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89" r:id="rId3"/>
    <p:sldId id="306" r:id="rId4"/>
    <p:sldId id="307" r:id="rId5"/>
    <p:sldId id="311" r:id="rId6"/>
    <p:sldId id="302" r:id="rId7"/>
    <p:sldId id="308" r:id="rId8"/>
    <p:sldId id="315" r:id="rId9"/>
    <p:sldId id="301" r:id="rId10"/>
    <p:sldId id="310" r:id="rId11"/>
    <p:sldId id="303" r:id="rId12"/>
    <p:sldId id="304" r:id="rId13"/>
    <p:sldId id="305" r:id="rId14"/>
    <p:sldId id="313" r:id="rId15"/>
    <p:sldId id="31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151"/>
    <a:srgbClr val="2F3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77"/>
  </p:normalViewPr>
  <p:slideViewPr>
    <p:cSldViewPr snapToGrid="0" snapToObjects="1">
      <p:cViewPr>
        <p:scale>
          <a:sx n="66" d="100"/>
          <a:sy n="66" d="100"/>
        </p:scale>
        <p:origin x="-149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3ED16-352E-4FD3-9DC9-6BACD160D604}" type="datetimeFigureOut">
              <a:rPr lang="de-DE" smtClean="0"/>
              <a:t>09.07.2018</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1C91E-367C-4A4A-8708-A431BDD9BBA3}" type="slidenum">
              <a:rPr lang="de-DE" smtClean="0"/>
              <a:t>‹#›</a:t>
            </a:fld>
            <a:endParaRPr lang="de-DE"/>
          </a:p>
        </p:txBody>
      </p:sp>
    </p:spTree>
    <p:extLst>
      <p:ext uri="{BB962C8B-B14F-4D97-AF65-F5344CB8AC3E}">
        <p14:creationId xmlns:p14="http://schemas.microsoft.com/office/powerpoint/2010/main" val="308087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01ED95D-539F-374B-BA67-2177C6F4E0E8}" type="slidenum">
              <a:rPr lang="en-US" sz="1200"/>
              <a:pPr/>
              <a:t>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smtClean="0"/>
              <a:t>Goals of the project</a:t>
            </a:r>
            <a:endParaRPr lang="ru-RU" dirty="0"/>
          </a:p>
        </p:txBody>
      </p:sp>
      <p:sp>
        <p:nvSpPr>
          <p:cNvPr id="4" name="Text Placeholder 2"/>
          <p:cNvSpPr>
            <a:spLocks noGrp="1"/>
          </p:cNvSpPr>
          <p:nvPr>
            <p:ph idx="1" hasCustomPrompt="1"/>
          </p:nvPr>
        </p:nvSpPr>
        <p:spPr>
          <a:xfrm>
            <a:off x="628650" y="1544538"/>
            <a:ext cx="7886700" cy="857699"/>
          </a:xfrm>
          <a:prstGeom prst="rect">
            <a:avLst/>
          </a:prstGeom>
        </p:spPr>
        <p:txBody>
          <a:bodyPr vert="horz" lIns="91440" tIns="45720" rIns="91440" bIns="45720" rtlCol="0">
            <a:normAutofit/>
          </a:bodyPr>
          <a:lstStyle>
            <a:lvl1pPr>
              <a:lnSpc>
                <a:spcPct val="100000"/>
              </a:lnSpc>
              <a:spcBef>
                <a:spcPts val="0"/>
              </a:spcBef>
              <a:spcAft>
                <a:spcPts val="1000"/>
              </a:spcAft>
              <a:defRPr sz="1700"/>
            </a:lvl1pPr>
          </a:lstStyle>
          <a:p>
            <a:r>
              <a:rPr lang="en-US" sz="2000" dirty="0" smtClean="0">
                <a:solidFill>
                  <a:srgbClr val="2F316E"/>
                </a:solidFill>
                <a:latin typeface="Corbel" charset="0"/>
                <a:ea typeface="Corbel" charset="0"/>
                <a:cs typeface="Corbel" charset="0"/>
              </a:rPr>
              <a:t>CREATIONS aims to improve the skills of young people in STEM and to pool talent to scientific careers </a:t>
            </a:r>
            <a:r>
              <a:rPr lang="en-US" sz="2000" smtClean="0">
                <a:solidFill>
                  <a:srgbClr val="2F316E"/>
                </a:solidFill>
                <a:latin typeface="Corbel" charset="0"/>
                <a:ea typeface="Corbel" charset="0"/>
                <a:cs typeface="Corbel" charset="0"/>
              </a:rPr>
              <a:t>by:</a:t>
            </a:r>
            <a:endParaRPr lang="en-US" sz="2000" dirty="0" smtClean="0">
              <a:solidFill>
                <a:srgbClr val="2F316E"/>
              </a:solidFill>
              <a:latin typeface="Corbel" charset="0"/>
              <a:ea typeface="Corbel" charset="0"/>
              <a:cs typeface="Corbel" charset="0"/>
            </a:endParaRPr>
          </a:p>
        </p:txBody>
      </p:sp>
      <p:sp>
        <p:nvSpPr>
          <p:cNvPr id="5" name="TextBox 4"/>
          <p:cNvSpPr txBox="1"/>
          <p:nvPr userDrawn="1"/>
        </p:nvSpPr>
        <p:spPr>
          <a:xfrm>
            <a:off x="628650" y="2402237"/>
            <a:ext cx="7886700" cy="3034164"/>
          </a:xfrm>
          <a:prstGeom prst="rect">
            <a:avLst/>
          </a:prstGeom>
          <a:noFill/>
        </p:spPr>
        <p:txBody>
          <a:bodyPr wrap="square" rtlCol="0">
            <a:spAutoFit/>
          </a:bodyPr>
          <a:lstStyle/>
          <a:p>
            <a:pPr marL="285750" indent="-285750">
              <a:spcAft>
                <a:spcPts val="500"/>
              </a:spcAft>
              <a:buFont typeface="Arial" charset="0"/>
              <a:buChar char="•"/>
            </a:pPr>
            <a:r>
              <a:rPr lang="en-US" sz="1800" dirty="0" smtClean="0">
                <a:solidFill>
                  <a:srgbClr val="2F316E"/>
                </a:solidFill>
                <a:latin typeface="Corbel" charset="0"/>
                <a:ea typeface="Corbel" charset="0"/>
                <a:cs typeface="Corbel" charset="0"/>
              </a:rPr>
              <a:t>giving students and teachers opportunities to experiment with many different places, activities, personal identities, and people</a:t>
            </a:r>
          </a:p>
          <a:p>
            <a:pPr marL="285750" indent="-285750">
              <a:spcAft>
                <a:spcPts val="500"/>
              </a:spcAft>
              <a:buFont typeface="Arial" charset="0"/>
              <a:buChar char="•"/>
            </a:pPr>
            <a:r>
              <a:rPr lang="en-US" sz="1800" dirty="0" smtClean="0">
                <a:solidFill>
                  <a:srgbClr val="2F316E"/>
                </a:solidFill>
                <a:latin typeface="Corbel" charset="0"/>
                <a:ea typeface="Corbel" charset="0"/>
                <a:cs typeface="Corbel" charset="0"/>
              </a:rPr>
              <a:t>simulating the work of the scientist and researcher in the classroom</a:t>
            </a:r>
          </a:p>
          <a:p>
            <a:pPr marL="285750" indent="-285750">
              <a:spcAft>
                <a:spcPts val="500"/>
              </a:spcAft>
              <a:buFont typeface="Arial" charset="0"/>
              <a:buChar char="•"/>
            </a:pPr>
            <a:r>
              <a:rPr lang="en-US" sz="1800" dirty="0" smtClean="0">
                <a:solidFill>
                  <a:srgbClr val="2F316E"/>
                </a:solidFill>
                <a:latin typeface="Corbel" charset="0"/>
                <a:ea typeface="Corbel" charset="0"/>
                <a:cs typeface="Corbel" charset="0"/>
              </a:rPr>
              <a:t>promoting a better understanding of how science works</a:t>
            </a:r>
          </a:p>
          <a:p>
            <a:pPr marL="285750" indent="-285750">
              <a:spcAft>
                <a:spcPts val="500"/>
              </a:spcAft>
              <a:buFont typeface="Arial" charset="0"/>
              <a:buChar char="•"/>
            </a:pPr>
            <a:r>
              <a:rPr lang="en-US" sz="1800" dirty="0" smtClean="0">
                <a:solidFill>
                  <a:srgbClr val="2F316E"/>
                </a:solidFill>
                <a:latin typeface="Corbel" charset="0"/>
                <a:ea typeface="Corbel" charset="0"/>
                <a:cs typeface="Corbel" charset="0"/>
              </a:rPr>
              <a:t>enhancing students’ science related career aspirations</a:t>
            </a:r>
          </a:p>
          <a:p>
            <a:pPr marL="285750" indent="-285750">
              <a:spcAft>
                <a:spcPts val="500"/>
              </a:spcAft>
              <a:buFont typeface="Arial" charset="0"/>
              <a:buChar char="•"/>
            </a:pPr>
            <a:r>
              <a:rPr lang="en-US" sz="1800" dirty="0" smtClean="0">
                <a:solidFill>
                  <a:srgbClr val="2F316E"/>
                </a:solidFill>
                <a:latin typeface="Corbel" charset="0"/>
                <a:ea typeface="Corbel" charset="0"/>
                <a:cs typeface="Corbel" charset="0"/>
              </a:rPr>
              <a:t>encouraging and empowering science teachers to affect change</a:t>
            </a:r>
          </a:p>
          <a:p>
            <a:pPr marL="285750" indent="-285750">
              <a:spcAft>
                <a:spcPts val="500"/>
              </a:spcAft>
              <a:buFont typeface="Arial" charset="0"/>
              <a:buChar char="•"/>
            </a:pPr>
            <a:r>
              <a:rPr lang="en-US" sz="1800" dirty="0" smtClean="0">
                <a:solidFill>
                  <a:srgbClr val="2F316E"/>
                </a:solidFill>
                <a:latin typeface="Corbel" charset="0"/>
                <a:ea typeface="Corbel" charset="0"/>
                <a:cs typeface="Corbel" charset="0"/>
              </a:rPr>
              <a:t>implementing and promoting inquiry-based science teaching and learning</a:t>
            </a:r>
          </a:p>
          <a:p>
            <a:pPr marL="285750" indent="-285750">
              <a:spcAft>
                <a:spcPts val="500"/>
              </a:spcAft>
              <a:buFont typeface="Arial" charset="0"/>
              <a:buChar char="•"/>
            </a:pPr>
            <a:r>
              <a:rPr lang="en-US" sz="1800" dirty="0" smtClean="0">
                <a:solidFill>
                  <a:srgbClr val="2F316E"/>
                </a:solidFill>
                <a:latin typeface="Corbel" charset="0"/>
                <a:ea typeface="Corbel" charset="0"/>
                <a:cs typeface="Corbel" charset="0"/>
              </a:rPr>
              <a:t>learning and (self)creating in emotionally rich learning environments</a:t>
            </a:r>
          </a:p>
          <a:p>
            <a:pPr marL="285750" indent="-285750">
              <a:spcAft>
                <a:spcPts val="500"/>
              </a:spcAft>
              <a:buFont typeface="Arial" charset="0"/>
              <a:buChar char="•"/>
            </a:pPr>
            <a:r>
              <a:rPr lang="en-US" sz="1800" dirty="0" smtClean="0">
                <a:solidFill>
                  <a:srgbClr val="2F316E"/>
                </a:solidFill>
                <a:latin typeface="Corbel" charset="0"/>
                <a:ea typeface="Corbel" charset="0"/>
                <a:cs typeface="Corbel" charset="0"/>
              </a:rPr>
              <a:t>disseminating and exploiting the results</a:t>
            </a:r>
            <a:endParaRPr lang="ru-RU" sz="1800" dirty="0" smtClean="0">
              <a:solidFill>
                <a:srgbClr val="2F316E"/>
              </a:solidFill>
              <a:latin typeface="Corbel" charset="0"/>
              <a:ea typeface="Corbel" charset="0"/>
              <a:cs typeface="Corbel" charset="0"/>
            </a:endParaRPr>
          </a:p>
        </p:txBody>
      </p:sp>
    </p:spTree>
    <p:extLst>
      <p:ext uri="{BB962C8B-B14F-4D97-AF65-F5344CB8AC3E}">
        <p14:creationId xmlns:p14="http://schemas.microsoft.com/office/powerpoint/2010/main" val="4306704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07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lang="en-US" dirty="0"/>
          </a:p>
        </p:txBody>
      </p:sp>
      <p:sp>
        <p:nvSpPr>
          <p:cNvPr id="3" name="Content Placeholder 2"/>
          <p:cNvSpPr>
            <a:spLocks noGrp="1"/>
          </p:cNvSpPr>
          <p:nvPr>
            <p:ph idx="1"/>
          </p:nvPr>
        </p:nvSpPr>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7FB2D67-5523-1140-8CA6-0ACC6C2B70BA}" type="datetimeFigureOut">
              <a:rPr lang="ru-RU" smtClean="0"/>
              <a:t>09.07.2018</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ru-R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A22BD50-AF0B-1242-8D57-D711453878BD}" type="slidenum">
              <a:rPr lang="ru-RU" smtClean="0"/>
              <a:t>‹#›</a:t>
            </a:fld>
            <a:endParaRPr lang="ru-RU"/>
          </a:p>
        </p:txBody>
      </p:sp>
    </p:spTree>
    <p:extLst>
      <p:ext uri="{BB962C8B-B14F-4D97-AF65-F5344CB8AC3E}">
        <p14:creationId xmlns:p14="http://schemas.microsoft.com/office/powerpoint/2010/main" val="6402068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3D7E00A-486F-4252-8B1D-E32645521F49}" type="datetime1">
              <a:rPr lang="en-US" smtClean="0"/>
              <a:t>7/9/2018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1327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DF5F92-E675-4B36-9A60-69A962A68675}" type="datetime1">
              <a:rPr lang="en-US" smtClean="0"/>
              <a:t>7/9/2018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6803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8224893-DBDA-4BFA-9CE1-4BFE7CD0F8CF}" type="datetime1">
              <a:rPr lang="en-US" smtClean="0"/>
              <a:t>7/9/2018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2140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14817"/>
            <a:ext cx="7886700" cy="1029721"/>
          </a:xfrm>
          <a:prstGeom prst="rect">
            <a:avLst/>
          </a:prstGeom>
        </p:spPr>
        <p:txBody>
          <a:bodyPr vert="horz" lIns="91440" tIns="45720" rIns="91440" bIns="45720" rtlCol="0" anchor="ctr">
            <a:normAutofit/>
          </a:bodyPr>
          <a:lstStyle/>
          <a:p>
            <a:r>
              <a:rPr lang="en-US" dirty="0" smtClean="0"/>
              <a:t>About the project</a:t>
            </a:r>
            <a:endParaRPr lang="en-US" dirty="0"/>
          </a:p>
        </p:txBody>
      </p:sp>
      <p:sp>
        <p:nvSpPr>
          <p:cNvPr id="3" name="Text Placeholder 2"/>
          <p:cNvSpPr>
            <a:spLocks noGrp="1"/>
          </p:cNvSpPr>
          <p:nvPr>
            <p:ph type="body" idx="1"/>
          </p:nvPr>
        </p:nvSpPr>
        <p:spPr>
          <a:xfrm>
            <a:off x="628650" y="1700938"/>
            <a:ext cx="7886700" cy="3758340"/>
          </a:xfrm>
          <a:prstGeom prst="rect">
            <a:avLst/>
          </a:prstGeom>
        </p:spPr>
        <p:txBody>
          <a:bodyPr vert="horz" lIns="91440" tIns="45720" rIns="91440" bIns="45720" rtlCol="0">
            <a:normAutofit/>
          </a:bodyPr>
          <a:lstStyle/>
          <a:p>
            <a:r>
              <a:rPr lang="en-US" sz="2200" i="1" dirty="0" smtClean="0">
                <a:solidFill>
                  <a:srgbClr val="2F316E"/>
                </a:solidFill>
                <a:latin typeface="Corbel" charset="0"/>
                <a:ea typeface="Corbel" charset="0"/>
                <a:cs typeface="Corbel" charset="0"/>
              </a:rPr>
              <a:t>How can young people’s interest in science be increased? </a:t>
            </a:r>
            <a:endParaRPr lang="en-US" sz="2000" dirty="0" smtClean="0">
              <a:solidFill>
                <a:srgbClr val="2F316E"/>
              </a:solidFill>
              <a:latin typeface="Corbel" charset="0"/>
              <a:ea typeface="Corbel" charset="0"/>
              <a:cs typeface="Corbel" charset="0"/>
            </a:endParaRPr>
          </a:p>
          <a:p>
            <a:r>
              <a:rPr lang="en-US" sz="2000" dirty="0" smtClean="0">
                <a:solidFill>
                  <a:srgbClr val="2F316E"/>
                </a:solidFill>
                <a:latin typeface="Corbel" charset="0"/>
                <a:ea typeface="Corbel" charset="0"/>
                <a:cs typeface="Corbel" charset="0"/>
              </a:rPr>
              <a:t>In CREATIONS, a project funded by the European Union, 16 partners from ten European countries develop </a:t>
            </a:r>
            <a:r>
              <a:rPr lang="en-US" sz="2000" b="1" dirty="0" smtClean="0">
                <a:solidFill>
                  <a:srgbClr val="2F316E"/>
                </a:solidFill>
                <a:latin typeface="Corbel" charset="0"/>
                <a:ea typeface="Corbel" charset="0"/>
                <a:cs typeface="Corbel" charset="0"/>
              </a:rPr>
              <a:t>creative approaches </a:t>
            </a:r>
            <a:r>
              <a:rPr lang="en-US" sz="2000" dirty="0" smtClean="0">
                <a:solidFill>
                  <a:srgbClr val="2F316E"/>
                </a:solidFill>
                <a:latin typeface="Corbel" charset="0"/>
                <a:ea typeface="Corbel" charset="0"/>
                <a:cs typeface="Corbel" charset="0"/>
              </a:rPr>
              <a:t>based on art for an engaging science classroom. </a:t>
            </a:r>
          </a:p>
          <a:p>
            <a:r>
              <a:rPr lang="en-US" sz="2000" dirty="0" smtClean="0">
                <a:solidFill>
                  <a:srgbClr val="2F316E"/>
                </a:solidFill>
                <a:latin typeface="Corbel" charset="0"/>
                <a:ea typeface="Corbel" charset="0"/>
                <a:cs typeface="Corbel" charset="0"/>
              </a:rPr>
              <a:t>The partners are planning a </a:t>
            </a:r>
            <a:r>
              <a:rPr lang="en-US" sz="2000" b="1" dirty="0" smtClean="0">
                <a:solidFill>
                  <a:srgbClr val="2F316E"/>
                </a:solidFill>
                <a:latin typeface="Corbel" charset="0"/>
                <a:ea typeface="Corbel" charset="0"/>
                <a:cs typeface="Corbel" charset="0"/>
              </a:rPr>
              <a:t>variety of events </a:t>
            </a:r>
            <a:r>
              <a:rPr lang="en-US" sz="2000" dirty="0" smtClean="0">
                <a:solidFill>
                  <a:srgbClr val="2F316E"/>
                </a:solidFill>
                <a:latin typeface="Corbel" charset="0"/>
                <a:ea typeface="Corbel" charset="0"/>
                <a:cs typeface="Corbel" charset="0"/>
              </a:rPr>
              <a:t>with theatre, photography, exhibitions in which young people can experience an active and playful role within science and research. CREATIONS will establish a </a:t>
            </a:r>
            <a:r>
              <a:rPr lang="en-US" sz="2000" b="1" dirty="0" smtClean="0">
                <a:solidFill>
                  <a:srgbClr val="2F316E"/>
                </a:solidFill>
                <a:latin typeface="Corbel" charset="0"/>
                <a:ea typeface="Corbel" charset="0"/>
                <a:cs typeface="Corbel" charset="0"/>
              </a:rPr>
              <a:t>pan-European network</a:t>
            </a:r>
            <a:r>
              <a:rPr lang="en-US" sz="2000" dirty="0" smtClean="0">
                <a:solidFill>
                  <a:srgbClr val="2F316E"/>
                </a:solidFill>
                <a:latin typeface="Corbel" charset="0"/>
                <a:ea typeface="Corbel" charset="0"/>
                <a:cs typeface="Corbel" charset="0"/>
              </a:rPr>
              <a:t> of scientists, teachers, artists and students. </a:t>
            </a:r>
          </a:p>
          <a:p>
            <a:r>
              <a:rPr lang="en-US" sz="2000" dirty="0" smtClean="0">
                <a:solidFill>
                  <a:srgbClr val="2F316E"/>
                </a:solidFill>
                <a:latin typeface="Corbel" charset="0"/>
                <a:ea typeface="Corbel" charset="0"/>
                <a:cs typeface="Corbel" charset="0"/>
              </a:rPr>
              <a:t>The project was launched in October 2015 and runs for three years.</a:t>
            </a:r>
            <a:endParaRPr lang="ru-RU" sz="2000" dirty="0" smtClean="0">
              <a:solidFill>
                <a:srgbClr val="2F316E"/>
              </a:solidFill>
              <a:latin typeface="Corbel" charset="0"/>
              <a:ea typeface="Corbel" charset="0"/>
              <a:cs typeface="Corbel" charset="0"/>
            </a:endParaRPr>
          </a:p>
        </p:txBody>
      </p:sp>
      <p:pic>
        <p:nvPicPr>
          <p:cNvPr id="7" name="Изображение 6"/>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6705628" y="5765368"/>
            <a:ext cx="1840718" cy="803597"/>
          </a:xfrm>
          <a:prstGeom prst="rect">
            <a:avLst/>
          </a:prstGeom>
        </p:spPr>
      </p:pic>
      <p:pic>
        <p:nvPicPr>
          <p:cNvPr id="8" name="Изображение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28651" y="5719383"/>
            <a:ext cx="2061998" cy="750242"/>
          </a:xfrm>
          <a:prstGeom prst="rect">
            <a:avLst/>
          </a:prstGeom>
        </p:spPr>
      </p:pic>
    </p:spTree>
    <p:extLst>
      <p:ext uri="{BB962C8B-B14F-4D97-AF65-F5344CB8AC3E}">
        <p14:creationId xmlns:p14="http://schemas.microsoft.com/office/powerpoint/2010/main" val="961494283"/>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4" r:id="rId4"/>
    <p:sldLayoutId id="2147483665" r:id="rId5"/>
    <p:sldLayoutId id="2147483666"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3500" b="1" kern="1200" baseline="0">
          <a:solidFill>
            <a:srgbClr val="1F2151"/>
          </a:solidFill>
          <a:latin typeface="Corbel" charset="0"/>
          <a:ea typeface="Corbel" charset="0"/>
          <a:cs typeface="Corbel" charset="0"/>
        </a:defRPr>
      </a:lvl1pPr>
    </p:titleStyle>
    <p:body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2000" kern="1200">
          <a:solidFill>
            <a:srgbClr val="1F2151"/>
          </a:solidFill>
          <a:latin typeface="Corbel" charset="0"/>
          <a:ea typeface="Corbel" charset="0"/>
          <a:cs typeface="Corbe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rgbClr val="1F2151"/>
          </a:solidFill>
          <a:latin typeface="Corbel" charset="0"/>
          <a:ea typeface="Corbel" charset="0"/>
          <a:cs typeface="Corbe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500" kern="1200">
          <a:solidFill>
            <a:srgbClr val="1F2151"/>
          </a:solidFill>
          <a:latin typeface="Corbel" charset="0"/>
          <a:ea typeface="Corbel" charset="0"/>
          <a:cs typeface="Corbe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rgbClr val="1F2151"/>
          </a:solidFill>
          <a:latin typeface="Corbel" charset="0"/>
          <a:ea typeface="Corbel" charset="0"/>
          <a:cs typeface="Corbe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500" kern="1200">
          <a:solidFill>
            <a:srgbClr val="1F2151"/>
          </a:solidFill>
          <a:latin typeface="Corbel" charset="0"/>
          <a:ea typeface="Corbel" charset="0"/>
          <a:cs typeface="Corbe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facebook.com/motamuseum/videos/1338777072852356/?hc_ref=PAGES_TIMELINE"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5159829"/>
          </a:xfrm>
          <a:prstGeom prst="rect">
            <a:avLst/>
          </a:prstGeom>
        </p:spPr>
      </p:pic>
      <p:sp>
        <p:nvSpPr>
          <p:cNvPr id="9" name="Прямоугольник 8"/>
          <p:cNvSpPr/>
          <p:nvPr/>
        </p:nvSpPr>
        <p:spPr>
          <a:xfrm>
            <a:off x="5353638" y="3047243"/>
            <a:ext cx="3466692" cy="2245936"/>
          </a:xfrm>
          <a:prstGeom prst="rect">
            <a:avLst/>
          </a:prstGeom>
          <a:solidFill>
            <a:srgbClr val="1F2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7" name="TextBox 6"/>
          <p:cNvSpPr txBox="1"/>
          <p:nvPr/>
        </p:nvSpPr>
        <p:spPr>
          <a:xfrm>
            <a:off x="5353638" y="3025927"/>
            <a:ext cx="3504758" cy="1938992"/>
          </a:xfrm>
          <a:prstGeom prst="rect">
            <a:avLst/>
          </a:prstGeom>
          <a:noFill/>
        </p:spPr>
        <p:txBody>
          <a:bodyPr wrap="square" rtlCol="0">
            <a:spAutoFit/>
          </a:bodyPr>
          <a:lstStyle/>
          <a:p>
            <a:pPr algn="ctr"/>
            <a:r>
              <a:rPr lang="en-US" sz="2500" b="1" cap="all" dirty="0" smtClean="0">
                <a:solidFill>
                  <a:schemeClr val="bg1"/>
                </a:solidFill>
              </a:rPr>
              <a:t>CREATIONS Summer school 2018</a:t>
            </a:r>
            <a:endParaRPr lang="en-US" sz="2500" b="1" dirty="0" smtClean="0">
              <a:solidFill>
                <a:schemeClr val="bg1"/>
              </a:solidFill>
            </a:endParaRPr>
          </a:p>
          <a:p>
            <a:pPr algn="ctr">
              <a:spcBef>
                <a:spcPts val="1200"/>
              </a:spcBef>
            </a:pPr>
            <a:endParaRPr lang="en-US" sz="2000" b="1" dirty="0" smtClean="0">
              <a:solidFill>
                <a:schemeClr val="accent2"/>
              </a:solidFill>
            </a:endParaRPr>
          </a:p>
          <a:p>
            <a:pPr algn="ctr"/>
            <a:r>
              <a:rPr lang="en-US" sz="2000" b="1" dirty="0" smtClean="0">
                <a:solidFill>
                  <a:schemeClr val="bg1"/>
                </a:solidFill>
              </a:rPr>
              <a:t>Prof. </a:t>
            </a:r>
            <a:r>
              <a:rPr lang="en-US" sz="2000" b="1" dirty="0" err="1" smtClean="0">
                <a:solidFill>
                  <a:schemeClr val="bg1"/>
                </a:solidFill>
              </a:rPr>
              <a:t>Zacharoula</a:t>
            </a:r>
            <a:r>
              <a:rPr lang="en-US" sz="2000" b="1" dirty="0" smtClean="0">
                <a:solidFill>
                  <a:schemeClr val="bg1"/>
                </a:solidFill>
              </a:rPr>
              <a:t> </a:t>
            </a:r>
            <a:r>
              <a:rPr lang="en-US" sz="2000" b="1" dirty="0" err="1" smtClean="0">
                <a:solidFill>
                  <a:schemeClr val="bg1"/>
                </a:solidFill>
              </a:rPr>
              <a:t>Smyrnaiou</a:t>
            </a:r>
            <a:endParaRPr lang="en-US" sz="2000" b="1" dirty="0" smtClean="0">
              <a:solidFill>
                <a:schemeClr val="bg1"/>
              </a:solidFill>
            </a:endParaRPr>
          </a:p>
          <a:p>
            <a:pPr algn="ctr"/>
            <a:r>
              <a:rPr lang="en-US" sz="2000" b="1" dirty="0" smtClean="0">
                <a:solidFill>
                  <a:schemeClr val="bg1"/>
                </a:solidFill>
              </a:rPr>
              <a:t>NKUA</a:t>
            </a:r>
            <a:endParaRPr lang="ru-RU" sz="2000" b="1" dirty="0">
              <a:solidFill>
                <a:schemeClr val="bg1"/>
              </a:solidFill>
            </a:endParaRPr>
          </a:p>
        </p:txBody>
      </p:sp>
      <p:sp>
        <p:nvSpPr>
          <p:cNvPr id="8" name="Прямоугольник 7"/>
          <p:cNvSpPr/>
          <p:nvPr/>
        </p:nvSpPr>
        <p:spPr>
          <a:xfrm>
            <a:off x="469151" y="5534084"/>
            <a:ext cx="8178903" cy="981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Изображение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740" y="5534084"/>
            <a:ext cx="2523021" cy="917980"/>
          </a:xfrm>
          <a:prstGeom prst="rect">
            <a:avLst/>
          </a:prstGeom>
        </p:spPr>
      </p:pic>
      <p:pic>
        <p:nvPicPr>
          <p:cNvPr id="6" name="Изображение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2799" y="5525664"/>
            <a:ext cx="1657531" cy="1108389"/>
          </a:xfrm>
          <a:prstGeom prst="rect">
            <a:avLst/>
          </a:prstGeom>
        </p:spPr>
      </p:pic>
    </p:spTree>
    <p:extLst>
      <p:ext uri="{BB962C8B-B14F-4D97-AF65-F5344CB8AC3E}">
        <p14:creationId xmlns:p14="http://schemas.microsoft.com/office/powerpoint/2010/main" val="663558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410819"/>
            <a:ext cx="6858000" cy="1444487"/>
          </a:xfrm>
        </p:spPr>
        <p:txBody>
          <a:bodyPr>
            <a:normAutofit/>
          </a:bodyPr>
          <a:lstStyle/>
          <a:p>
            <a:r>
              <a:rPr lang="en-US" b="1" dirty="0" smtClean="0">
                <a:solidFill>
                  <a:srgbClr val="0070C0"/>
                </a:solidFill>
              </a:rPr>
              <a:t>Workshop 2</a:t>
            </a:r>
            <a:endParaRPr lang="el-GR" b="1" dirty="0">
              <a:solidFill>
                <a:srgbClr val="0070C0"/>
              </a:solidFill>
            </a:endParaRPr>
          </a:p>
        </p:txBody>
      </p:sp>
      <p:sp>
        <p:nvSpPr>
          <p:cNvPr id="3" name="Υπότιτλος 2"/>
          <p:cNvSpPr>
            <a:spLocks noGrp="1"/>
          </p:cNvSpPr>
          <p:nvPr>
            <p:ph type="subTitle" idx="1"/>
          </p:nvPr>
        </p:nvSpPr>
        <p:spPr>
          <a:xfrm>
            <a:off x="1143000" y="2305877"/>
            <a:ext cx="6858000" cy="2951923"/>
          </a:xfrm>
        </p:spPr>
        <p:txBody>
          <a:bodyPr>
            <a:normAutofit/>
          </a:bodyPr>
          <a:lstStyle/>
          <a:p>
            <a:r>
              <a:rPr lang="en-US" sz="2800" b="1" dirty="0" smtClean="0">
                <a:solidFill>
                  <a:srgbClr val="0070C0"/>
                </a:solidFill>
              </a:rPr>
              <a:t>Please comment </a:t>
            </a:r>
            <a:r>
              <a:rPr lang="en-US" sz="2800" b="1" dirty="0">
                <a:solidFill>
                  <a:srgbClr val="0070C0"/>
                </a:solidFill>
              </a:rPr>
              <a:t>the </a:t>
            </a:r>
            <a:r>
              <a:rPr lang="en-US" sz="2800" b="1" dirty="0" smtClean="0">
                <a:solidFill>
                  <a:srgbClr val="0070C0"/>
                </a:solidFill>
              </a:rPr>
              <a:t>following images </a:t>
            </a:r>
            <a:endParaRPr lang="el-GR" sz="2800" b="1" dirty="0" smtClean="0">
              <a:solidFill>
                <a:srgbClr val="0070C0"/>
              </a:solidFill>
            </a:endParaRPr>
          </a:p>
          <a:p>
            <a:pPr marL="514350" indent="-514350">
              <a:buAutoNum type="arabicPeriod"/>
            </a:pPr>
            <a:r>
              <a:rPr lang="el-GR" sz="2800" b="1" dirty="0" smtClean="0">
                <a:solidFill>
                  <a:srgbClr val="0070C0"/>
                </a:solidFill>
              </a:rPr>
              <a:t>….</a:t>
            </a:r>
          </a:p>
          <a:p>
            <a:pPr marL="514350" indent="-514350">
              <a:buAutoNum type="arabicPeriod"/>
            </a:pPr>
            <a:r>
              <a:rPr lang="el-GR" sz="2800" b="1" dirty="0" smtClean="0">
                <a:solidFill>
                  <a:srgbClr val="0070C0"/>
                </a:solidFill>
              </a:rPr>
              <a:t>…. </a:t>
            </a:r>
            <a:endParaRPr lang="el-GR" sz="2800" b="1" dirty="0">
              <a:solidFill>
                <a:srgbClr val="0070C0"/>
              </a:solidFill>
            </a:endParaRPr>
          </a:p>
        </p:txBody>
      </p:sp>
    </p:spTree>
    <p:extLst>
      <p:ext uri="{BB962C8B-B14F-4D97-AF65-F5344CB8AC3E}">
        <p14:creationId xmlns:p14="http://schemas.microsoft.com/office/powerpoint/2010/main" val="2915317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8136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6987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34688" y="116984"/>
            <a:ext cx="4127390" cy="3843656"/>
          </a:xfrm>
          <a:prstGeom prst="ellipse">
            <a:avLst/>
          </a:prstGeom>
          <a:solidFill>
            <a:schemeClr val="accent2">
              <a:lumMod val="75000"/>
              <a:alpha val="60000"/>
            </a:schemeClr>
          </a:solidFill>
        </p:spPr>
        <p:style>
          <a:lnRef idx="1">
            <a:schemeClr val="accent1"/>
          </a:lnRef>
          <a:fillRef idx="3">
            <a:schemeClr val="accent1"/>
          </a:fillRef>
          <a:effectRef idx="2">
            <a:schemeClr val="accent1"/>
          </a:effectRef>
          <a:fontRef idx="minor">
            <a:schemeClr val="lt1"/>
          </a:fontRef>
        </p:style>
        <p:txBody>
          <a:bodyPr lIns="0" tIns="0" rIns="0" rtlCol="0" anchor="ctr"/>
          <a:lstStyle/>
          <a:p>
            <a:pPr algn="ctr"/>
            <a:r>
              <a:rPr lang="en-US" sz="2000" b="1" dirty="0" smtClean="0">
                <a:solidFill>
                  <a:srgbClr val="000090"/>
                </a:solidFill>
              </a:rPr>
              <a:t>Embodied Learning</a:t>
            </a:r>
          </a:p>
          <a:p>
            <a:pPr algn="ctr"/>
            <a:endParaRPr lang="en-US" sz="2000" b="1" dirty="0" smtClean="0">
              <a:solidFill>
                <a:srgbClr val="000090"/>
              </a:solidFill>
            </a:endParaRPr>
          </a:p>
          <a:p>
            <a:pPr marL="452438" indent="-285750">
              <a:lnSpc>
                <a:spcPct val="130000"/>
              </a:lnSpc>
              <a:buFont typeface="Wingdings" charset="2"/>
              <a:buChar char="ü"/>
              <a:tabLst>
                <a:tab pos="0" algn="l"/>
              </a:tabLst>
            </a:pPr>
            <a:r>
              <a:rPr lang="en-US" sz="1600" b="1" dirty="0" smtClean="0">
                <a:solidFill>
                  <a:schemeClr val="tx1"/>
                </a:solidFill>
              </a:rPr>
              <a:t>Full body movements</a:t>
            </a:r>
          </a:p>
          <a:p>
            <a:pPr marL="452438" indent="-285750">
              <a:lnSpc>
                <a:spcPct val="130000"/>
              </a:lnSpc>
              <a:buFont typeface="Wingdings" charset="2"/>
              <a:buChar char="ü"/>
              <a:tabLst>
                <a:tab pos="0" algn="l"/>
              </a:tabLst>
            </a:pPr>
            <a:r>
              <a:rPr lang="en-US" sz="1600" b="1" dirty="0" smtClean="0">
                <a:solidFill>
                  <a:schemeClr val="tx1"/>
                </a:solidFill>
              </a:rPr>
              <a:t>Gestures</a:t>
            </a:r>
          </a:p>
          <a:p>
            <a:pPr marL="452438" indent="-285750">
              <a:lnSpc>
                <a:spcPct val="130000"/>
              </a:lnSpc>
              <a:buFont typeface="Wingdings" charset="2"/>
              <a:buChar char="ü"/>
              <a:tabLst>
                <a:tab pos="0" algn="l"/>
              </a:tabLst>
            </a:pPr>
            <a:r>
              <a:rPr lang="en-US" sz="1600" b="1" dirty="0" smtClean="0">
                <a:solidFill>
                  <a:schemeClr val="tx1"/>
                </a:solidFill>
              </a:rPr>
              <a:t>Facial expressions</a:t>
            </a:r>
          </a:p>
          <a:p>
            <a:pPr marL="452438" indent="-285750">
              <a:lnSpc>
                <a:spcPct val="130000"/>
              </a:lnSpc>
              <a:buFont typeface="Wingdings" charset="2"/>
              <a:buChar char="ü"/>
              <a:tabLst>
                <a:tab pos="0" algn="l"/>
              </a:tabLst>
            </a:pPr>
            <a:r>
              <a:rPr lang="en-US" sz="1600" b="1" dirty="0" smtClean="0">
                <a:solidFill>
                  <a:schemeClr val="tx1"/>
                </a:solidFill>
              </a:rPr>
              <a:t>Emotional involvement </a:t>
            </a:r>
          </a:p>
          <a:p>
            <a:pPr marL="342900" indent="-342900" algn="just">
              <a:buFont typeface="Arial"/>
              <a:buChar char="•"/>
            </a:pPr>
            <a:endParaRPr lang="en-US" sz="2000" b="1" dirty="0">
              <a:solidFill>
                <a:srgbClr val="000090"/>
              </a:solidFill>
            </a:endParaRPr>
          </a:p>
        </p:txBody>
      </p:sp>
      <p:sp>
        <p:nvSpPr>
          <p:cNvPr id="5" name="Oval 4"/>
          <p:cNvSpPr/>
          <p:nvPr/>
        </p:nvSpPr>
        <p:spPr>
          <a:xfrm>
            <a:off x="1854699" y="2807553"/>
            <a:ext cx="4745355" cy="4044188"/>
          </a:xfrm>
          <a:prstGeom prst="ellipse">
            <a:avLst/>
          </a:prstGeom>
          <a:solidFill>
            <a:srgbClr val="0080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90"/>
                </a:solidFill>
              </a:rPr>
              <a:t>Multiple representational systems</a:t>
            </a:r>
          </a:p>
          <a:p>
            <a:pPr algn="ctr"/>
            <a:endParaRPr lang="en-US" sz="2000" b="1" dirty="0" smtClean="0">
              <a:solidFill>
                <a:srgbClr val="000090"/>
              </a:solidFill>
            </a:endParaRPr>
          </a:p>
          <a:p>
            <a:pPr marL="527050" indent="-342900">
              <a:lnSpc>
                <a:spcPct val="120000"/>
              </a:lnSpc>
              <a:buFont typeface="Wingdings" charset="2"/>
              <a:buChar char="ü"/>
            </a:pPr>
            <a:r>
              <a:rPr lang="en-US" sz="1600" b="1" dirty="0" smtClean="0">
                <a:solidFill>
                  <a:schemeClr val="tx1"/>
                </a:solidFill>
              </a:rPr>
              <a:t>Verbal communication</a:t>
            </a:r>
          </a:p>
          <a:p>
            <a:pPr marL="527050" indent="-342900">
              <a:lnSpc>
                <a:spcPct val="120000"/>
              </a:lnSpc>
              <a:buFont typeface="Wingdings" charset="2"/>
              <a:buChar char="ü"/>
            </a:pPr>
            <a:r>
              <a:rPr lang="en-US" sz="1600" b="1" dirty="0" smtClean="0">
                <a:solidFill>
                  <a:schemeClr val="tx1"/>
                </a:solidFill>
              </a:rPr>
              <a:t>Non-verbal communication (Embodied Learning)/kinesthetic representation </a:t>
            </a:r>
          </a:p>
          <a:p>
            <a:pPr marL="527050" indent="-342900">
              <a:lnSpc>
                <a:spcPct val="120000"/>
              </a:lnSpc>
              <a:buFont typeface="Wingdings" charset="2"/>
              <a:buChar char="ü"/>
            </a:pPr>
            <a:r>
              <a:rPr lang="en-US" sz="1600" b="1" dirty="0" smtClean="0">
                <a:solidFill>
                  <a:schemeClr val="tx1"/>
                </a:solidFill>
              </a:rPr>
              <a:t>Digital representation</a:t>
            </a:r>
          </a:p>
          <a:p>
            <a:pPr marL="527050" indent="-342900">
              <a:lnSpc>
                <a:spcPct val="120000"/>
              </a:lnSpc>
              <a:buFont typeface="Wingdings" charset="2"/>
              <a:buChar char="ü"/>
            </a:pPr>
            <a:r>
              <a:rPr lang="en-US" sz="1600" b="1" dirty="0" smtClean="0">
                <a:solidFill>
                  <a:schemeClr val="tx1"/>
                </a:solidFill>
              </a:rPr>
              <a:t>Art</a:t>
            </a:r>
          </a:p>
          <a:p>
            <a:pPr algn="ctr"/>
            <a:endParaRPr lang="en-US" dirty="0"/>
          </a:p>
        </p:txBody>
      </p:sp>
      <p:sp>
        <p:nvSpPr>
          <p:cNvPr id="2" name="Oval 1"/>
          <p:cNvSpPr/>
          <p:nvPr/>
        </p:nvSpPr>
        <p:spPr>
          <a:xfrm>
            <a:off x="4436498" y="50138"/>
            <a:ext cx="4402563" cy="3626407"/>
          </a:xfrm>
          <a:prstGeom prst="ellipse">
            <a:avLst/>
          </a:prstGeom>
          <a:solidFill>
            <a:schemeClr val="accent5">
              <a:lumMod val="40000"/>
              <a:lumOff val="60000"/>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90"/>
                </a:solidFill>
              </a:rPr>
              <a:t>Analogical Reasoning</a:t>
            </a:r>
          </a:p>
          <a:p>
            <a:pPr algn="ctr"/>
            <a:endParaRPr lang="en-US" sz="2000" b="1" dirty="0" smtClean="0">
              <a:solidFill>
                <a:srgbClr val="000090"/>
              </a:solidFill>
            </a:endParaRPr>
          </a:p>
          <a:p>
            <a:pPr marL="569912" indent="-285750">
              <a:lnSpc>
                <a:spcPct val="120000"/>
              </a:lnSpc>
              <a:buFont typeface="Wingdings" charset="2"/>
              <a:buChar char="ü"/>
            </a:pPr>
            <a:r>
              <a:rPr lang="en-US" sz="1600" b="1" dirty="0" smtClean="0">
                <a:solidFill>
                  <a:schemeClr val="tx1"/>
                </a:solidFill>
              </a:rPr>
              <a:t>Familiarization with the base</a:t>
            </a:r>
          </a:p>
          <a:p>
            <a:pPr marL="569912" indent="-285750">
              <a:lnSpc>
                <a:spcPct val="120000"/>
              </a:lnSpc>
              <a:buFont typeface="Wingdings" charset="2"/>
              <a:buChar char="ü"/>
            </a:pPr>
            <a:r>
              <a:rPr lang="en-US" sz="1600" b="1" dirty="0" smtClean="0">
                <a:solidFill>
                  <a:schemeClr val="tx1"/>
                </a:solidFill>
              </a:rPr>
              <a:t>Finding common characteristics between the base and the target concept </a:t>
            </a:r>
          </a:p>
          <a:p>
            <a:pPr marL="569912" indent="-285750">
              <a:lnSpc>
                <a:spcPct val="120000"/>
              </a:lnSpc>
              <a:buFont typeface="Wingdings" charset="2"/>
              <a:buChar char="ü"/>
            </a:pPr>
            <a:r>
              <a:rPr lang="en-US" sz="1600" b="1" dirty="0" smtClean="0">
                <a:solidFill>
                  <a:schemeClr val="tx1"/>
                </a:solidFill>
              </a:rPr>
              <a:t>Underlining the parts where the analogy collapses </a:t>
            </a:r>
            <a:endParaRPr lang="en-US" sz="1600" b="1" dirty="0">
              <a:solidFill>
                <a:schemeClr val="tx1"/>
              </a:solidFill>
            </a:endParaRPr>
          </a:p>
        </p:txBody>
      </p:sp>
    </p:spTree>
    <p:extLst>
      <p:ext uri="{BB962C8B-B14F-4D97-AF65-F5344CB8AC3E}">
        <p14:creationId xmlns:p14="http://schemas.microsoft.com/office/powerpoint/2010/main" val="230348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3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3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3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96027" y="210132"/>
            <a:ext cx="6858000" cy="1180259"/>
          </a:xfrm>
        </p:spPr>
        <p:txBody>
          <a:bodyPr/>
          <a:lstStyle/>
          <a:p>
            <a:r>
              <a:rPr lang="en-US" b="1" dirty="0" smtClean="0">
                <a:solidFill>
                  <a:srgbClr val="0070C0"/>
                </a:solidFill>
              </a:rPr>
              <a:t>Workshop </a:t>
            </a:r>
            <a:r>
              <a:rPr lang="en-US" b="1" dirty="0">
                <a:solidFill>
                  <a:srgbClr val="0070C0"/>
                </a:solidFill>
              </a:rPr>
              <a:t>3</a:t>
            </a:r>
            <a:endParaRPr lang="el-GR" b="1" dirty="0">
              <a:solidFill>
                <a:srgbClr val="0070C0"/>
              </a:solidFill>
            </a:endParaRPr>
          </a:p>
        </p:txBody>
      </p:sp>
      <p:sp>
        <p:nvSpPr>
          <p:cNvPr id="3" name="Υπότιτλος 2"/>
          <p:cNvSpPr>
            <a:spLocks noGrp="1"/>
          </p:cNvSpPr>
          <p:nvPr>
            <p:ph type="subTitle" idx="1"/>
          </p:nvPr>
        </p:nvSpPr>
        <p:spPr>
          <a:xfrm>
            <a:off x="651651" y="1236654"/>
            <a:ext cx="7652722" cy="5163867"/>
          </a:xfrm>
        </p:spPr>
        <p:txBody>
          <a:bodyPr>
            <a:normAutofit fontScale="85000" lnSpcReduction="20000"/>
          </a:bodyPr>
          <a:lstStyle/>
          <a:p>
            <a:pPr marL="514350" indent="-514350" algn="just">
              <a:lnSpc>
                <a:spcPct val="120000"/>
              </a:lnSpc>
              <a:buAutoNum type="arabicPeriod"/>
            </a:pPr>
            <a:r>
              <a:rPr lang="en-US" sz="2800" b="1" dirty="0">
                <a:solidFill>
                  <a:srgbClr val="0070C0"/>
                </a:solidFill>
              </a:rPr>
              <a:t>Choose a scientific topic </a:t>
            </a:r>
            <a:endParaRPr lang="en-US" sz="2800" b="1" dirty="0">
              <a:solidFill>
                <a:srgbClr val="0070C0"/>
              </a:solidFill>
            </a:endParaRPr>
          </a:p>
          <a:p>
            <a:pPr marL="514350" indent="-514350" algn="just">
              <a:lnSpc>
                <a:spcPct val="120000"/>
              </a:lnSpc>
              <a:buAutoNum type="arabicPeriod"/>
            </a:pPr>
            <a:r>
              <a:rPr lang="en-US" sz="2800" b="1" dirty="0" smtClean="0">
                <a:solidFill>
                  <a:srgbClr val="0070C0"/>
                </a:solidFill>
              </a:rPr>
              <a:t>Discuss </a:t>
            </a:r>
            <a:r>
              <a:rPr lang="en-US" sz="2800" b="1" dirty="0" smtClean="0">
                <a:solidFill>
                  <a:srgbClr val="0070C0"/>
                </a:solidFill>
              </a:rPr>
              <a:t>it </a:t>
            </a:r>
            <a:r>
              <a:rPr lang="en-US" sz="2800" b="1" dirty="0">
                <a:solidFill>
                  <a:srgbClr val="0070C0"/>
                </a:solidFill>
              </a:rPr>
              <a:t>in the </a:t>
            </a:r>
            <a:r>
              <a:rPr lang="en-US" sz="2800" b="1" dirty="0" smtClean="0">
                <a:solidFill>
                  <a:srgbClr val="0070C0"/>
                </a:solidFill>
              </a:rPr>
              <a:t>context </a:t>
            </a:r>
            <a:r>
              <a:rPr lang="en-US" sz="2800" b="1" dirty="0">
                <a:solidFill>
                  <a:srgbClr val="0070C0"/>
                </a:solidFill>
              </a:rPr>
              <a:t>of </a:t>
            </a:r>
            <a:r>
              <a:rPr lang="en-US" sz="2800" b="1" dirty="0" smtClean="0">
                <a:solidFill>
                  <a:srgbClr val="0070C0"/>
                </a:solidFill>
              </a:rPr>
              <a:t>RRI</a:t>
            </a:r>
            <a:r>
              <a:rPr lang="en-US" sz="2800" b="1" dirty="0">
                <a:solidFill>
                  <a:srgbClr val="0070C0"/>
                </a:solidFill>
              </a:rPr>
              <a:t>. For example, what could be the role of society or the socio-cultural context?</a:t>
            </a:r>
            <a:endParaRPr lang="en-US" sz="2800" b="1" dirty="0" smtClean="0">
              <a:solidFill>
                <a:srgbClr val="0070C0"/>
              </a:solidFill>
            </a:endParaRPr>
          </a:p>
          <a:p>
            <a:pPr marL="514350" indent="-514350" algn="just">
              <a:lnSpc>
                <a:spcPct val="120000"/>
              </a:lnSpc>
              <a:buAutoNum type="arabicPeriod"/>
            </a:pPr>
            <a:r>
              <a:rPr lang="en-US" sz="2800" b="1" dirty="0">
                <a:solidFill>
                  <a:srgbClr val="0070C0"/>
                </a:solidFill>
              </a:rPr>
              <a:t>Discuss it in the </a:t>
            </a:r>
            <a:r>
              <a:rPr lang="en-US" sz="2800" b="1" dirty="0" smtClean="0">
                <a:solidFill>
                  <a:srgbClr val="0070C0"/>
                </a:solidFill>
              </a:rPr>
              <a:t>framework of </a:t>
            </a:r>
            <a:r>
              <a:rPr lang="en-US" sz="2800" b="1" dirty="0">
                <a:solidFill>
                  <a:srgbClr val="0070C0"/>
                </a:solidFill>
              </a:rPr>
              <a:t>Inquiry. For example, what could </a:t>
            </a:r>
            <a:r>
              <a:rPr lang="en-US" sz="2800" b="1" dirty="0" smtClean="0">
                <a:solidFill>
                  <a:srgbClr val="0070C0"/>
                </a:solidFill>
              </a:rPr>
              <a:t> be the dissemination activities?</a:t>
            </a:r>
          </a:p>
          <a:p>
            <a:pPr marL="514350" indent="-514350" algn="just">
              <a:lnSpc>
                <a:spcPct val="120000"/>
              </a:lnSpc>
              <a:buFont typeface="Arial" pitchFamily="34" charset="0"/>
              <a:buAutoNum type="arabicPeriod"/>
            </a:pPr>
            <a:r>
              <a:rPr lang="en-US" sz="2800" b="1" dirty="0">
                <a:solidFill>
                  <a:srgbClr val="0070C0"/>
                </a:solidFill>
              </a:rPr>
              <a:t>Discuss it in the framework of </a:t>
            </a:r>
            <a:r>
              <a:rPr lang="en-US" sz="2800" b="1" dirty="0" smtClean="0">
                <a:solidFill>
                  <a:srgbClr val="0070C0"/>
                </a:solidFill>
              </a:rPr>
              <a:t> Creativity.</a:t>
            </a:r>
            <a:endParaRPr lang="en-US" sz="2800" b="1" dirty="0">
              <a:solidFill>
                <a:srgbClr val="0070C0"/>
              </a:solidFill>
            </a:endParaRPr>
          </a:p>
          <a:p>
            <a:pPr marL="514350" indent="-514350" algn="just">
              <a:lnSpc>
                <a:spcPct val="120000"/>
              </a:lnSpc>
              <a:buFont typeface="Arial" pitchFamily="34" charset="0"/>
              <a:buAutoNum type="arabicPeriod"/>
            </a:pPr>
            <a:r>
              <a:rPr lang="en-US" sz="2800" b="1" dirty="0">
                <a:solidFill>
                  <a:srgbClr val="0070C0"/>
                </a:solidFill>
              </a:rPr>
              <a:t>Discuss it in the framework of Embodied </a:t>
            </a:r>
            <a:r>
              <a:rPr lang="en-US" sz="2800" b="1" dirty="0" smtClean="0">
                <a:solidFill>
                  <a:srgbClr val="0070C0"/>
                </a:solidFill>
              </a:rPr>
              <a:t>learning </a:t>
            </a:r>
            <a:r>
              <a:rPr lang="el-GR" sz="2800" b="1" dirty="0" smtClean="0">
                <a:solidFill>
                  <a:srgbClr val="0070C0"/>
                </a:solidFill>
              </a:rPr>
              <a:t>(</a:t>
            </a:r>
            <a:r>
              <a:rPr lang="en-US" sz="2800" b="1" dirty="0" smtClean="0">
                <a:solidFill>
                  <a:srgbClr val="0070C0"/>
                </a:solidFill>
              </a:rPr>
              <a:t>facial </a:t>
            </a:r>
            <a:r>
              <a:rPr lang="en-US" sz="2800" b="1" dirty="0">
                <a:solidFill>
                  <a:srgbClr val="0070C0"/>
                </a:solidFill>
              </a:rPr>
              <a:t>expressions, body movements, emotional engagement, ...) and / or Analogical Reasoning,</a:t>
            </a:r>
          </a:p>
          <a:p>
            <a:pPr marL="514350" indent="-514350" algn="just">
              <a:lnSpc>
                <a:spcPct val="120000"/>
              </a:lnSpc>
              <a:buFont typeface="Arial" pitchFamily="34" charset="0"/>
              <a:buAutoNum type="arabicPeriod"/>
            </a:pPr>
            <a:r>
              <a:rPr lang="en-US" sz="2800" b="1" dirty="0">
                <a:solidFill>
                  <a:srgbClr val="0070C0"/>
                </a:solidFill>
              </a:rPr>
              <a:t>Discuss it in the framework of </a:t>
            </a:r>
            <a:r>
              <a:rPr lang="en-US" sz="2800" b="1" dirty="0" smtClean="0">
                <a:solidFill>
                  <a:srgbClr val="0070C0"/>
                </a:solidFill>
              </a:rPr>
              <a:t>different </a:t>
            </a:r>
            <a:r>
              <a:rPr lang="en-US" sz="2800" b="1" dirty="0">
                <a:solidFill>
                  <a:srgbClr val="0070C0"/>
                </a:solidFill>
              </a:rPr>
              <a:t>semiotic systems)</a:t>
            </a:r>
            <a:endParaRPr lang="en-US" sz="2800" b="1" dirty="0" smtClean="0">
              <a:solidFill>
                <a:srgbClr val="0070C0"/>
              </a:solidFill>
            </a:endParaRPr>
          </a:p>
          <a:p>
            <a:pPr marL="514350" indent="-514350" algn="just">
              <a:buFont typeface="Arial" pitchFamily="34" charset="0"/>
              <a:buAutoNum type="arabicPeriod"/>
            </a:pPr>
            <a:endParaRPr lang="el-GR" sz="2800" b="1" dirty="0" smtClean="0">
              <a:solidFill>
                <a:srgbClr val="0070C0"/>
              </a:solidFill>
            </a:endParaRPr>
          </a:p>
          <a:p>
            <a:pPr algn="just"/>
            <a:endParaRPr lang="en-US" sz="2800" b="1" dirty="0">
              <a:solidFill>
                <a:srgbClr val="0070C0"/>
              </a:solidFill>
            </a:endParaRPr>
          </a:p>
          <a:p>
            <a:pPr marL="514350" indent="-514350" algn="just">
              <a:buAutoNum type="arabicPeriod"/>
            </a:pPr>
            <a:endParaRPr lang="el-GR" sz="2800" b="1" dirty="0" smtClean="0">
              <a:solidFill>
                <a:srgbClr val="0070C0"/>
              </a:solidFill>
            </a:endParaRPr>
          </a:p>
          <a:p>
            <a:pPr algn="just"/>
            <a:endParaRPr lang="el-GR" sz="2800" b="1" dirty="0" smtClean="0">
              <a:solidFill>
                <a:srgbClr val="0070C0"/>
              </a:solidFill>
            </a:endParaRPr>
          </a:p>
          <a:p>
            <a:pPr algn="just"/>
            <a:endParaRPr lang="el-GR" sz="2800" b="1" dirty="0">
              <a:solidFill>
                <a:srgbClr val="0070C0"/>
              </a:solidFill>
            </a:endParaRPr>
          </a:p>
        </p:txBody>
      </p:sp>
    </p:spTree>
    <p:extLst>
      <p:ext uri="{BB962C8B-B14F-4D97-AF65-F5344CB8AC3E}">
        <p14:creationId xmlns:p14="http://schemas.microsoft.com/office/powerpoint/2010/main" val="2197041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331"/>
            <a:ext cx="7886700" cy="1029721"/>
          </a:xfrm>
        </p:spPr>
        <p:txBody>
          <a:bodyPr/>
          <a:lstStyle/>
          <a:p>
            <a:pPr algn="ctr"/>
            <a:r>
              <a:rPr lang="en-US" b="1" dirty="0" smtClean="0">
                <a:solidFill>
                  <a:srgbClr val="0070C0"/>
                </a:solidFill>
              </a:rPr>
              <a:t>Discussion</a:t>
            </a:r>
            <a:endParaRPr lang="el-GR" b="1" dirty="0">
              <a:solidFill>
                <a:srgbClr val="0070C0"/>
              </a:solidFill>
            </a:endParaRPr>
          </a:p>
        </p:txBody>
      </p:sp>
      <p:sp>
        <p:nvSpPr>
          <p:cNvPr id="3" name="Content Placeholder 2"/>
          <p:cNvSpPr>
            <a:spLocks noGrp="1"/>
          </p:cNvSpPr>
          <p:nvPr>
            <p:ph idx="1"/>
          </p:nvPr>
        </p:nvSpPr>
        <p:spPr>
          <a:xfrm>
            <a:off x="457200" y="894904"/>
            <a:ext cx="8229600" cy="5280847"/>
          </a:xfrm>
        </p:spPr>
        <p:txBody>
          <a:bodyPr>
            <a:normAutofit lnSpcReduction="10000"/>
          </a:bodyPr>
          <a:lstStyle/>
          <a:p>
            <a:pPr marL="350838" indent="-350838" algn="just">
              <a:lnSpc>
                <a:spcPct val="120000"/>
              </a:lnSpc>
            </a:pPr>
            <a:r>
              <a:rPr lang="en-US" sz="2400" dirty="0">
                <a:solidFill>
                  <a:srgbClr val="0070C0"/>
                </a:solidFill>
                <a:latin typeface="Times New Roman"/>
                <a:cs typeface="Times New Roman"/>
              </a:rPr>
              <a:t>Contemporary Theoretical Frameworks (RRI, Inquiry, Creativity, Embodied Systems, Representational / Semiotic Systems, Analogical Reasoning)</a:t>
            </a:r>
          </a:p>
          <a:p>
            <a:pPr marL="350838" indent="-350838" algn="just">
              <a:lnSpc>
                <a:spcPct val="120000"/>
              </a:lnSpc>
            </a:pPr>
            <a:r>
              <a:rPr lang="en-US" sz="2400" dirty="0">
                <a:solidFill>
                  <a:srgbClr val="0070C0"/>
                </a:solidFill>
                <a:latin typeface="Times New Roman"/>
                <a:cs typeface="Times New Roman"/>
              </a:rPr>
              <a:t>The role of the socio-cultural context? (the age of the scientist, nowadays, current </a:t>
            </a:r>
            <a:r>
              <a:rPr lang="en-US" sz="2400" dirty="0" smtClean="0">
                <a:solidFill>
                  <a:srgbClr val="0070C0"/>
                </a:solidFill>
                <a:latin typeface="Times New Roman"/>
                <a:cs typeface="Times New Roman"/>
              </a:rPr>
              <a:t>issues </a:t>
            </a:r>
            <a:r>
              <a:rPr lang="en-US" sz="2400" dirty="0">
                <a:solidFill>
                  <a:srgbClr val="0070C0"/>
                </a:solidFill>
                <a:latin typeface="Times New Roman"/>
                <a:cs typeface="Times New Roman"/>
              </a:rPr>
              <a:t>that concern the </a:t>
            </a:r>
            <a:r>
              <a:rPr lang="en-US" sz="2400" dirty="0" smtClean="0">
                <a:solidFill>
                  <a:srgbClr val="0070C0"/>
                </a:solidFill>
                <a:latin typeface="Times New Roman"/>
                <a:cs typeface="Times New Roman"/>
              </a:rPr>
              <a:t>citizens, </a:t>
            </a:r>
            <a:r>
              <a:rPr lang="en-US" sz="2400" dirty="0">
                <a:solidFill>
                  <a:srgbClr val="0070C0"/>
                </a:solidFill>
                <a:latin typeface="Times New Roman"/>
                <a:cs typeface="Times New Roman"/>
              </a:rPr>
              <a:t>...)</a:t>
            </a:r>
          </a:p>
          <a:p>
            <a:pPr marL="350838" indent="-350838" algn="just">
              <a:lnSpc>
                <a:spcPct val="120000"/>
              </a:lnSpc>
            </a:pPr>
            <a:r>
              <a:rPr lang="en-US" sz="2400" dirty="0">
                <a:solidFill>
                  <a:srgbClr val="0070C0"/>
                </a:solidFill>
                <a:latin typeface="Times New Roman"/>
                <a:cs typeface="Times New Roman"/>
              </a:rPr>
              <a:t>The role of different learning objects? (literature, history, ...)</a:t>
            </a:r>
          </a:p>
          <a:p>
            <a:pPr marL="350838" indent="-350838" algn="just">
              <a:lnSpc>
                <a:spcPct val="120000"/>
              </a:lnSpc>
            </a:pPr>
            <a:r>
              <a:rPr lang="en-US" sz="2400" dirty="0">
                <a:solidFill>
                  <a:srgbClr val="0070C0"/>
                </a:solidFill>
                <a:latin typeface="Times New Roman"/>
                <a:cs typeface="Times New Roman"/>
              </a:rPr>
              <a:t>The role of different representational systems? (digital, corporeal, verbal ...)</a:t>
            </a:r>
          </a:p>
          <a:p>
            <a:pPr marL="350838" indent="-350838" algn="just">
              <a:lnSpc>
                <a:spcPct val="120000"/>
              </a:lnSpc>
            </a:pPr>
            <a:r>
              <a:rPr lang="en-US" sz="2400" dirty="0">
                <a:solidFill>
                  <a:srgbClr val="0070C0"/>
                </a:solidFill>
                <a:latin typeface="Times New Roman"/>
                <a:cs typeface="Times New Roman"/>
              </a:rPr>
              <a:t>The role of theater </a:t>
            </a:r>
            <a:r>
              <a:rPr lang="en-US" sz="2400" dirty="0" smtClean="0">
                <a:solidFill>
                  <a:srgbClr val="0070C0"/>
                </a:solidFill>
                <a:latin typeface="Times New Roman"/>
                <a:cs typeface="Times New Roman"/>
              </a:rPr>
              <a:t>technics </a:t>
            </a:r>
            <a:r>
              <a:rPr lang="en-US" sz="2400" dirty="0">
                <a:solidFill>
                  <a:srgbClr val="0070C0"/>
                </a:solidFill>
                <a:latin typeface="Times New Roman"/>
                <a:cs typeface="Times New Roman"/>
              </a:rPr>
              <a:t>(pauses, boxing narratives, backstage scenes, theatrical play (space delimitation, emotional expression, team building, confidence building)</a:t>
            </a:r>
            <a:endParaRPr lang="el-GR" sz="2400" dirty="0">
              <a:solidFill>
                <a:srgbClr val="0070C0"/>
              </a:solidFill>
              <a:latin typeface="Times New Roman"/>
              <a:cs typeface="Times New Roman"/>
            </a:endParaRPr>
          </a:p>
        </p:txBody>
      </p:sp>
    </p:spTree>
    <p:extLst>
      <p:ext uri="{BB962C8B-B14F-4D97-AF65-F5344CB8AC3E}">
        <p14:creationId xmlns:p14="http://schemas.microsoft.com/office/powerpoint/2010/main" val="1949485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765"/>
            <a:ext cx="7886700" cy="1029721"/>
          </a:xfrm>
        </p:spPr>
        <p:txBody>
          <a:bodyPr>
            <a:normAutofit fontScale="90000"/>
          </a:bodyPr>
          <a:lstStyle/>
          <a:p>
            <a:r>
              <a:rPr lang="en-US" dirty="0" smtClean="0"/>
              <a:t>The Pedagogical Framework of CREATIONS</a:t>
            </a:r>
            <a:endParaRPr lang="en-US" dirty="0"/>
          </a:p>
        </p:txBody>
      </p:sp>
      <p:sp>
        <p:nvSpPr>
          <p:cNvPr id="3" name="Content Placeholder 2"/>
          <p:cNvSpPr>
            <a:spLocks noGrp="1"/>
          </p:cNvSpPr>
          <p:nvPr>
            <p:ph idx="1"/>
          </p:nvPr>
        </p:nvSpPr>
        <p:spPr>
          <a:xfrm>
            <a:off x="628650" y="1117914"/>
            <a:ext cx="7886700" cy="3758340"/>
          </a:xfrm>
        </p:spPr>
        <p:txBody>
          <a:bodyPr>
            <a:normAutofit/>
          </a:bodyPr>
          <a:lstStyle/>
          <a:p>
            <a:pPr marL="342900" indent="-342900">
              <a:buFont typeface="Arial"/>
              <a:buChar char="•"/>
            </a:pPr>
            <a:r>
              <a:rPr lang="en-US" dirty="0" smtClean="0"/>
              <a:t>Integrate </a:t>
            </a:r>
            <a:r>
              <a:rPr lang="en-US" dirty="0" smtClean="0"/>
              <a:t>the proposed features of CREATIONS</a:t>
            </a:r>
          </a:p>
          <a:p>
            <a:pPr marL="342900" indent="-342900">
              <a:buFont typeface="Arial"/>
              <a:buChar char="•"/>
            </a:pPr>
            <a:r>
              <a:rPr lang="en-US" dirty="0" smtClean="0"/>
              <a:t>Including  effective learning environments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17332059"/>
              </p:ext>
            </p:extLst>
          </p:nvPr>
        </p:nvGraphicFramePr>
        <p:xfrm>
          <a:off x="129168" y="2566604"/>
          <a:ext cx="8848725" cy="4470400"/>
        </p:xfrm>
        <a:graphic>
          <a:graphicData uri="http://schemas.openxmlformats.org/presentationml/2006/ole">
            <mc:AlternateContent xmlns:mc="http://schemas.openxmlformats.org/markup-compatibility/2006">
              <mc:Choice xmlns:v="urn:schemas-microsoft-com:vml" Requires="v">
                <p:oleObj spid="_x0000_s1065" name="Document" r:id="rId3" imgW="6134100" imgH="3098800" progId="Word.Document.12">
                  <p:embed/>
                </p:oleObj>
              </mc:Choice>
              <mc:Fallback>
                <p:oleObj name="Document" r:id="rId3" imgW="6134100" imgH="3098800" progId="Word.Document.12">
                  <p:embed/>
                  <p:pic>
                    <p:nvPicPr>
                      <p:cNvPr id="0" name=""/>
                      <p:cNvPicPr/>
                      <p:nvPr/>
                    </p:nvPicPr>
                    <p:blipFill>
                      <a:blip r:embed="rId4"/>
                      <a:stretch>
                        <a:fillRect/>
                      </a:stretch>
                    </p:blipFill>
                    <p:spPr>
                      <a:xfrm>
                        <a:off x="129168" y="2566604"/>
                        <a:ext cx="8848725" cy="4470400"/>
                      </a:xfrm>
                      <a:prstGeom prst="rect">
                        <a:avLst/>
                      </a:prstGeom>
                    </p:spPr>
                  </p:pic>
                </p:oleObj>
              </mc:Fallback>
            </mc:AlternateContent>
          </a:graphicData>
        </a:graphic>
      </p:graphicFrame>
    </p:spTree>
    <p:extLst>
      <p:ext uri="{BB962C8B-B14F-4D97-AF65-F5344CB8AC3E}">
        <p14:creationId xmlns:p14="http://schemas.microsoft.com/office/powerpoint/2010/main" val="4162444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2520" cy="6858000"/>
          </a:xfrm>
          <a:prstGeom prst="rect">
            <a:avLst/>
          </a:prstGeom>
        </p:spPr>
      </p:pic>
    </p:spTree>
    <p:extLst>
      <p:ext uri="{BB962C8B-B14F-4D97-AF65-F5344CB8AC3E}">
        <p14:creationId xmlns:p14="http://schemas.microsoft.com/office/powerpoint/2010/main" val="155729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1125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410819"/>
            <a:ext cx="6858000" cy="1444487"/>
          </a:xfrm>
        </p:spPr>
        <p:txBody>
          <a:bodyPr>
            <a:normAutofit/>
          </a:bodyPr>
          <a:lstStyle/>
          <a:p>
            <a:r>
              <a:rPr lang="en-US" b="1" dirty="0" smtClean="0">
                <a:solidFill>
                  <a:srgbClr val="0070C0"/>
                </a:solidFill>
              </a:rPr>
              <a:t>Workshop 1</a:t>
            </a:r>
            <a:endParaRPr lang="el-GR" b="1" dirty="0">
              <a:solidFill>
                <a:srgbClr val="0070C0"/>
              </a:solidFill>
            </a:endParaRPr>
          </a:p>
        </p:txBody>
      </p:sp>
      <p:sp>
        <p:nvSpPr>
          <p:cNvPr id="3" name="Υπότιτλος 2"/>
          <p:cNvSpPr>
            <a:spLocks noGrp="1"/>
          </p:cNvSpPr>
          <p:nvPr>
            <p:ph type="subTitle" idx="1"/>
          </p:nvPr>
        </p:nvSpPr>
        <p:spPr>
          <a:xfrm>
            <a:off x="1143000" y="2305877"/>
            <a:ext cx="6858000" cy="2951923"/>
          </a:xfrm>
        </p:spPr>
        <p:txBody>
          <a:bodyPr>
            <a:normAutofit/>
          </a:bodyPr>
          <a:lstStyle/>
          <a:p>
            <a:r>
              <a:rPr lang="en-US" sz="2800" b="1" dirty="0">
                <a:solidFill>
                  <a:srgbClr val="0070C0"/>
                </a:solidFill>
              </a:rPr>
              <a:t>Please </a:t>
            </a:r>
            <a:r>
              <a:rPr lang="en-US" sz="2800" b="1" dirty="0" smtClean="0">
                <a:solidFill>
                  <a:srgbClr val="0070C0"/>
                </a:solidFill>
              </a:rPr>
              <a:t>give </a:t>
            </a:r>
            <a:r>
              <a:rPr lang="en-US" sz="2800" b="1" dirty="0">
                <a:solidFill>
                  <a:srgbClr val="0070C0"/>
                </a:solidFill>
              </a:rPr>
              <a:t>a definition of creativity or key words that are included in this </a:t>
            </a:r>
            <a:r>
              <a:rPr lang="en-US" sz="2800" b="1" dirty="0" smtClean="0">
                <a:solidFill>
                  <a:srgbClr val="0070C0"/>
                </a:solidFill>
              </a:rPr>
              <a:t>concept</a:t>
            </a:r>
          </a:p>
        </p:txBody>
      </p:sp>
    </p:spTree>
    <p:extLst>
      <p:ext uri="{BB962C8B-B14F-4D97-AF65-F5344CB8AC3E}">
        <p14:creationId xmlns:p14="http://schemas.microsoft.com/office/powerpoint/2010/main" val="374278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2794" y="1600200"/>
            <a:ext cx="7118034" cy="4525963"/>
          </a:xfrm>
        </p:spPr>
        <p:txBody>
          <a:bodyPr>
            <a:normAutofit/>
          </a:bodyPr>
          <a:lstStyle/>
          <a:p>
            <a:pPr algn="ctr">
              <a:lnSpc>
                <a:spcPct val="120000"/>
              </a:lnSpc>
              <a:buFont typeface="Arial" charset="0"/>
              <a:buNone/>
              <a:defRPr/>
            </a:pPr>
            <a:r>
              <a:rPr lang="en-GB" sz="2400" dirty="0" smtClean="0"/>
              <a:t>Creativity in science education definition:</a:t>
            </a:r>
          </a:p>
          <a:p>
            <a:pPr marL="0" indent="0" algn="ctr">
              <a:lnSpc>
                <a:spcPct val="120000"/>
              </a:lnSpc>
              <a:buFont typeface="Arial" charset="0"/>
              <a:buNone/>
              <a:defRPr/>
            </a:pPr>
            <a:r>
              <a:rPr lang="en-GB" sz="2400" i="1" dirty="0" smtClean="0"/>
              <a:t>‘</a:t>
            </a:r>
            <a:r>
              <a:rPr lang="el-GR" sz="2400" i="1" dirty="0" smtClean="0"/>
              <a:t>Purposive and imaginative activity generating outcomes that are original and valuable in relation to the learner. This occurs through critical reasoning using the available evidence to generate ideas, explanations and strategies as an individual or community, whilst acknowledging the role of risk and emotions in interdisciplinary contexts’</a:t>
            </a:r>
            <a:r>
              <a:rPr lang="en-GB" sz="2400" dirty="0" smtClean="0"/>
              <a:t> (D2.1, p66)</a:t>
            </a:r>
            <a:endParaRPr lang="en-US" sz="2400" dirty="0"/>
          </a:p>
        </p:txBody>
      </p:sp>
      <p:pic>
        <p:nvPicPr>
          <p:cNvPr id="184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077" y="401077"/>
            <a:ext cx="2982939" cy="115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165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p:nvPr/>
        </p:nvPicPr>
        <p:blipFill>
          <a:blip r:embed="rId2" cstate="print"/>
          <a:srcRect l="2500" t="7500" r="10417"/>
          <a:stretch>
            <a:fillRect/>
          </a:stretch>
        </p:blipFill>
        <p:spPr>
          <a:xfrm>
            <a:off x="1445480" y="728133"/>
            <a:ext cx="6276119" cy="5384802"/>
          </a:xfrm>
          <a:prstGeom prst="rect">
            <a:avLst/>
          </a:prstGeom>
          <a:ln>
            <a:solidFill>
              <a:schemeClr val="tx1"/>
            </a:solidFill>
          </a:ln>
        </p:spPr>
      </p:pic>
    </p:spTree>
    <p:extLst>
      <p:ext uri="{BB962C8B-B14F-4D97-AF65-F5344CB8AC3E}">
        <p14:creationId xmlns:p14="http://schemas.microsoft.com/office/powerpoint/2010/main" val="2829002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Videos (Science with </a:t>
            </a:r>
            <a:endParaRPr lang="el-GR" dirty="0"/>
          </a:p>
        </p:txBody>
      </p:sp>
      <p:sp>
        <p:nvSpPr>
          <p:cNvPr id="3" name="Θέση περιεχομένου 2"/>
          <p:cNvSpPr>
            <a:spLocks noGrp="1"/>
          </p:cNvSpPr>
          <p:nvPr>
            <p:ph idx="1"/>
          </p:nvPr>
        </p:nvSpPr>
        <p:spPr/>
        <p:txBody>
          <a:bodyPr/>
          <a:lstStyle/>
          <a:p>
            <a:r>
              <a:rPr lang="en-US" dirty="0"/>
              <a:t>First </a:t>
            </a:r>
            <a:r>
              <a:rPr lang="en-US" dirty="0" smtClean="0"/>
              <a:t>video </a:t>
            </a:r>
            <a:r>
              <a:rPr lang="en-US" dirty="0"/>
              <a:t>(Moby &amp; The Void Pacific Choir - Are You Lost In The World Like Me? ) </a:t>
            </a:r>
          </a:p>
          <a:p>
            <a:r>
              <a:rPr lang="en-US" dirty="0"/>
              <a:t>https://www.youtube.com/watch?v=VASywEuqFd8&amp;feature=youtu.be</a:t>
            </a:r>
            <a:endParaRPr lang="el-GR" dirty="0"/>
          </a:p>
          <a:p>
            <a:r>
              <a:rPr lang="en-US" dirty="0" smtClean="0"/>
              <a:t>Second </a:t>
            </a:r>
            <a:r>
              <a:rPr lang="en-US" dirty="0"/>
              <a:t>video </a:t>
            </a:r>
            <a:r>
              <a:rPr lang="en-US" dirty="0" smtClean="0"/>
              <a:t>(</a:t>
            </a:r>
            <a:r>
              <a:rPr lang="en-US" dirty="0"/>
              <a:t>3D projections by choreographer </a:t>
            </a:r>
            <a:r>
              <a:rPr lang="en-US" dirty="0" smtClean="0"/>
              <a:t> )</a:t>
            </a:r>
          </a:p>
          <a:p>
            <a:r>
              <a:rPr lang="en-US" dirty="0" smtClean="0">
                <a:hlinkClick r:id="rId2"/>
              </a:rPr>
              <a:t>https</a:t>
            </a:r>
            <a:r>
              <a:rPr lang="en-US" dirty="0">
                <a:hlinkClick r:id="rId2"/>
              </a:rPr>
              <a:t>://www.facebook.com/motamuseum/videos/1338777072852356/?</a:t>
            </a:r>
            <a:r>
              <a:rPr lang="en-US" dirty="0" smtClean="0">
                <a:hlinkClick r:id="rId2"/>
              </a:rPr>
              <a:t>hc_ref=PAGES_TIMELINE</a:t>
            </a:r>
            <a:endParaRPr lang="en-US" dirty="0" smtClean="0"/>
          </a:p>
          <a:p>
            <a:endParaRPr lang="en-US" dirty="0"/>
          </a:p>
        </p:txBody>
      </p:sp>
    </p:spTree>
    <p:extLst>
      <p:ext uri="{BB962C8B-B14F-4D97-AF65-F5344CB8AC3E}">
        <p14:creationId xmlns:p14="http://schemas.microsoft.com/office/powerpoint/2010/main" val="2981294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1025" name="Εικόνα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193800"/>
            <a:ext cx="7801862" cy="53437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885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Ορθογώνιο 4"/>
          <p:cNvSpPr/>
          <p:nvPr/>
        </p:nvSpPr>
        <p:spPr>
          <a:xfrm>
            <a:off x="0" y="228600"/>
            <a:ext cx="9144000" cy="707886"/>
          </a:xfrm>
          <a:prstGeom prst="rect">
            <a:avLst/>
          </a:prstGeom>
        </p:spPr>
        <p:txBody>
          <a:bodyPr wrap="square">
            <a:spAutoFit/>
          </a:bodyPr>
          <a:lstStyle/>
          <a:p>
            <a:pPr algn="ctr"/>
            <a:r>
              <a:rPr lang="en-US" sz="4000" b="1" dirty="0">
                <a:solidFill>
                  <a:srgbClr val="002060"/>
                </a:solidFill>
                <a:latin typeface="+mj-lt"/>
                <a:ea typeface="+mj-ea"/>
                <a:cs typeface="+mj-cs"/>
              </a:rPr>
              <a:t>Responsible Research and Innovation </a:t>
            </a:r>
            <a:endParaRPr lang="el-GR" sz="4000" b="1" dirty="0">
              <a:solidFill>
                <a:srgbClr val="002060"/>
              </a:solidFill>
              <a:latin typeface="+mj-lt"/>
              <a:ea typeface="+mj-ea"/>
              <a:cs typeface="+mj-cs"/>
            </a:endParaRPr>
          </a:p>
        </p:txBody>
      </p:sp>
    </p:spTree>
    <p:extLst>
      <p:ext uri="{BB962C8B-B14F-4D97-AF65-F5344CB8AC3E}">
        <p14:creationId xmlns:p14="http://schemas.microsoft.com/office/powerpoint/2010/main" val="3095966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EATIONS" id="{8ACF4E25-2407-C14E-AF52-F6495B8A29C1}" vid="{8A3BA36B-4FD7-B14D-8663-8CE36C59841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CREATIONS</Template>
  <TotalTime>1541</TotalTime>
  <Words>393</Words>
  <Application>Microsoft Office PowerPoint</Application>
  <PresentationFormat>On-screen Show (4:3)</PresentationFormat>
  <Paragraphs>55</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Тема Office</vt:lpstr>
      <vt:lpstr>Document</vt:lpstr>
      <vt:lpstr>PowerPoint Presentation</vt:lpstr>
      <vt:lpstr>The Pedagogical Framework of CREATIONS</vt:lpstr>
      <vt:lpstr>PowerPoint Presentation</vt:lpstr>
      <vt:lpstr>PowerPoint Presentation</vt:lpstr>
      <vt:lpstr>Workshop 1</vt:lpstr>
      <vt:lpstr>PowerPoint Presentation</vt:lpstr>
      <vt:lpstr>PowerPoint Presentation</vt:lpstr>
      <vt:lpstr>Videos (Science with </vt:lpstr>
      <vt:lpstr>PowerPoint Presentation</vt:lpstr>
      <vt:lpstr>Workshop 2</vt:lpstr>
      <vt:lpstr>PowerPoint Presentation</vt:lpstr>
      <vt:lpstr>PowerPoint Presentation</vt:lpstr>
      <vt:lpstr>PowerPoint Presentation</vt:lpstr>
      <vt:lpstr>Workshop 3</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echaniot</cp:lastModifiedBy>
  <cp:revision>81</cp:revision>
  <dcterms:created xsi:type="dcterms:W3CDTF">2016-04-29T11:04:51Z</dcterms:created>
  <dcterms:modified xsi:type="dcterms:W3CDTF">2018-07-09T07:41:02Z</dcterms:modified>
</cp:coreProperties>
</file>