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Lst>
  <p:sldSz cx="12192000"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74" autoAdjust="0"/>
  </p:normalViewPr>
  <p:slideViewPr>
    <p:cSldViewPr>
      <p:cViewPr varScale="1">
        <p:scale>
          <a:sx n="58" d="100"/>
          <a:sy n="58" d="100"/>
        </p:scale>
        <p:origin x="-115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lvl1pPr marL="0" marR="0" indent="0" algn="r" rtl="0">
              <a:spcBef>
                <a:spcPts val="0"/>
              </a:spcBef>
              <a:buNone/>
              <a:defRPr sz="12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GB"/>
              <a:t>‹#›</a:t>
            </a:fld>
            <a:endParaRPr lang="en-GB"/>
          </a:p>
        </p:txBody>
      </p:sp>
    </p:spTree>
    <p:extLst>
      <p:ext uri="{BB962C8B-B14F-4D97-AF65-F5344CB8AC3E}">
        <p14:creationId xmlns:p14="http://schemas.microsoft.com/office/powerpoint/2010/main" val="304145499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inspiringscience.eu"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portal.opendiscoveryspace.eu/eo-resource-view/832714"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portal.opendiscoveryspace.eu/community/ise-uk-community-56835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r>
              <a:rPr lang="en-GB"/>
              <a:t>Thank you for using the Inspiring Science Education (ISE) Portal. This guide will walk you through the steps of readying, editing and delivering a demonstrator (or lesson plan) for use in your classroom.</a:t>
            </a:r>
            <a:br>
              <a:rPr lang="en-GB"/>
            </a:br>
            <a:r>
              <a:rPr lang="en-GB"/>
              <a:t>We describe the pathway to one specific lesson but the steps can be adjusted for any other lessons offered by the ISE Portal.</a:t>
            </a:r>
          </a:p>
        </p:txBody>
      </p:sp>
      <p:sp>
        <p:nvSpPr>
          <p:cNvPr id="91" name="Shape 91"/>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r>
              <a:rPr lang="en-GB"/>
              <a:t>Your browser will have opened a new tab where you have to click the “Clone Lesson” button again.</a:t>
            </a:r>
            <a:br>
              <a:rPr lang="en-GB"/>
            </a:br>
            <a:r>
              <a:rPr lang="en-GB"/>
              <a:t>The next page invites you to edit the lesson’s Metadata. We recommend renaming the lesson under the “General Info” to something relating to your school or your own name. Students will be able to see this title when you deliver the lesson.</a:t>
            </a:r>
            <a:br>
              <a:rPr lang="en-GB"/>
            </a:br>
            <a:r>
              <a:rPr lang="en-GB"/>
              <a:t>Check the information on each page, scroll down and press “next”. Do this for each of the 5 pages of metadata, then “Save” the lesson. You can achieve the same result by clicking on bubble 5 and pressing “Save” but this doesn’t allow you to check the information.</a:t>
            </a:r>
          </a:p>
        </p:txBody>
      </p:sp>
      <p:sp>
        <p:nvSpPr>
          <p:cNvPr id="204" name="Shape 2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r>
              <a:rPr lang="en-GB"/>
              <a:t>You are now ready to deliver the lesson to your students. You should be on your personal lessons and scenarios if you have followed all the previous steps. Click on the red lesson title which will bring you into the interactive part of the lesson. Hovering your mouse pointer over icons will tell you what they do.</a:t>
            </a:r>
            <a:br>
              <a:rPr lang="en-GB"/>
            </a:br>
            <a:r>
              <a:rPr lang="en-GB"/>
              <a:t>For now, let’s deliver the lesson by clicking on the “Deliver” symbol (group of three people).</a:t>
            </a:r>
          </a:p>
        </p:txBody>
      </p:sp>
      <p:sp>
        <p:nvSpPr>
          <p:cNvPr id="216" name="Shape 21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dk1"/>
                </a:solidFill>
              </a:rPr>
              <a:t>The page will now show you a teacher and a student link. Students use their link to enter the lesson and the teacher link gives you a view with more information. These links are specific to the delivery of that </a:t>
            </a:r>
            <a:r>
              <a:rPr lang="en-GB" dirty="0" smtClean="0">
                <a:solidFill>
                  <a:schemeClr val="dk1"/>
                </a:solidFill>
              </a:rPr>
              <a:t>lesson and allow you to view all students progress.</a:t>
            </a:r>
            <a:endParaRPr lang="en-GB" dirty="0" smtClean="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dk1"/>
                </a:solidFill>
              </a:rPr>
              <a:t>It is recommended to create new links every time you deliver a lesson to a new group of students. This means you will view student feedback separately for each class. You do this by clicking on the “Deliver” button again (the group of 3 people</a:t>
            </a:r>
            <a:r>
              <a:rPr lang="en-GB" dirty="0" smtClean="0">
                <a:solidFill>
                  <a:schemeClr val="dk1"/>
                </a:solidFill>
              </a:rPr>
              <a:t>).</a:t>
            </a:r>
            <a:endParaRPr lang="en-GB" dirty="0" smtClean="0">
              <a:solidFill>
                <a:schemeClr val="dk1"/>
              </a:solidFill>
            </a:endParaRPr>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GB" smtClean="0"/>
              <a:t>12</a:t>
            </a:fld>
            <a:endParaRPr lang="en-GB"/>
          </a:p>
        </p:txBody>
      </p:sp>
    </p:spTree>
    <p:extLst>
      <p:ext uri="{BB962C8B-B14F-4D97-AF65-F5344CB8AC3E}">
        <p14:creationId xmlns:p14="http://schemas.microsoft.com/office/powerpoint/2010/main" val="108158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78571"/>
              <a:buNone/>
            </a:pPr>
            <a:r>
              <a:rPr lang="en-GB" dirty="0">
                <a:solidFill>
                  <a:schemeClr val="dk1"/>
                </a:solidFill>
              </a:rPr>
              <a:t>Start on the ISE homepage </a:t>
            </a:r>
            <a:r>
              <a:rPr lang="en-GB" u="sng" dirty="0">
                <a:solidFill>
                  <a:schemeClr val="hlink"/>
                </a:solidFill>
                <a:hlinkClick r:id="rId3"/>
              </a:rPr>
              <a:t>http://inspiringscience.eu</a:t>
            </a:r>
            <a:r>
              <a:rPr lang="en-GB" dirty="0">
                <a:solidFill>
                  <a:schemeClr val="dk1"/>
                </a:solidFill>
              </a:rPr>
              <a:t> and click the link to the Community Portal (top right of the screen)</a:t>
            </a:r>
          </a:p>
          <a:p>
            <a:pPr marL="0" marR="0" lvl="0" indent="0" algn="l" rtl="0">
              <a:spcBef>
                <a:spcPts val="0"/>
              </a:spcBef>
              <a:buSzPct val="78571"/>
              <a:buNone/>
            </a:pPr>
            <a:r>
              <a:rPr lang="en-GB" dirty="0">
                <a:solidFill>
                  <a:schemeClr val="dk1"/>
                </a:solidFill>
              </a:rPr>
              <a:t>You should now enter your login details (username or email and password). If you haven’t registered yet, we have a simple guide to this process at </a:t>
            </a:r>
            <a:r>
              <a:rPr lang="en-GB" u="sng" dirty="0">
                <a:solidFill>
                  <a:schemeClr val="hlink"/>
                </a:solidFill>
                <a:hlinkClick r:id="rId4"/>
              </a:rPr>
              <a:t>http://portal.opendiscoveryspace.eu/eo-resource-view/832714</a:t>
            </a:r>
            <a:r>
              <a:rPr lang="en-GB" dirty="0">
                <a:solidFill>
                  <a:schemeClr val="dk1"/>
                </a:solidFill>
              </a:rPr>
              <a:t> or you can click on “Join now” and work through the steps.</a:t>
            </a:r>
          </a:p>
        </p:txBody>
      </p:sp>
      <p:sp>
        <p:nvSpPr>
          <p:cNvPr id="101" name="Shape 10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baseline="0">
                <a:solidFill>
                  <a:schemeClr val="dk1"/>
                </a:solidFill>
                <a:latin typeface="Calibri"/>
                <a:ea typeface="Calibri"/>
                <a:cs typeface="Calibri"/>
                <a:sym typeface="Calibri"/>
              </a:rPr>
              <a:t>2</a:t>
            </a:fld>
            <a:endParaRPr lang="en-GB"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21" name="Shape 12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r>
              <a:rPr lang="en-GB"/>
              <a:t>It is useful to join the ISE UK community where we have some very good resources and links to others.</a:t>
            </a:r>
          </a:p>
        </p:txBody>
      </p:sp>
      <p:sp>
        <p:nvSpPr>
          <p:cNvPr id="128" name="Shape 128"/>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a:solidFill>
                  <a:schemeClr val="dk1"/>
                </a:solidFill>
              </a:rPr>
              <a:t>From the Inspiring Science Education home page, click on Communities and search for the “ISE UK” community on the next page. Alternatively follow this link directly: </a:t>
            </a:r>
            <a:r>
              <a:rPr lang="en-GB" u="sng">
                <a:solidFill>
                  <a:schemeClr val="hlink"/>
                </a:solidFill>
                <a:hlinkClick r:id="rId3"/>
              </a:rPr>
              <a:t>http://portal.opendiscoveryspace.eu/community/ise-uk-community-568351</a:t>
            </a:r>
            <a:r>
              <a:rPr lang="en-GB">
                <a:solidFill>
                  <a:schemeClr val="dk1"/>
                </a:solidFill>
              </a:rPr>
              <a:t> </a:t>
            </a:r>
          </a:p>
        </p:txBody>
      </p:sp>
      <p:sp>
        <p:nvSpPr>
          <p:cNvPr id="142" name="Shape 14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baseline="0">
                <a:solidFill>
                  <a:schemeClr val="dk1"/>
                </a:solidFill>
                <a:latin typeface="Calibri"/>
                <a:ea typeface="Calibri"/>
                <a:cs typeface="Calibri"/>
                <a:sym typeface="Calibri"/>
              </a:rPr>
              <a:t>5</a:t>
            </a:fld>
            <a:endParaRPr lang="en-GB"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rtl="0"/>
            <a:r>
              <a:rPr lang="en-GB" sz="1200" b="0" i="0" u="none" strike="noStrike" kern="1200" dirty="0" smtClean="0">
                <a:solidFill>
                  <a:schemeClr val="tx1"/>
                </a:solidFill>
                <a:effectLst/>
                <a:latin typeface="+mn-lt"/>
                <a:ea typeface="+mn-ea"/>
                <a:cs typeface="+mn-cs"/>
              </a:rPr>
              <a:t>Visit the community page and click the “Join” button if you are not yet a member. An admin from the group will have to approve your request but this shouldn’t take too long.</a:t>
            </a:r>
            <a:br>
              <a:rPr lang="en-GB" sz="1200" b="0" i="0" u="none" strike="noStrike" kern="1200" dirty="0" smtClean="0">
                <a:solidFill>
                  <a:schemeClr val="tx1"/>
                </a:solidFill>
                <a:effectLst/>
                <a:latin typeface="+mn-lt"/>
                <a:ea typeface="+mn-ea"/>
                <a:cs typeface="+mn-cs"/>
              </a:rPr>
            </a:br>
            <a:r>
              <a:rPr lang="en-GB" sz="1200" b="0" i="0" u="none" strike="noStrike" kern="1200" dirty="0" smtClean="0">
                <a:solidFill>
                  <a:schemeClr val="tx1"/>
                </a:solidFill>
                <a:effectLst/>
                <a:latin typeface="+mn-lt"/>
                <a:ea typeface="+mn-ea"/>
                <a:cs typeface="+mn-cs"/>
              </a:rPr>
              <a:t>There is a lot of information available from the ISE UK community page. You can view other members as well as find resources such as lesson plans, web apps, and other tools. For now, click on the “Resources” button.</a:t>
            </a:r>
            <a:endParaRPr lang="en-GB" b="0" dirty="0" smtClean="0">
              <a:effectLst/>
            </a:endParaRPr>
          </a:p>
        </p:txBody>
      </p:sp>
      <p:sp>
        <p:nvSpPr>
          <p:cNvPr id="161" name="Shape 1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r>
              <a:rPr lang="en-GB"/>
              <a:t>We have now navigated our way into a community and found a list of resources. The ISE portal has many Demonstrators which are a specific type of resource comprising pre-existing lesson plans. The next steps describe how you can easily implement these with your class.</a:t>
            </a:r>
          </a:p>
        </p:txBody>
      </p:sp>
      <p:sp>
        <p:nvSpPr>
          <p:cNvPr id="168" name="Shape 168"/>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r>
              <a:rPr lang="en-GB"/>
              <a:t>You should be able to see a list of ISE UK resources. Most of these links go directly to the lesson plans. We are going to start with the “Space Telescopes in the Multiwavelength Universe” demonstrator. Search for this title now and leave the other fields empty.</a:t>
            </a:r>
            <a:br>
              <a:rPr lang="en-GB"/>
            </a:br>
            <a:r>
              <a:rPr lang="en-GB">
                <a:solidFill>
                  <a:schemeClr val="dk1"/>
                </a:solidFill>
              </a:rPr>
              <a:t>Click on the red title card to gain access to the Demonstrator, this should take you to the homepage.</a:t>
            </a:r>
          </a:p>
        </p:txBody>
      </p:sp>
      <p:sp>
        <p:nvSpPr>
          <p:cNvPr id="180" name="Shape 18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r>
              <a:rPr lang="en-GB" dirty="0"/>
              <a:t>This is the homepage for this lesson plan (also referred to as a “Demonstrator”).</a:t>
            </a:r>
            <a:br>
              <a:rPr lang="en-GB" dirty="0"/>
            </a:br>
            <a:r>
              <a:rPr lang="en-GB" dirty="0"/>
              <a:t>You can check whether the lesson plan matches what you expect by clicking on “View Resource” which will give you a preview. If this is the lesson plan you want to use, click on the “Clone” button which copies the plan to your own personal area and makes it deliverable. </a:t>
            </a:r>
          </a:p>
        </p:txBody>
      </p:sp>
      <p:sp>
        <p:nvSpPr>
          <p:cNvPr id="192" name="Shape 1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indent="0" algn="ctr" rtl="0">
              <a:lnSpc>
                <a:spcPct val="90000"/>
              </a:lnSpc>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indent="0" algn="ctr" rtl="0">
              <a:lnSpc>
                <a:spcPct val="90000"/>
              </a:lnSpc>
              <a:spcBef>
                <a:spcPts val="1000"/>
              </a:spcBef>
              <a:buClr>
                <a:schemeClr val="dk1"/>
              </a:buClr>
              <a:buFont typeface="Arial"/>
              <a:buNone/>
              <a:defRPr/>
            </a:lvl1pPr>
            <a:lvl2pPr marL="457200" marR="0" indent="0" algn="ctr" rtl="0">
              <a:lnSpc>
                <a:spcPct val="90000"/>
              </a:lnSpc>
              <a:spcBef>
                <a:spcPts val="500"/>
              </a:spcBef>
              <a:buClr>
                <a:schemeClr val="dk1"/>
              </a:buClr>
              <a:buFont typeface="Arial"/>
              <a:buNone/>
              <a:defRPr/>
            </a:lvl2pPr>
            <a:lvl3pPr marL="914400" marR="0" indent="0" algn="ctr" rtl="0">
              <a:lnSpc>
                <a:spcPct val="90000"/>
              </a:lnSpc>
              <a:spcBef>
                <a:spcPts val="500"/>
              </a:spcBef>
              <a:buClr>
                <a:schemeClr val="dk1"/>
              </a:buClr>
              <a:buFont typeface="Arial"/>
              <a:buNone/>
              <a:defRPr/>
            </a:lvl3pPr>
            <a:lvl4pPr marL="1371600" marR="0" indent="0" algn="ctr" rtl="0">
              <a:lnSpc>
                <a:spcPct val="90000"/>
              </a:lnSpc>
              <a:spcBef>
                <a:spcPts val="500"/>
              </a:spcBef>
              <a:buClr>
                <a:schemeClr val="dk1"/>
              </a:buClr>
              <a:buFont typeface="Arial"/>
              <a:buNone/>
              <a:defRPr/>
            </a:lvl4pPr>
            <a:lvl5pPr marL="1828800" marR="0" indent="0" algn="ctr" rtl="0">
              <a:lnSpc>
                <a:spcPct val="90000"/>
              </a:lnSpc>
              <a:spcBef>
                <a:spcPts val="500"/>
              </a:spcBef>
              <a:buClr>
                <a:schemeClr val="dk1"/>
              </a:buClr>
              <a:buFont typeface="Arial"/>
              <a:buNone/>
              <a:defRPr/>
            </a:lvl5pPr>
            <a:lvl6pPr marL="2286000" marR="0" indent="0" algn="ctr" rtl="0">
              <a:lnSpc>
                <a:spcPct val="90000"/>
              </a:lnSpc>
              <a:spcBef>
                <a:spcPts val="500"/>
              </a:spcBef>
              <a:buClr>
                <a:schemeClr val="dk1"/>
              </a:buClr>
              <a:buFont typeface="Arial"/>
              <a:buNone/>
              <a:defRPr/>
            </a:lvl6pPr>
            <a:lvl7pPr marL="2743200" marR="0" indent="0" algn="ctr" rtl="0">
              <a:lnSpc>
                <a:spcPct val="90000"/>
              </a:lnSpc>
              <a:spcBef>
                <a:spcPts val="500"/>
              </a:spcBef>
              <a:buClr>
                <a:schemeClr val="dk1"/>
              </a:buClr>
              <a:buFont typeface="Arial"/>
              <a:buNone/>
              <a:defRPr/>
            </a:lvl7pPr>
            <a:lvl8pPr marL="3200400" marR="0" indent="0" algn="ctr" rtl="0">
              <a:lnSpc>
                <a:spcPct val="90000"/>
              </a:lnSpc>
              <a:spcBef>
                <a:spcPts val="500"/>
              </a:spcBef>
              <a:buClr>
                <a:schemeClr val="dk1"/>
              </a:buClr>
              <a:buFont typeface="Arial"/>
              <a:buNone/>
              <a:defRPr/>
            </a:lvl8pPr>
            <a:lvl9pPr marL="3657600" marR="0" indent="0" algn="ctr" rtl="0">
              <a:lnSpc>
                <a:spcPct val="90000"/>
              </a:lnSpc>
              <a:spcBef>
                <a:spcPts val="500"/>
              </a:spcBef>
              <a:buClr>
                <a:schemeClr val="dk1"/>
              </a:buClr>
              <a:buFont typeface="Arial"/>
              <a:buNone/>
              <a:defRPr/>
            </a:lvl9pPr>
          </a:lstStyle>
          <a:p>
            <a:endParaRPr/>
          </a:p>
        </p:txBody>
      </p:sp>
      <p:sp>
        <p:nvSpPr>
          <p:cNvPr id="17" name="Shape 1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 name="Shape 1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 name="Shape 1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74" name="Shape 7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80" name="Shape 8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23" name="Shape 2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 name="Shape 2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 name="Shape 2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29" name="Shape 2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0" name="Shape 3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1" name="Shape 3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35" name="Shape 35"/>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36" name="Shape 3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7" name="Shape 3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 name="Shape 3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2" name="Shape 42"/>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43" name="Shape 43"/>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4" name="Shape 44"/>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45" name="Shape 4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6" name="Shape 4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6" name="Shape 5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1" name="Shape 6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3" name="Shape 6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5183187" y="987425"/>
            <a:ext cx="6172199" cy="4873624"/>
          </a:xfrm>
          <a:prstGeom prst="rect">
            <a:avLst/>
          </a:prstGeom>
          <a:noFill/>
          <a:ln>
            <a:noFill/>
          </a:ln>
        </p:spPr>
      </p:sp>
      <p:sp>
        <p:nvSpPr>
          <p:cNvPr id="67" name="Shape 67"/>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8" name="Shape 6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9" name="Shape 6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0" name="Shape 7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indent="0" algn="l" rtl="0">
              <a:lnSpc>
                <a:spcPct val="90000"/>
              </a:lnSpc>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indent="-50800" algn="l" rtl="0">
              <a:lnSpc>
                <a:spcPct val="90000"/>
              </a:lnSpc>
              <a:spcBef>
                <a:spcPts val="1000"/>
              </a:spcBef>
              <a:buClr>
                <a:schemeClr val="dk1"/>
              </a:buClr>
              <a:buFont typeface="Arial"/>
              <a:buChar char="•"/>
              <a:defRPr/>
            </a:lvl1pPr>
            <a:lvl2pPr marL="685800" marR="0" indent="-76200" algn="l" rtl="0">
              <a:lnSpc>
                <a:spcPct val="90000"/>
              </a:lnSpc>
              <a:spcBef>
                <a:spcPts val="500"/>
              </a:spcBef>
              <a:buClr>
                <a:schemeClr val="dk1"/>
              </a:buClr>
              <a:buFont typeface="Arial"/>
              <a:buChar char="•"/>
              <a:defRPr/>
            </a:lvl2pPr>
            <a:lvl3pPr marL="1143000" marR="0" indent="-101600" algn="l" rtl="0">
              <a:lnSpc>
                <a:spcPct val="90000"/>
              </a:lnSpc>
              <a:spcBef>
                <a:spcPts val="500"/>
              </a:spcBef>
              <a:buClr>
                <a:schemeClr val="dk1"/>
              </a:buClr>
              <a:buFont typeface="Arial"/>
              <a:buChar char="•"/>
              <a:defRPr/>
            </a:lvl3pPr>
            <a:lvl4pPr marL="1600200" marR="0" indent="-114300" algn="l" rtl="0">
              <a:lnSpc>
                <a:spcPct val="90000"/>
              </a:lnSpc>
              <a:spcBef>
                <a:spcPts val="500"/>
              </a:spcBef>
              <a:buClr>
                <a:schemeClr val="dk1"/>
              </a:buClr>
              <a:buFont typeface="Arial"/>
              <a:buChar char="•"/>
              <a:defRPr/>
            </a:lvl4pPr>
            <a:lvl5pPr marL="2057400" marR="0" indent="-114300" algn="l" rtl="0">
              <a:lnSpc>
                <a:spcPct val="90000"/>
              </a:lnSpc>
              <a:spcBef>
                <a:spcPts val="500"/>
              </a:spcBef>
              <a:buClr>
                <a:schemeClr val="dk1"/>
              </a:buClr>
              <a:buFont typeface="Arial"/>
              <a:buChar char="•"/>
              <a:defRPr/>
            </a:lvl5pPr>
            <a:lvl6pPr marL="2514600" marR="0" indent="-114300" algn="l" rtl="0">
              <a:lnSpc>
                <a:spcPct val="90000"/>
              </a:lnSpc>
              <a:spcBef>
                <a:spcPts val="500"/>
              </a:spcBef>
              <a:buClr>
                <a:schemeClr val="dk1"/>
              </a:buClr>
              <a:buFont typeface="Arial"/>
              <a:buChar char="•"/>
              <a:defRPr/>
            </a:lvl6pPr>
            <a:lvl7pPr marL="2971800" marR="0" indent="-114300" algn="l" rtl="0">
              <a:lnSpc>
                <a:spcPct val="90000"/>
              </a:lnSpc>
              <a:spcBef>
                <a:spcPts val="500"/>
              </a:spcBef>
              <a:buClr>
                <a:schemeClr val="dk1"/>
              </a:buClr>
              <a:buFont typeface="Arial"/>
              <a:buChar char="•"/>
              <a:defRPr/>
            </a:lvl7pPr>
            <a:lvl8pPr marL="3429000" marR="0" indent="-114300" algn="l" rtl="0">
              <a:lnSpc>
                <a:spcPct val="90000"/>
              </a:lnSpc>
              <a:spcBef>
                <a:spcPts val="500"/>
              </a:spcBef>
              <a:buClr>
                <a:schemeClr val="dk1"/>
              </a:buClr>
              <a:buFont typeface="Arial"/>
              <a:buChar char="•"/>
              <a:defRPr/>
            </a:lvl8pPr>
            <a:lvl9pPr marL="3886200" marR="0" indent="-114300" algn="l" rtl="0">
              <a:lnSpc>
                <a:spcPct val="90000"/>
              </a:lnSpc>
              <a:spcBef>
                <a:spcPts val="500"/>
              </a:spcBef>
              <a:buClr>
                <a:schemeClr val="dk1"/>
              </a:buClr>
              <a:buFont typeface="Arial"/>
              <a:buChar char="•"/>
              <a:defRPr/>
            </a:lvl9pPr>
          </a:lstStyle>
          <a:p>
            <a:endParaRPr/>
          </a:p>
        </p:txBody>
      </p:sp>
      <p:sp>
        <p:nvSpPr>
          <p:cNvPr id="11" name="Shape 1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GB"/>
              <a:t>‹#›</a:t>
            </a:fld>
            <a:endParaRPr lang="en-GB"/>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portal.opendiscoveryspace.eu/edu-object/general-tips-uk-teacher-832870" TargetMode="External"/><Relationship Id="rId4" Type="http://schemas.openxmlformats.org/officeDocument/2006/relationships/hyperlink" Target="http://portal.opendiscoveryspace.eu/edu-object/registration-guide-uk-teachers-832714"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inspiringscience.e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860" t="11267" r="3888" b="2289"/>
          <a:stretch/>
        </p:blipFill>
        <p:spPr bwMode="auto">
          <a:xfrm>
            <a:off x="119336" y="404664"/>
            <a:ext cx="12003110" cy="6323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05" t="1563" r="983" b="4240"/>
          <a:stretch/>
        </p:blipFill>
        <p:spPr bwMode="auto">
          <a:xfrm>
            <a:off x="60143" y="44624"/>
            <a:ext cx="12156537" cy="6568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76" r="1130" b="3348"/>
          <a:stretch/>
        </p:blipFill>
        <p:spPr bwMode="auto">
          <a:xfrm>
            <a:off x="47328" y="44624"/>
            <a:ext cx="12144672"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32" t="11383" r="983" b="10045"/>
          <a:stretch/>
        </p:blipFill>
        <p:spPr bwMode="auto">
          <a:xfrm>
            <a:off x="0" y="418889"/>
            <a:ext cx="12192000" cy="5530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8241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38" t="2903" r="3368" b="6249"/>
          <a:stretch/>
        </p:blipFill>
        <p:spPr bwMode="auto">
          <a:xfrm>
            <a:off x="-2028" y="44624"/>
            <a:ext cx="12164786" cy="6645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9" name="Shape 219"/>
          <p:cNvSpPr txBox="1">
            <a:spLocks noGrp="1"/>
          </p:cNvSpPr>
          <p:nvPr>
            <p:ph type="body" idx="1"/>
          </p:nvPr>
        </p:nvSpPr>
        <p:spPr>
          <a:xfrm>
            <a:off x="822565" y="836712"/>
            <a:ext cx="10515599" cy="3624899"/>
          </a:xfrm>
          <a:prstGeom prst="rect">
            <a:avLst/>
          </a:prstGeom>
          <a:noFill/>
          <a:ln>
            <a:noFill/>
          </a:ln>
        </p:spPr>
        <p:txBody>
          <a:bodyPr lIns="91425" tIns="45700" rIns="91425" bIns="45700" anchor="t" anchorCtr="0">
            <a:noAutofit/>
          </a:bodyPr>
          <a:lstStyle/>
          <a:p>
            <a:pPr marL="0" marR="0" lvl="0" indent="0" algn="ctr" rtl="0">
              <a:lnSpc>
                <a:spcPct val="115000"/>
              </a:lnSpc>
              <a:spcBef>
                <a:spcPts val="0"/>
              </a:spcBef>
              <a:spcAft>
                <a:spcPts val="1800"/>
              </a:spcAft>
              <a:buClr>
                <a:schemeClr val="dk1"/>
              </a:buClr>
              <a:buSzPct val="25000"/>
              <a:buFont typeface="Arial"/>
              <a:buNone/>
            </a:pPr>
            <a:r>
              <a:rPr lang="en-GB" sz="2800" dirty="0" smtClean="0">
                <a:solidFill>
                  <a:schemeClr val="dk1"/>
                </a:solidFill>
                <a:latin typeface="Calibri"/>
                <a:ea typeface="Calibri"/>
                <a:cs typeface="Calibri"/>
                <a:sym typeface="Calibri"/>
              </a:rPr>
              <a:t>Good luck delivering these lessons to your classes!</a:t>
            </a:r>
          </a:p>
          <a:p>
            <a:pPr marL="0" marR="0" lvl="0" indent="0" algn="ctr" rtl="0">
              <a:lnSpc>
                <a:spcPct val="115000"/>
              </a:lnSpc>
              <a:spcBef>
                <a:spcPts val="0"/>
              </a:spcBef>
              <a:spcAft>
                <a:spcPts val="1800"/>
              </a:spcAft>
              <a:buClr>
                <a:schemeClr val="dk1"/>
              </a:buClr>
              <a:buSzPct val="25000"/>
              <a:buFont typeface="Arial"/>
              <a:buNone/>
            </a:pPr>
            <a:r>
              <a:rPr lang="en-GB" sz="2800" dirty="0" smtClean="0">
                <a:solidFill>
                  <a:schemeClr val="dk1"/>
                </a:solidFill>
                <a:latin typeface="Calibri"/>
                <a:ea typeface="Calibri"/>
                <a:cs typeface="Calibri"/>
                <a:sym typeface="Calibri"/>
              </a:rPr>
              <a:t>The ISE platform contains thousands or resources and lesson plans so please explore to find Demonstrators relevant for your classes.</a:t>
            </a:r>
          </a:p>
          <a:p>
            <a:pPr marL="0" marR="0" lvl="0" indent="0" algn="ctr" rtl="0">
              <a:lnSpc>
                <a:spcPct val="115000"/>
              </a:lnSpc>
              <a:spcBef>
                <a:spcPts val="0"/>
              </a:spcBef>
              <a:spcAft>
                <a:spcPts val="1800"/>
              </a:spcAft>
              <a:buClr>
                <a:schemeClr val="dk1"/>
              </a:buClr>
              <a:buSzPct val="25000"/>
              <a:buFont typeface="Arial"/>
              <a:buNone/>
            </a:pPr>
            <a:r>
              <a:rPr lang="en-GB" sz="2800" dirty="0" smtClean="0">
                <a:solidFill>
                  <a:schemeClr val="dk1"/>
                </a:solidFill>
                <a:latin typeface="Calibri"/>
                <a:ea typeface="Calibri"/>
                <a:cs typeface="Calibri"/>
                <a:sym typeface="Calibri"/>
              </a:rPr>
              <a:t>If you still haven’t registered on ISE, we have a </a:t>
            </a:r>
            <a:r>
              <a:rPr lang="en-GB" sz="2800" dirty="0" err="1" smtClean="0">
                <a:solidFill>
                  <a:schemeClr val="dk1"/>
                </a:solidFill>
                <a:latin typeface="Calibri"/>
                <a:ea typeface="Calibri"/>
                <a:cs typeface="Calibri"/>
                <a:sym typeface="Calibri"/>
              </a:rPr>
              <a:t>powerpoint</a:t>
            </a:r>
            <a:r>
              <a:rPr lang="en-GB" sz="2800" dirty="0" smtClean="0">
                <a:solidFill>
                  <a:schemeClr val="dk1"/>
                </a:solidFill>
                <a:latin typeface="Calibri"/>
                <a:ea typeface="Calibri"/>
                <a:cs typeface="Calibri"/>
                <a:sym typeface="Calibri"/>
              </a:rPr>
              <a:t> explaining how to do this </a:t>
            </a:r>
            <a:r>
              <a:rPr lang="en-GB" sz="2800" dirty="0" smtClean="0">
                <a:solidFill>
                  <a:schemeClr val="dk1"/>
                </a:solidFill>
                <a:latin typeface="Calibri"/>
                <a:ea typeface="Calibri"/>
                <a:cs typeface="Calibri"/>
                <a:sym typeface="Calibri"/>
                <a:hlinkClick r:id="rId4"/>
              </a:rPr>
              <a:t>here</a:t>
            </a:r>
            <a:r>
              <a:rPr lang="en-GB" sz="2800" dirty="0" smtClean="0">
                <a:solidFill>
                  <a:schemeClr val="dk1"/>
                </a:solidFill>
                <a:latin typeface="Calibri"/>
                <a:ea typeface="Calibri"/>
                <a:cs typeface="Calibri"/>
                <a:sym typeface="Calibri"/>
              </a:rPr>
              <a:t>.</a:t>
            </a:r>
          </a:p>
          <a:p>
            <a:pPr marL="0" marR="0" lvl="0" indent="0" algn="ctr" rtl="0">
              <a:lnSpc>
                <a:spcPct val="115000"/>
              </a:lnSpc>
              <a:spcBef>
                <a:spcPts val="0"/>
              </a:spcBef>
              <a:spcAft>
                <a:spcPts val="1800"/>
              </a:spcAft>
              <a:buClr>
                <a:schemeClr val="dk1"/>
              </a:buClr>
              <a:buSzPct val="25000"/>
              <a:buFont typeface="Arial"/>
              <a:buNone/>
            </a:pPr>
            <a:r>
              <a:rPr lang="en-GB" sz="2800" dirty="0" smtClean="0">
                <a:solidFill>
                  <a:schemeClr val="dk1"/>
                </a:solidFill>
                <a:latin typeface="Calibri"/>
                <a:ea typeface="Calibri"/>
                <a:cs typeface="Calibri"/>
                <a:sym typeface="Calibri"/>
              </a:rPr>
              <a:t>To find out more tips for using the ISE platform </a:t>
            </a:r>
            <a:r>
              <a:rPr lang="en-GB" sz="2800" dirty="0" smtClean="0">
                <a:solidFill>
                  <a:schemeClr val="dk1"/>
                </a:solidFill>
                <a:latin typeface="Calibri"/>
                <a:ea typeface="Calibri"/>
                <a:cs typeface="Calibri"/>
                <a:sym typeface="Calibri"/>
                <a:hlinkClick r:id="rId5"/>
              </a:rPr>
              <a:t>check this out</a:t>
            </a:r>
            <a:r>
              <a:rPr lang="en-GB" sz="2800" dirty="0" smtClean="0">
                <a:solidFill>
                  <a:schemeClr val="dk1"/>
                </a:solidFill>
                <a:latin typeface="Calibri"/>
                <a:ea typeface="Calibri"/>
                <a:cs typeface="Calibri"/>
                <a:sym typeface="Calibri"/>
              </a:rPr>
              <a:t>.</a:t>
            </a:r>
            <a:endParaRPr lang="en-GB" sz="2800" dirty="0">
              <a:solidFill>
                <a:schemeClr val="dk1"/>
              </a:solidFill>
              <a:latin typeface="Calibri"/>
              <a:ea typeface="Calibri"/>
              <a:cs typeface="Calibri"/>
              <a:sym typeface="Calibri"/>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73100" y="191900"/>
            <a:ext cx="11245800" cy="12357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GB" sz="3950" dirty="0">
                <a:solidFill>
                  <a:schemeClr val="dk1"/>
                </a:solidFill>
              </a:rPr>
              <a:t>Go</a:t>
            </a:r>
            <a:r>
              <a:rPr lang="en-GB" sz="3950" b="0" i="0" u="none" strike="noStrike" cap="none" baseline="0" dirty="0">
                <a:solidFill>
                  <a:schemeClr val="dk1"/>
                </a:solidFill>
              </a:rPr>
              <a:t> to the </a:t>
            </a:r>
            <a:r>
              <a:rPr lang="en-GB" sz="3950" dirty="0">
                <a:solidFill>
                  <a:schemeClr val="dk1"/>
                </a:solidFill>
              </a:rPr>
              <a:t>I</a:t>
            </a:r>
            <a:r>
              <a:rPr lang="en-GB" sz="3950" b="0" i="0" u="none" strike="noStrike" cap="none" baseline="0" dirty="0">
                <a:solidFill>
                  <a:schemeClr val="dk1"/>
                </a:solidFill>
              </a:rPr>
              <a:t>nspiring </a:t>
            </a:r>
            <a:r>
              <a:rPr lang="en-GB" sz="3950" dirty="0">
                <a:solidFill>
                  <a:schemeClr val="dk1"/>
                </a:solidFill>
              </a:rPr>
              <a:t>S</a:t>
            </a:r>
            <a:r>
              <a:rPr lang="en-GB" sz="3950" b="0" i="0" u="none" strike="noStrike" cap="none" baseline="0" dirty="0">
                <a:solidFill>
                  <a:schemeClr val="dk1"/>
                </a:solidFill>
              </a:rPr>
              <a:t>cience</a:t>
            </a:r>
            <a:r>
              <a:rPr lang="en-GB" sz="3950" dirty="0">
                <a:solidFill>
                  <a:schemeClr val="dk1"/>
                </a:solidFill>
              </a:rPr>
              <a:t> E</a:t>
            </a:r>
            <a:r>
              <a:rPr lang="en-GB" sz="3950" b="0" i="0" u="none" strike="noStrike" cap="none" baseline="0" dirty="0">
                <a:solidFill>
                  <a:schemeClr val="dk1"/>
                </a:solidFill>
              </a:rPr>
              <a:t>ducation</a:t>
            </a:r>
            <a:r>
              <a:rPr lang="en-GB" sz="3950" dirty="0">
                <a:solidFill>
                  <a:schemeClr val="dk1"/>
                </a:solidFill>
              </a:rPr>
              <a:t> </a:t>
            </a:r>
            <a:r>
              <a:rPr lang="en-GB" sz="3950" b="0" i="0" u="none" strike="noStrike" cap="none" baseline="0" dirty="0">
                <a:solidFill>
                  <a:schemeClr val="dk1"/>
                </a:solidFill>
              </a:rPr>
              <a:t>homepage</a:t>
            </a:r>
            <a:r>
              <a:rPr lang="en-GB" sz="3950" dirty="0">
                <a:solidFill>
                  <a:schemeClr val="dk1"/>
                </a:solidFill>
              </a:rPr>
              <a:t> </a:t>
            </a:r>
            <a:r>
              <a:rPr lang="en-GB" sz="3950" b="0" i="0" u="sng" strike="noStrike" cap="none" baseline="0" dirty="0">
                <a:solidFill>
                  <a:schemeClr val="hlink"/>
                </a:solidFill>
                <a:hlinkClick r:id="rId3"/>
              </a:rPr>
              <a:t>inspiringscience.eu</a:t>
            </a:r>
            <a:r>
              <a:rPr lang="en-GB" sz="3950" b="0" i="0" u="none" strike="noStrike" cap="none" baseline="0" dirty="0">
                <a:solidFill>
                  <a:schemeClr val="dk1"/>
                </a:solidFill>
              </a:rPr>
              <a:t> </a:t>
            </a: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076" t="20598" r="918" b="2994"/>
          <a:stretch/>
        </p:blipFill>
        <p:spPr bwMode="auto">
          <a:xfrm>
            <a:off x="1100449" y="1412776"/>
            <a:ext cx="10900207" cy="538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812"/>
          <a:stretch/>
        </p:blipFill>
        <p:spPr bwMode="auto">
          <a:xfrm>
            <a:off x="47328" y="44625"/>
            <a:ext cx="12020176" cy="6813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grpSp>
        <p:nvGrpSpPr>
          <p:cNvPr id="2" name="Group 1"/>
          <p:cNvGrpSpPr/>
          <p:nvPr/>
        </p:nvGrpSpPr>
        <p:grpSpPr>
          <a:xfrm>
            <a:off x="673950" y="1583100"/>
            <a:ext cx="10844100" cy="3691799"/>
            <a:chOff x="673950" y="1583100"/>
            <a:chExt cx="10844100" cy="3691799"/>
          </a:xfrm>
        </p:grpSpPr>
        <p:sp>
          <p:nvSpPr>
            <p:cNvPr id="123" name="Shape 123"/>
            <p:cNvSpPr txBox="1"/>
            <p:nvPr/>
          </p:nvSpPr>
          <p:spPr>
            <a:xfrm>
              <a:off x="2079450" y="1583100"/>
              <a:ext cx="8033100" cy="3691799"/>
            </a:xfrm>
            <a:prstGeom prst="rect">
              <a:avLst/>
            </a:prstGeom>
            <a:noFill/>
            <a:ln>
              <a:noFill/>
            </a:ln>
          </p:spPr>
          <p:txBody>
            <a:bodyPr lIns="91425" tIns="91425" rIns="91425" bIns="91425" anchor="ctr" anchorCtr="0">
              <a:noAutofit/>
            </a:bodyPr>
            <a:lstStyle/>
            <a:p>
              <a:pPr lvl="0" algn="ctr" rtl="0">
                <a:lnSpc>
                  <a:spcPct val="90000"/>
                </a:lnSpc>
                <a:spcBef>
                  <a:spcPts val="0"/>
                </a:spcBef>
                <a:buNone/>
              </a:pPr>
              <a:r>
                <a:rPr lang="en-GB" sz="4800" i="1" dirty="0">
                  <a:solidFill>
                    <a:srgbClr val="434343"/>
                  </a:solidFill>
                </a:rPr>
                <a:t>Join the ISE UK Community</a:t>
              </a:r>
            </a:p>
          </p:txBody>
        </p:sp>
        <p:sp>
          <p:nvSpPr>
            <p:cNvPr id="124" name="Shape 124"/>
            <p:cNvSpPr/>
            <p:nvPr/>
          </p:nvSpPr>
          <p:spPr>
            <a:xfrm>
              <a:off x="673950" y="1654200"/>
              <a:ext cx="10844100" cy="3549600"/>
            </a:xfrm>
            <a:prstGeom prst="rect">
              <a:avLst/>
            </a:prstGeom>
            <a:noFill/>
            <a:ln w="19050" cap="flat" cmpd="sng">
              <a:solidFill>
                <a:srgbClr val="CB2C55"/>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435"/>
          <a:stretch/>
        </p:blipFill>
        <p:spPr bwMode="auto">
          <a:xfrm>
            <a:off x="0" y="1"/>
            <a:ext cx="12192000" cy="6756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18" t="1845"/>
          <a:stretch/>
        </p:blipFill>
        <p:spPr bwMode="auto">
          <a:xfrm>
            <a:off x="121293" y="44625"/>
            <a:ext cx="12023379" cy="6696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grpSp>
        <p:nvGrpSpPr>
          <p:cNvPr id="2" name="Group 1"/>
          <p:cNvGrpSpPr/>
          <p:nvPr/>
        </p:nvGrpSpPr>
        <p:grpSpPr>
          <a:xfrm>
            <a:off x="673950" y="1654200"/>
            <a:ext cx="10844100" cy="3549600"/>
            <a:chOff x="673950" y="1654200"/>
            <a:chExt cx="10844100" cy="3549600"/>
          </a:xfrm>
        </p:grpSpPr>
        <p:sp>
          <p:nvSpPr>
            <p:cNvPr id="163" name="Shape 163"/>
            <p:cNvSpPr/>
            <p:nvPr/>
          </p:nvSpPr>
          <p:spPr>
            <a:xfrm>
              <a:off x="673950" y="1654200"/>
              <a:ext cx="10844100" cy="3549600"/>
            </a:xfrm>
            <a:prstGeom prst="rect">
              <a:avLst/>
            </a:prstGeom>
            <a:noFill/>
            <a:ln w="19050" cap="flat" cmpd="sng">
              <a:solidFill>
                <a:srgbClr val="CB2C55"/>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4" name="Shape 164"/>
            <p:cNvSpPr txBox="1"/>
            <p:nvPr/>
          </p:nvSpPr>
          <p:spPr>
            <a:xfrm>
              <a:off x="2488950" y="1846800"/>
              <a:ext cx="7214100" cy="3164400"/>
            </a:xfrm>
            <a:prstGeom prst="rect">
              <a:avLst/>
            </a:prstGeom>
            <a:noFill/>
            <a:ln>
              <a:noFill/>
            </a:ln>
          </p:spPr>
          <p:txBody>
            <a:bodyPr lIns="91425" tIns="91425" rIns="91425" bIns="91425" anchor="ctr" anchorCtr="0">
              <a:noAutofit/>
            </a:bodyPr>
            <a:lstStyle/>
            <a:p>
              <a:pPr lvl="0" algn="ctr" rtl="0">
                <a:lnSpc>
                  <a:spcPct val="90000"/>
                </a:lnSpc>
                <a:spcBef>
                  <a:spcPts val="0"/>
                </a:spcBef>
                <a:buNone/>
              </a:pPr>
              <a:r>
                <a:rPr lang="en-GB" sz="4800" i="1" dirty="0">
                  <a:solidFill>
                    <a:srgbClr val="434343"/>
                  </a:solidFill>
                </a:rPr>
                <a:t>Using a “Demonstrator” or pre-made lesson plan</a:t>
              </a:r>
            </a:p>
          </p:txBody>
        </p:sp>
      </p:gr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08" t="2049" r="1569"/>
          <a:stretch/>
        </p:blipFill>
        <p:spPr bwMode="auto">
          <a:xfrm>
            <a:off x="47329" y="44625"/>
            <a:ext cx="12144671" cy="6886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22" t="1639" r="920" b="2049"/>
          <a:stretch/>
        </p:blipFill>
        <p:spPr bwMode="auto">
          <a:xfrm>
            <a:off x="47328" y="44624"/>
            <a:ext cx="12144672" cy="6792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596</Words>
  <Application>Microsoft Office PowerPoint</Application>
  <PresentationFormat>Custom</PresentationFormat>
  <Paragraphs>26</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Go to the Inspiring Science Education homepage inspiringscience.eu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ISE</dc:creator>
  <cp:lastModifiedBy>ISE</cp:lastModifiedBy>
  <cp:revision>14</cp:revision>
  <dcterms:modified xsi:type="dcterms:W3CDTF">2015-07-15T08:56:33Z</dcterms:modified>
</cp:coreProperties>
</file>