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i Asht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60" autoAdjust="0"/>
  </p:normalViewPr>
  <p:slideViewPr>
    <p:cSldViewPr>
      <p:cViewPr varScale="1">
        <p:scale>
          <a:sx n="60" d="100"/>
          <a:sy n="60" d="100"/>
        </p:scale>
        <p:origin x="-108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24193638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opendiscoveryspace.eu/community/ise-uk-community-56835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portal.opendiscoveryspace.eu/eo-resource-view/832714"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portal.opendiscoveryspace.eu/eo-resource-view/83272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400550"/>
            <a:ext cx="5486399" cy="3600599"/>
          </a:xfrm>
          <a:prstGeom prst="rect">
            <a:avLst/>
          </a:prstGeom>
        </p:spPr>
        <p:txBody>
          <a:bodyPr lIns="91425" tIns="91425" rIns="91425" bIns="91425" anchor="ctr" anchorCtr="0">
            <a:noAutofit/>
          </a:bodyPr>
          <a:lstStyle/>
          <a:p>
            <a:pPr lvl="0" rtl="0">
              <a:lnSpc>
                <a:spcPct val="90000"/>
              </a:lnSpc>
              <a:spcBef>
                <a:spcPts val="0"/>
              </a:spcBef>
              <a:buNone/>
            </a:pPr>
            <a:r>
              <a:rPr lang="en-GB"/>
              <a:t>Thank you for using the Inspiring Science Education (ISE) Portal. This guide explains why the ISE Demonstrators are a useful way to deliver lessons as well as providing some useful tips and tricks</a:t>
            </a:r>
            <a:r>
              <a:rPr lang="en-GB">
                <a:solidFill>
                  <a:schemeClr val="dk1"/>
                </a:solidFill>
              </a:rPr>
              <a:t> for exploring the network of communities and how to add and create your own effective demonstrators.</a:t>
            </a:r>
          </a:p>
        </p:txBody>
      </p:sp>
      <p:sp>
        <p:nvSpPr>
          <p:cNvPr id="87" name="Shape 87"/>
          <p:cNvSpPr txBox="1">
            <a:spLocks noGrp="1"/>
          </p:cNvSpPr>
          <p:nvPr>
            <p:ph type="sldNum" idx="12"/>
          </p:nvPr>
        </p:nvSpPr>
        <p:spPr>
          <a:xfrm>
            <a:off x="3884612" y="8685213"/>
            <a:ext cx="2971799" cy="458699"/>
          </a:xfrm>
          <a:prstGeom prst="rect">
            <a:avLst/>
          </a:prstGeom>
          <a:noFill/>
          <a:ln>
            <a:noFill/>
          </a:ln>
        </p:spPr>
        <p:txBody>
          <a:bodyPr lIns="91425" tIns="91425" rIns="91425" bIns="91425" anchor="ctr" anchorCtr="0">
            <a:noAutofit/>
          </a:bodyPr>
          <a:lstStyle/>
          <a:p>
            <a:pPr lvl="0" rtl="0">
              <a:spcBef>
                <a:spcPts val="0"/>
              </a:spcBef>
              <a:buClr>
                <a:srgbClr val="000000"/>
              </a:buClr>
              <a:buSzPct val="25000"/>
              <a:buFont typeface="Arial"/>
              <a:buNone/>
            </a:pPr>
            <a:fld id="{00000000-1234-1234-1234-123412341234}" type="slidenum">
              <a:rPr lang="en-GB"/>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GB"/>
              <a:t>There are some very good reasons for using ISE UK demonstrators to deliver your lessons.</a:t>
            </a:r>
            <a:br>
              <a:rPr lang="en-GB"/>
            </a:br>
            <a:r>
              <a:rPr lang="en-GB"/>
              <a:t>A demonstrator is a ready-made, ready-to-deliver lesson plan which is still flexible enough for you to adjust and alter to the specific needs of each class.</a:t>
            </a:r>
            <a:br>
              <a:rPr lang="en-GB"/>
            </a:br>
            <a:r>
              <a:rPr lang="en-GB"/>
              <a:t>You can set questions within the lesson plan and the student’s answers are automatically collected together.</a:t>
            </a:r>
            <a:br>
              <a:rPr lang="en-GB"/>
            </a:br>
            <a:r>
              <a:rPr lang="en-GB"/>
              <a:t>The teacher view for each lesson is continually updating so you can always see how much progress individual students are making with exercises.</a:t>
            </a:r>
            <a:br>
              <a:rPr lang="en-GB"/>
            </a:br>
            <a:r>
              <a:rPr lang="en-GB"/>
              <a:t>All lesson plans can have website links embedded in them and these links have been checked and vetted.</a:t>
            </a:r>
            <a:br>
              <a:rPr lang="en-GB"/>
            </a:br>
            <a:r>
              <a:rPr lang="en-GB"/>
              <a:t>As a teacher you can see how much time each student has spent on specific lessons or exercises which is great for homework exercises.</a:t>
            </a:r>
          </a:p>
          <a:p>
            <a:pPr>
              <a:spcBef>
                <a:spcPts val="0"/>
              </a:spcBef>
              <a:buNone/>
            </a:pPr>
            <a:r>
              <a:rPr lang="en-GB"/>
              <a:t>A final advantage to the ISE platform is that you can share lessons and alterations with other educators via the communities.</a:t>
            </a:r>
          </a:p>
        </p:txBody>
      </p:sp>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GB">
                <a:solidFill>
                  <a:schemeClr val="dk1"/>
                </a:solidFill>
              </a:rPr>
              <a:t>Communities are built around resources or common interests.</a:t>
            </a:r>
          </a:p>
          <a:p>
            <a:pPr rtl="0">
              <a:spcBef>
                <a:spcPts val="0"/>
              </a:spcBef>
              <a:buNone/>
            </a:pPr>
            <a:r>
              <a:rPr lang="en-GB"/>
              <a:t>We are the community of ISE users in the UK and have our own selection of resources.</a:t>
            </a:r>
          </a:p>
          <a:p>
            <a:pPr>
              <a:spcBef>
                <a:spcPts val="0"/>
              </a:spcBef>
              <a:buNone/>
            </a:pPr>
            <a:r>
              <a:rPr lang="en-GB"/>
              <a:t>Joining different communities enables you to find resources around certain topics or lesson plans. You might just find exactly what you are looking for. </a:t>
            </a:r>
          </a:p>
        </p:txBody>
      </p:sp>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sz="1400"/>
              <a:t>ISE UK Community Home page can be found here: </a:t>
            </a:r>
            <a:r>
              <a:rPr lang="en-GB" sz="1400" u="sng">
                <a:solidFill>
                  <a:schemeClr val="hlink"/>
                </a:solidFill>
                <a:hlinkClick r:id="rId3"/>
              </a:rPr>
              <a:t>http://www.opendiscoveryspace.eu/community/ise-uk-community-568351</a:t>
            </a:r>
            <a:r>
              <a:rPr lang="en-GB" sz="1400"/>
              <a:t> </a:t>
            </a:r>
          </a:p>
          <a:p>
            <a:pPr lvl="0" rtl="0">
              <a:spcBef>
                <a:spcPts val="0"/>
              </a:spcBef>
              <a:buNone/>
            </a:pPr>
            <a:r>
              <a:rPr lang="en-GB" sz="1400"/>
              <a:t>This shows you the network of related communities; clicking on their name will take you to that community’s home page. </a:t>
            </a:r>
            <a:r>
              <a:rPr lang="en-GB" sz="1400">
                <a:solidFill>
                  <a:schemeClr val="dk1"/>
                </a:solidFill>
              </a:rPr>
              <a:t>Using the community network allows you to find lesson plans related to those you have already used. Networks link communities together and visually connect related or similar Communities.</a:t>
            </a:r>
          </a:p>
          <a:p>
            <a:pPr lvl="0" rtl="0">
              <a:spcBef>
                <a:spcPts val="0"/>
              </a:spcBef>
              <a:buClr>
                <a:schemeClr val="dk1"/>
              </a:buClr>
              <a:buFont typeface="Arial"/>
              <a:buNone/>
            </a:pPr>
            <a:endParaRPr sz="1400">
              <a:solidFill>
                <a:schemeClr val="dk1"/>
              </a:solidFill>
            </a:endParaRPr>
          </a:p>
          <a:p>
            <a:pPr>
              <a:spcBef>
                <a:spcPts val="0"/>
              </a:spcBef>
              <a:buNone/>
            </a:pPr>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GB"/>
              <a:t>Authoring your own demonstrators gives you full control over what content your students will encounter. This allows you to tailor your lesson plan closely to the material you need to cover. </a:t>
            </a:r>
          </a:p>
        </p:txBody>
      </p:sp>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GB"/>
              <a:t>First choose the community your resource will be embedded in. If it is a new topic, consider creating a new sub-community. If it is related to an existing lesson, consider creating it within the appropriate community for that resource.</a:t>
            </a:r>
            <a:br>
              <a:rPr lang="en-GB"/>
            </a:br>
            <a:r>
              <a:rPr lang="en-GB"/>
              <a:t>Go to the resources page of your chosen community and click on the “Create new educational resources in the Community” tab. Select “Lesson Plan” or “Scenario” along with the “ISE Authoring Tool” before going to “Create New”.</a:t>
            </a:r>
            <a:br>
              <a:rPr lang="en-GB"/>
            </a:br>
            <a:r>
              <a:rPr lang="en-GB"/>
              <a:t>The following page will show you a list of all lessons you have created or cloned. Scroll down or shrink this list to see the “Create new lesson” button. This will take you to the Demonstrator construction pages.</a:t>
            </a: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GB"/>
              <a:t>Now you have to create the Metadata for this demonstrator. This includes the title of the lesson, a brief description, recommended age range as well as other relevant details. You can still edit Metadata later.</a:t>
            </a:r>
          </a:p>
          <a:p>
            <a:pPr rtl="0">
              <a:spcBef>
                <a:spcPts val="0"/>
              </a:spcBef>
              <a:buNone/>
            </a:pPr>
            <a:r>
              <a:rPr lang="en-GB"/>
              <a:t>Once the Metadata is complete, you create the lesson itself; adding pictures, links and questions as you go.</a:t>
            </a:r>
          </a:p>
          <a:p>
            <a:pPr lvl="0" rtl="0">
              <a:spcBef>
                <a:spcPts val="0"/>
              </a:spcBef>
              <a:buNone/>
            </a:pPr>
            <a:r>
              <a:rPr lang="en-GB"/>
              <a:t>Once your lesson is complete it will be saved to your list as a “Draft”. If you want to make this lesson publicly viewable you need to click the check-mark that appears when you hover the mouse over the pink lesson title.</a:t>
            </a:r>
          </a:p>
        </p:txBody>
      </p:sp>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r>
              <a:rPr lang="en-GB">
                <a:solidFill>
                  <a:schemeClr val="dk1"/>
                </a:solidFill>
              </a:rPr>
              <a:t>There are several ways to make sure that your Demonstrators are most useful for you, your class and other educators. </a:t>
            </a:r>
          </a:p>
          <a:p>
            <a:pPr lvl="0" rtl="0">
              <a:spcBef>
                <a:spcPts val="0"/>
              </a:spcBef>
              <a:buNone/>
            </a:pPr>
            <a:r>
              <a:rPr lang="en-GB">
                <a:solidFill>
                  <a:schemeClr val="dk1"/>
                </a:solidFill>
              </a:rPr>
              <a:t>Make sure that Demonstrators are in the right community, this makes them easier for others to find and helps you keep track of similar or related resources.</a:t>
            </a:r>
          </a:p>
          <a:p>
            <a:pPr lvl="0" rtl="0">
              <a:spcBef>
                <a:spcPts val="0"/>
              </a:spcBef>
              <a:buNone/>
            </a:pPr>
            <a:r>
              <a:rPr lang="en-GB">
                <a:solidFill>
                  <a:schemeClr val="dk1"/>
                </a:solidFill>
              </a:rPr>
              <a:t>Embedding links (to web apps or pages) within the lesson, makes it more interactive for students and gives you more control. The students can be directed straight to the relevant information.</a:t>
            </a:r>
          </a:p>
          <a:p>
            <a:pPr lvl="0" rtl="0">
              <a:spcBef>
                <a:spcPts val="0"/>
              </a:spcBef>
              <a:buNone/>
            </a:pPr>
            <a:r>
              <a:rPr lang="en-GB">
                <a:solidFill>
                  <a:schemeClr val="dk1"/>
                </a:solidFill>
              </a:rPr>
              <a:t>Aim to set questions at each stage of the lesson. These questions can be specific to learning outcomes for your students making it easier for you to monitor their progress and understanding.</a:t>
            </a:r>
          </a:p>
          <a:p>
            <a:pPr lvl="0" rtl="0">
              <a:spcBef>
                <a:spcPts val="0"/>
              </a:spcBef>
              <a:buNone/>
            </a:pPr>
            <a:r>
              <a:rPr lang="en-GB">
                <a:solidFill>
                  <a:schemeClr val="dk1"/>
                </a:solidFill>
              </a:rPr>
              <a:t>We recommend to build your lesson plan around the 5 steps of the Inspiring Science Education format. These are Orienting &amp; Asking Questions; Hypothesis Generation &amp; Design; Planning &amp; Investigation; Analysis &amp; Interpretation and Conclusion &amp; Evaluation. These 5 steps mimic the scientific method.</a:t>
            </a:r>
          </a:p>
          <a:p>
            <a:pPr lvl="0" rtl="0">
              <a:spcBef>
                <a:spcPts val="0"/>
              </a:spcBef>
              <a:buClr>
                <a:schemeClr val="dk1"/>
              </a:buClr>
              <a:buFont typeface="Arial"/>
              <a:buNone/>
            </a:pPr>
            <a:endParaRPr>
              <a:solidFill>
                <a:schemeClr val="dk1"/>
              </a:solidFill>
            </a:endParaRPr>
          </a:p>
        </p:txBody>
      </p:sp>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lnSpc>
                <a:spcPct val="100000"/>
              </a:lnSpc>
              <a:spcBef>
                <a:spcPts val="0"/>
              </a:spcBef>
              <a:spcAft>
                <a:spcPts val="0"/>
              </a:spcAft>
              <a:buClr>
                <a:schemeClr val="dk1"/>
              </a:buClr>
              <a:buSzPct val="25000"/>
              <a:buFont typeface="Arial"/>
              <a:buNone/>
            </a:pPr>
            <a:r>
              <a:rPr lang="en-GB">
                <a:solidFill>
                  <a:schemeClr val="dk1"/>
                </a:solidFill>
              </a:rPr>
              <a:t>You should now be confident to design, build and implement your own Demonstrators as well as understand some of the benefits of the ISE platform.</a:t>
            </a:r>
          </a:p>
          <a:p>
            <a:pPr lvl="0" rtl="0">
              <a:lnSpc>
                <a:spcPct val="100000"/>
              </a:lnSpc>
              <a:spcBef>
                <a:spcPts val="0"/>
              </a:spcBef>
              <a:spcAft>
                <a:spcPts val="0"/>
              </a:spcAft>
              <a:buClr>
                <a:schemeClr val="dk1"/>
              </a:buClr>
              <a:buSzPct val="25000"/>
              <a:buFont typeface="Arial"/>
              <a:buNone/>
            </a:pPr>
            <a:r>
              <a:rPr lang="en-GB">
                <a:solidFill>
                  <a:schemeClr val="dk1"/>
                </a:solidFill>
              </a:rPr>
              <a:t>For tips on how to register check out </a:t>
            </a:r>
            <a:r>
              <a:rPr lang="en-GB" u="sng">
                <a:solidFill>
                  <a:schemeClr val="hlink"/>
                </a:solidFill>
                <a:hlinkClick r:id="rId3"/>
              </a:rPr>
              <a:t>http://portal.opendiscoveryspace.eu/eo-resource-view/832714</a:t>
            </a:r>
            <a:r>
              <a:rPr lang="en-GB">
                <a:solidFill>
                  <a:schemeClr val="dk1"/>
                </a:solidFill>
              </a:rPr>
              <a:t> or if you want to clone and deliver an existing Demonstrator go to </a:t>
            </a:r>
            <a:r>
              <a:rPr lang="en-GB" u="sng">
                <a:solidFill>
                  <a:schemeClr val="hlink"/>
                </a:solidFill>
                <a:hlinkClick r:id="rId4"/>
              </a:rPr>
              <a:t>http://portal.opendiscoveryspace.eu/eo-resource-view/832722</a:t>
            </a:r>
            <a:r>
              <a:rPr lang="en-GB">
                <a:solidFill>
                  <a:schemeClr val="dk1"/>
                </a:solidFill>
              </a:rPr>
              <a:t> for more information.</a:t>
            </a:r>
          </a:p>
        </p:txBody>
      </p:sp>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indent="0" algn="ctr" rtl="0">
              <a:lnSpc>
                <a:spcPct val="90000"/>
              </a:lnSpc>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2" name="Shape 12"/>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indent="0" algn="ctr" rtl="0">
              <a:lnSpc>
                <a:spcPct val="90000"/>
              </a:lnSpc>
              <a:spcBef>
                <a:spcPts val="1000"/>
              </a:spcBef>
              <a:buClr>
                <a:schemeClr val="dk1"/>
              </a:buClr>
              <a:buFont typeface="Arial"/>
              <a:buNone/>
              <a:defRPr/>
            </a:lvl1pPr>
            <a:lvl2pPr marL="457200" marR="0" indent="0" algn="ctr" rtl="0">
              <a:lnSpc>
                <a:spcPct val="90000"/>
              </a:lnSpc>
              <a:spcBef>
                <a:spcPts val="500"/>
              </a:spcBef>
              <a:buClr>
                <a:schemeClr val="dk1"/>
              </a:buClr>
              <a:buFont typeface="Arial"/>
              <a:buNone/>
              <a:defRPr/>
            </a:lvl2pPr>
            <a:lvl3pPr marL="914400" marR="0" indent="0" algn="ctr" rtl="0">
              <a:lnSpc>
                <a:spcPct val="90000"/>
              </a:lnSpc>
              <a:spcBef>
                <a:spcPts val="500"/>
              </a:spcBef>
              <a:buClr>
                <a:schemeClr val="dk1"/>
              </a:buClr>
              <a:buFont typeface="Arial"/>
              <a:buNone/>
              <a:defRPr/>
            </a:lvl3pPr>
            <a:lvl4pPr marL="1371600" marR="0" indent="0" algn="ctr" rtl="0">
              <a:lnSpc>
                <a:spcPct val="90000"/>
              </a:lnSpc>
              <a:spcBef>
                <a:spcPts val="500"/>
              </a:spcBef>
              <a:buClr>
                <a:schemeClr val="dk1"/>
              </a:buClr>
              <a:buFont typeface="Arial"/>
              <a:buNone/>
              <a:defRPr/>
            </a:lvl4pPr>
            <a:lvl5pPr marL="1828800" marR="0" indent="0" algn="ctr" rtl="0">
              <a:lnSpc>
                <a:spcPct val="90000"/>
              </a:lnSpc>
              <a:spcBef>
                <a:spcPts val="500"/>
              </a:spcBef>
              <a:buClr>
                <a:schemeClr val="dk1"/>
              </a:buClr>
              <a:buFont typeface="Arial"/>
              <a:buNone/>
              <a:defRPr/>
            </a:lvl5pPr>
            <a:lvl6pPr marL="2286000" marR="0" indent="0" algn="ctr" rtl="0">
              <a:lnSpc>
                <a:spcPct val="90000"/>
              </a:lnSpc>
              <a:spcBef>
                <a:spcPts val="500"/>
              </a:spcBef>
              <a:buClr>
                <a:schemeClr val="dk1"/>
              </a:buClr>
              <a:buFont typeface="Arial"/>
              <a:buNone/>
              <a:defRPr/>
            </a:lvl6pPr>
            <a:lvl7pPr marL="2743200" marR="0" indent="0" algn="ctr" rtl="0">
              <a:lnSpc>
                <a:spcPct val="90000"/>
              </a:lnSpc>
              <a:spcBef>
                <a:spcPts val="500"/>
              </a:spcBef>
              <a:buClr>
                <a:schemeClr val="dk1"/>
              </a:buClr>
              <a:buFont typeface="Arial"/>
              <a:buNone/>
              <a:defRPr/>
            </a:lvl7pPr>
            <a:lvl8pPr marL="3200400" marR="0" indent="0" algn="ctr" rtl="0">
              <a:lnSpc>
                <a:spcPct val="90000"/>
              </a:lnSpc>
              <a:spcBef>
                <a:spcPts val="500"/>
              </a:spcBef>
              <a:buClr>
                <a:schemeClr val="dk1"/>
              </a:buClr>
              <a:buFont typeface="Arial"/>
              <a:buNone/>
              <a:defRPr/>
            </a:lvl8pPr>
            <a:lvl9pPr marL="3657600" marR="0" indent="0" algn="ctr" rtl="0">
              <a:lnSpc>
                <a:spcPct val="90000"/>
              </a:lnSpc>
              <a:spcBef>
                <a:spcPts val="500"/>
              </a:spcBef>
              <a:buClr>
                <a:schemeClr val="dk1"/>
              </a:buClr>
              <a:buFont typeface="Arial"/>
              <a:buNone/>
              <a:defRPr/>
            </a:lvl9pPr>
          </a:lstStyle>
          <a:p>
            <a:endParaRPr/>
          </a:p>
        </p:txBody>
      </p:sp>
      <p:sp>
        <p:nvSpPr>
          <p:cNvPr id="13" name="Shape 1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 name="Shape 1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 name="Shape 1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70" name="Shape 7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1" name="Shape 7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2" name="Shape 7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76" name="Shape 7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7" name="Shape 7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8" name="Shape 7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19" name="Shape 1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 name="Shape 2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 name="Shape 2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25" name="Shape 2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 name="Shape 2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31" name="Shape 31"/>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32" name="Shape 3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8" name="Shape 38"/>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39" name="Shape 39"/>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0" name="Shape 40"/>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41" name="Shape 4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3" name="Shape 4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8" name="Shape 4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
        <p:cNvGrpSpPr/>
        <p:nvPr/>
      </p:nvGrpSpPr>
      <p:grpSpPr>
        <a:xfrm>
          <a:off x="0" y="0"/>
          <a:ext cx="0" cy="0"/>
          <a:chOff x="0" y="0"/>
          <a:chExt cx="0" cy="0"/>
        </a:xfrm>
      </p:grpSpPr>
      <p:sp>
        <p:nvSpPr>
          <p:cNvPr id="50" name="Shape 5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7" name="Shape 5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8" name="Shape 5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9" name="Shape 5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a:spLocks noGrp="1"/>
          </p:cNvSpPr>
          <p:nvPr>
            <p:ph type="pic" idx="2"/>
          </p:nvPr>
        </p:nvSpPr>
        <p:spPr>
          <a:xfrm>
            <a:off x="5183187" y="987425"/>
            <a:ext cx="6172199" cy="4873624"/>
          </a:xfrm>
          <a:prstGeom prst="rect">
            <a:avLst/>
          </a:prstGeom>
          <a:noFill/>
          <a:ln>
            <a:noFill/>
          </a:ln>
        </p:spPr>
      </p:sp>
      <p:sp>
        <p:nvSpPr>
          <p:cNvPr id="63" name="Shape 63"/>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4" name="Shape 6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5" name="Shape 6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6" name="Shape 6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indent="0" algn="l" rtl="0">
              <a:lnSpc>
                <a:spcPct val="90000"/>
              </a:lnSpc>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 name="Shape 6"/>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indent="-50800" algn="l" rtl="0">
              <a:lnSpc>
                <a:spcPct val="90000"/>
              </a:lnSpc>
              <a:spcBef>
                <a:spcPts val="1000"/>
              </a:spcBef>
              <a:buClr>
                <a:schemeClr val="dk1"/>
              </a:buClr>
              <a:buFont typeface="Arial"/>
              <a:buChar char="•"/>
              <a:defRPr/>
            </a:lvl1pPr>
            <a:lvl2pPr marL="685800" marR="0" indent="-76200" algn="l" rtl="0">
              <a:lnSpc>
                <a:spcPct val="90000"/>
              </a:lnSpc>
              <a:spcBef>
                <a:spcPts val="500"/>
              </a:spcBef>
              <a:buClr>
                <a:schemeClr val="dk1"/>
              </a:buClr>
              <a:buFont typeface="Arial"/>
              <a:buChar char="•"/>
              <a:defRPr/>
            </a:lvl2pPr>
            <a:lvl3pPr marL="1143000" marR="0" indent="-101600" algn="l" rtl="0">
              <a:lnSpc>
                <a:spcPct val="90000"/>
              </a:lnSpc>
              <a:spcBef>
                <a:spcPts val="500"/>
              </a:spcBef>
              <a:buClr>
                <a:schemeClr val="dk1"/>
              </a:buClr>
              <a:buFont typeface="Arial"/>
              <a:buChar char="•"/>
              <a:defRPr/>
            </a:lvl3pPr>
            <a:lvl4pPr marL="1600200" marR="0" indent="-114300" algn="l" rtl="0">
              <a:lnSpc>
                <a:spcPct val="90000"/>
              </a:lnSpc>
              <a:spcBef>
                <a:spcPts val="500"/>
              </a:spcBef>
              <a:buClr>
                <a:schemeClr val="dk1"/>
              </a:buClr>
              <a:buFont typeface="Arial"/>
              <a:buChar char="•"/>
              <a:defRPr/>
            </a:lvl4pPr>
            <a:lvl5pPr marL="2057400" marR="0" indent="-114300" algn="l" rtl="0">
              <a:lnSpc>
                <a:spcPct val="90000"/>
              </a:lnSpc>
              <a:spcBef>
                <a:spcPts val="500"/>
              </a:spcBef>
              <a:buClr>
                <a:schemeClr val="dk1"/>
              </a:buClr>
              <a:buFont typeface="Arial"/>
              <a:buChar char="•"/>
              <a:defRPr/>
            </a:lvl5pPr>
            <a:lvl6pPr marL="2514600" marR="0" indent="-114300" algn="l" rtl="0">
              <a:lnSpc>
                <a:spcPct val="90000"/>
              </a:lnSpc>
              <a:spcBef>
                <a:spcPts val="500"/>
              </a:spcBef>
              <a:buClr>
                <a:schemeClr val="dk1"/>
              </a:buClr>
              <a:buFont typeface="Arial"/>
              <a:buChar char="•"/>
              <a:defRPr/>
            </a:lvl6pPr>
            <a:lvl7pPr marL="2971800" marR="0" indent="-114300" algn="l" rtl="0">
              <a:lnSpc>
                <a:spcPct val="90000"/>
              </a:lnSpc>
              <a:spcBef>
                <a:spcPts val="500"/>
              </a:spcBef>
              <a:buClr>
                <a:schemeClr val="dk1"/>
              </a:buClr>
              <a:buFont typeface="Arial"/>
              <a:buChar char="•"/>
              <a:defRPr/>
            </a:lvl7pPr>
            <a:lvl8pPr marL="3429000" marR="0" indent="-114300" algn="l" rtl="0">
              <a:lnSpc>
                <a:spcPct val="90000"/>
              </a:lnSpc>
              <a:spcBef>
                <a:spcPts val="500"/>
              </a:spcBef>
              <a:buClr>
                <a:schemeClr val="dk1"/>
              </a:buClr>
              <a:buFont typeface="Arial"/>
              <a:buChar char="•"/>
              <a:defRPr/>
            </a:lvl8pPr>
            <a:lvl9pPr marL="3886200" marR="0" indent="-114300" algn="l" rtl="0">
              <a:lnSpc>
                <a:spcPct val="90000"/>
              </a:lnSpc>
              <a:spcBef>
                <a:spcPts val="500"/>
              </a:spcBef>
              <a:buClr>
                <a:schemeClr val="dk1"/>
              </a:buClr>
              <a:buFont typeface="Arial"/>
              <a:buChar char="•"/>
              <a:defRPr/>
            </a:lvl9pPr>
          </a:lstStyle>
          <a:p>
            <a:endParaRPr/>
          </a:p>
        </p:txBody>
      </p:sp>
      <p:sp>
        <p:nvSpPr>
          <p:cNvPr id="7" name="Shape 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 name="Shape 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 name="Shape 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GB"/>
              <a:t>‹#›</a:t>
            </a:fld>
            <a:endParaRPr lang="en-GB"/>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opendiscoveryspace.eu/community/ise-uk-community-56835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opendiscoveryspace.eu/community/ise-uk-community-568351" TargetMode="External"/><Relationship Id="rId5" Type="http://schemas.openxmlformats.org/officeDocument/2006/relationships/hyperlink" Target="http://www.opendiscoveryspace.eu/search-resources-in-community/568351" TargetMode="External"/><Relationship Id="rId4" Type="http://schemas.openxmlformats.org/officeDocument/2006/relationships/hyperlink" Target="http://portal.opendiscoveryspace.eu/eo-resource-view/83272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portal.opendiscoveryspace.eu/eo-resource-view/832722" TargetMode="External"/><Relationship Id="rId4" Type="http://schemas.openxmlformats.org/officeDocument/2006/relationships/hyperlink" Target="http://portal.opendiscoveryspace.eu/eo-resource-view/83271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19336" y="188640"/>
            <a:ext cx="11959771" cy="6444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7328" y="260648"/>
            <a:ext cx="12081164" cy="5971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7328" y="441434"/>
            <a:ext cx="12076387" cy="5880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grpSp>
        <p:nvGrpSpPr>
          <p:cNvPr id="2" name="Group 1"/>
          <p:cNvGrpSpPr/>
          <p:nvPr/>
        </p:nvGrpSpPr>
        <p:grpSpPr>
          <a:xfrm>
            <a:off x="117048" y="0"/>
            <a:ext cx="11595576" cy="6924842"/>
            <a:chOff x="117048" y="0"/>
            <a:chExt cx="11595576" cy="6924842"/>
          </a:xfrm>
        </p:grpSpPr>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16024" y="0"/>
              <a:ext cx="11496600" cy="6924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4" name="Shape 104"/>
            <p:cNvSpPr txBox="1"/>
            <p:nvPr/>
          </p:nvSpPr>
          <p:spPr>
            <a:xfrm>
              <a:off x="117048" y="5589240"/>
              <a:ext cx="6411000" cy="1131299"/>
            </a:xfrm>
            <a:prstGeom prst="rect">
              <a:avLst/>
            </a:prstGeom>
            <a:noFill/>
            <a:ln>
              <a:noFill/>
            </a:ln>
          </p:spPr>
          <p:txBody>
            <a:bodyPr lIns="91425" tIns="91425" rIns="91425" bIns="91425" anchor="t" anchorCtr="0">
              <a:noAutofit/>
            </a:bodyPr>
            <a:lstStyle/>
            <a:p>
              <a:pPr rtl="0">
                <a:spcBef>
                  <a:spcPts val="0"/>
                </a:spcBef>
                <a:buNone/>
              </a:pPr>
              <a:r>
                <a:rPr lang="en-GB" sz="2000" u="sng" dirty="0">
                  <a:solidFill>
                    <a:schemeClr val="hlink"/>
                  </a:solidFill>
                  <a:hlinkClick r:id="rId4"/>
                </a:rPr>
                <a:t>ISE UK </a:t>
              </a:r>
              <a:r>
                <a:rPr lang="en-GB" sz="2000" dirty="0"/>
                <a:t>Community Homepage</a:t>
              </a:r>
              <a:br>
                <a:rPr lang="en-GB" sz="2000" dirty="0"/>
              </a:br>
              <a:r>
                <a:rPr lang="en-GB" sz="2000" dirty="0"/>
                <a:t>Try checking out the “Network of related communities”</a:t>
              </a:r>
            </a:p>
            <a:p>
              <a:pPr>
                <a:spcBef>
                  <a:spcPts val="0"/>
                </a:spcBef>
                <a:buNone/>
              </a:pPr>
              <a:r>
                <a:rPr lang="en-GB" sz="2000" dirty="0"/>
                <a:t>This will take you to a page like this Network Map</a:t>
              </a:r>
            </a:p>
          </p:txBody>
        </p:sp>
      </p:gr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10358" y="260648"/>
            <a:ext cx="11950263" cy="581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5" name="Shape 115"/>
          <p:cNvSpPr txBox="1">
            <a:spLocks noGrp="1"/>
          </p:cNvSpPr>
          <p:nvPr>
            <p:ph type="body" idx="1"/>
          </p:nvPr>
        </p:nvSpPr>
        <p:spPr>
          <a:xfrm>
            <a:off x="1056450" y="1703941"/>
            <a:ext cx="10188599" cy="3885299"/>
          </a:xfrm>
          <a:prstGeom prst="rect">
            <a:avLst/>
          </a:prstGeom>
          <a:noFill/>
          <a:ln>
            <a:noFill/>
          </a:ln>
        </p:spPr>
        <p:txBody>
          <a:bodyPr lIns="91425" tIns="45700" rIns="91425" bIns="45700" anchor="t" anchorCtr="0">
            <a:noAutofit/>
          </a:bodyPr>
          <a:lstStyle/>
          <a:p>
            <a:pPr marL="228600" marR="0" lvl="0" indent="-203200" algn="l" rtl="0">
              <a:lnSpc>
                <a:spcPct val="100000"/>
              </a:lnSpc>
              <a:spcBef>
                <a:spcPts val="0"/>
              </a:spcBef>
              <a:spcAft>
                <a:spcPts val="2000"/>
              </a:spcAft>
              <a:buClr>
                <a:schemeClr val="dk1"/>
              </a:buClr>
              <a:buSzPct val="100000"/>
              <a:buFont typeface="Arial"/>
              <a:buChar char="•"/>
            </a:pPr>
            <a:r>
              <a:rPr lang="en-GB" sz="2400" b="0" i="0" u="none" strike="noStrike" cap="none" baseline="0" dirty="0">
                <a:solidFill>
                  <a:schemeClr val="dk1"/>
                </a:solidFill>
              </a:rPr>
              <a:t>You probably already know how to clone and deliver pre-made demonstrators. If not check out </a:t>
            </a:r>
            <a:r>
              <a:rPr lang="en-GB" sz="2400" b="0" i="0" u="sng" strike="noStrike" cap="none" baseline="0" dirty="0">
                <a:solidFill>
                  <a:schemeClr val="hlink"/>
                </a:solidFill>
                <a:hlinkClick r:id="rId4"/>
              </a:rPr>
              <a:t>this </a:t>
            </a:r>
            <a:r>
              <a:rPr lang="en-GB" sz="2400" u="sng" dirty="0" err="1">
                <a:solidFill>
                  <a:schemeClr val="hlink"/>
                </a:solidFill>
                <a:hlinkClick r:id="rId4"/>
              </a:rPr>
              <a:t>powerpoint</a:t>
            </a:r>
            <a:endParaRPr lang="en-GB" sz="2400" u="sng" dirty="0">
              <a:solidFill>
                <a:schemeClr val="hlink"/>
              </a:solidFill>
              <a:hlinkClick r:id="rId4"/>
            </a:endParaRPr>
          </a:p>
          <a:p>
            <a:pPr marL="228600" marR="0" lvl="0" indent="-203200" algn="l" rtl="0">
              <a:lnSpc>
                <a:spcPct val="100000"/>
              </a:lnSpc>
              <a:spcBef>
                <a:spcPts val="0"/>
              </a:spcBef>
              <a:spcAft>
                <a:spcPts val="2000"/>
              </a:spcAft>
              <a:buClr>
                <a:schemeClr val="dk1"/>
              </a:buClr>
              <a:buSzPct val="100000"/>
              <a:buFont typeface="Arial"/>
              <a:buChar char="•"/>
            </a:pPr>
            <a:r>
              <a:rPr lang="en-GB" sz="2400" dirty="0">
                <a:solidFill>
                  <a:schemeClr val="dk1"/>
                </a:solidFill>
              </a:rPr>
              <a:t>You can</a:t>
            </a:r>
            <a:r>
              <a:rPr lang="en-GB" sz="2400" b="0" i="0" u="none" strike="noStrike" cap="none" baseline="0" dirty="0">
                <a:solidFill>
                  <a:schemeClr val="dk1"/>
                </a:solidFill>
              </a:rPr>
              <a:t> also write you own demonstrators</a:t>
            </a:r>
            <a:r>
              <a:rPr lang="en-GB" sz="2400" dirty="0">
                <a:solidFill>
                  <a:schemeClr val="dk1"/>
                </a:solidFill>
              </a:rPr>
              <a:t> from scratch</a:t>
            </a:r>
          </a:p>
          <a:p>
            <a:pPr marL="228600" marR="0" lvl="0" indent="-203200" algn="l" rtl="0">
              <a:lnSpc>
                <a:spcPct val="100000"/>
              </a:lnSpc>
              <a:spcBef>
                <a:spcPts val="0"/>
              </a:spcBef>
              <a:spcAft>
                <a:spcPts val="2000"/>
              </a:spcAft>
              <a:buClr>
                <a:schemeClr val="dk1"/>
              </a:buClr>
              <a:buSzPct val="100000"/>
              <a:buFont typeface="Arial"/>
              <a:buChar char="•"/>
            </a:pPr>
            <a:r>
              <a:rPr lang="en-GB" sz="2400" dirty="0">
                <a:solidFill>
                  <a:schemeClr val="dk1"/>
                </a:solidFill>
              </a:rPr>
              <a:t>These can then be shared with other educators and you can see any demonstrators they choose to make public</a:t>
            </a:r>
          </a:p>
          <a:p>
            <a:pPr marL="228600" marR="0" lvl="0" indent="-203200" algn="l" rtl="0">
              <a:lnSpc>
                <a:spcPct val="100000"/>
              </a:lnSpc>
              <a:spcBef>
                <a:spcPts val="0"/>
              </a:spcBef>
              <a:spcAft>
                <a:spcPts val="2000"/>
              </a:spcAft>
              <a:buClr>
                <a:schemeClr val="dk1"/>
              </a:buClr>
              <a:buSzPct val="100000"/>
              <a:buFont typeface="Arial"/>
              <a:buChar char="•"/>
            </a:pPr>
            <a:r>
              <a:rPr lang="en-GB" sz="2400" dirty="0">
                <a:solidFill>
                  <a:schemeClr val="dk1"/>
                </a:solidFill>
              </a:rPr>
              <a:t>To make your own demonstrator, log-in to the ISE platform and go to the </a:t>
            </a:r>
            <a:r>
              <a:rPr lang="en-GB" sz="2400" u="sng" dirty="0">
                <a:solidFill>
                  <a:schemeClr val="hlink"/>
                </a:solidFill>
                <a:hlinkClick r:id="rId5"/>
              </a:rPr>
              <a:t>resources page</a:t>
            </a:r>
            <a:r>
              <a:rPr lang="en-GB" sz="2400" dirty="0">
                <a:solidFill>
                  <a:schemeClr val="dk1"/>
                </a:solidFill>
              </a:rPr>
              <a:t> of the </a:t>
            </a:r>
            <a:r>
              <a:rPr lang="en-GB" sz="2400" u="sng" dirty="0">
                <a:solidFill>
                  <a:schemeClr val="hlink"/>
                </a:solidFill>
                <a:hlinkClick r:id="rId6"/>
              </a:rPr>
              <a:t>ISE UK Community</a:t>
            </a:r>
            <a:r>
              <a:rPr lang="en-GB" sz="2400" dirty="0">
                <a:solidFill>
                  <a:schemeClr val="dk1"/>
                </a:solidFill>
              </a:rPr>
              <a:t> page</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60040" y="1"/>
            <a:ext cx="1142459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19336" y="404664"/>
            <a:ext cx="12038819" cy="6345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19336" y="415143"/>
            <a:ext cx="11957817" cy="6038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0" name="Shape 150"/>
          <p:cNvSpPr txBox="1">
            <a:spLocks noGrp="1"/>
          </p:cNvSpPr>
          <p:nvPr>
            <p:ph type="body" idx="1"/>
          </p:nvPr>
        </p:nvSpPr>
        <p:spPr>
          <a:xfrm>
            <a:off x="1056450" y="1656856"/>
            <a:ext cx="10188599" cy="4076400"/>
          </a:xfrm>
          <a:prstGeom prst="rect">
            <a:avLst/>
          </a:prstGeom>
          <a:noFill/>
          <a:ln>
            <a:noFill/>
          </a:ln>
        </p:spPr>
        <p:txBody>
          <a:bodyPr lIns="91425" tIns="45700" rIns="91425" bIns="45700" anchor="t" anchorCtr="0">
            <a:noAutofit/>
          </a:bodyPr>
          <a:lstStyle/>
          <a:p>
            <a:pPr marL="228600" marR="0" lvl="0" indent="-203200" algn="l" rtl="0">
              <a:lnSpc>
                <a:spcPct val="100000"/>
              </a:lnSpc>
              <a:spcBef>
                <a:spcPts val="0"/>
              </a:spcBef>
              <a:spcAft>
                <a:spcPts val="2000"/>
              </a:spcAft>
              <a:buClr>
                <a:schemeClr val="dk1"/>
              </a:buClr>
              <a:buSzPct val="100000"/>
              <a:buFont typeface="Arial"/>
              <a:buChar char="•"/>
            </a:pPr>
            <a:r>
              <a:rPr lang="en-GB" sz="2400" dirty="0">
                <a:solidFill>
                  <a:schemeClr val="dk1"/>
                </a:solidFill>
              </a:rPr>
              <a:t>Make sure Demonstrators are in the right community, this makes them easier for other to find and use</a:t>
            </a:r>
          </a:p>
          <a:p>
            <a:pPr marL="228600" marR="0" lvl="0" indent="-203200" algn="l" rtl="0">
              <a:lnSpc>
                <a:spcPct val="100000"/>
              </a:lnSpc>
              <a:spcBef>
                <a:spcPts val="0"/>
              </a:spcBef>
              <a:spcAft>
                <a:spcPts val="2000"/>
              </a:spcAft>
              <a:buClr>
                <a:schemeClr val="dk1"/>
              </a:buClr>
              <a:buSzPct val="100000"/>
              <a:buFont typeface="Arial"/>
              <a:buChar char="•"/>
            </a:pPr>
            <a:r>
              <a:rPr lang="en-GB" sz="2400" dirty="0">
                <a:solidFill>
                  <a:schemeClr val="dk1"/>
                </a:solidFill>
              </a:rPr>
              <a:t>Embedding links in the lesson makes it more interactive and gives you more control</a:t>
            </a:r>
          </a:p>
          <a:p>
            <a:pPr marL="228600" marR="0" lvl="0" indent="-203200" algn="l" rtl="0">
              <a:lnSpc>
                <a:spcPct val="100000"/>
              </a:lnSpc>
              <a:spcBef>
                <a:spcPts val="0"/>
              </a:spcBef>
              <a:spcAft>
                <a:spcPts val="2000"/>
              </a:spcAft>
              <a:buClr>
                <a:schemeClr val="dk1"/>
              </a:buClr>
              <a:buSzPct val="100000"/>
              <a:buFont typeface="Arial"/>
              <a:buChar char="•"/>
            </a:pPr>
            <a:r>
              <a:rPr lang="en-GB" sz="2400" dirty="0">
                <a:solidFill>
                  <a:schemeClr val="dk1"/>
                </a:solidFill>
              </a:rPr>
              <a:t>Aim to set questions specific to learning outcomes, making progress easier to monitor</a:t>
            </a:r>
          </a:p>
          <a:p>
            <a:pPr marL="228600" marR="0" lvl="0" indent="-203200" algn="l" rtl="0">
              <a:lnSpc>
                <a:spcPct val="100000"/>
              </a:lnSpc>
              <a:spcBef>
                <a:spcPts val="0"/>
              </a:spcBef>
              <a:spcAft>
                <a:spcPts val="2000"/>
              </a:spcAft>
              <a:buClr>
                <a:schemeClr val="dk1"/>
              </a:buClr>
              <a:buSzPct val="100000"/>
              <a:buFont typeface="Arial"/>
              <a:buChar char="•"/>
            </a:pPr>
            <a:r>
              <a:rPr lang="en-GB" sz="2400" dirty="0">
                <a:solidFill>
                  <a:schemeClr val="dk1"/>
                </a:solidFill>
              </a:rPr>
              <a:t>Don’t forget to follow the 5 steps of the ISE lesson plan; Orienting &amp; Asking Questions, Hypothesis Generation &amp; Design, Planning &amp; Investigation, Analysis &amp; Interpretation, Conclusion &amp; Evaluation</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7328" y="44624"/>
            <a:ext cx="12076386" cy="6779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6" name="Shape 156"/>
          <p:cNvSpPr txBox="1">
            <a:spLocks noGrp="1"/>
          </p:cNvSpPr>
          <p:nvPr>
            <p:ph type="body" idx="1"/>
          </p:nvPr>
        </p:nvSpPr>
        <p:spPr>
          <a:xfrm>
            <a:off x="1146150" y="803700"/>
            <a:ext cx="9899700" cy="3624899"/>
          </a:xfrm>
          <a:prstGeom prst="rect">
            <a:avLst/>
          </a:prstGeom>
          <a:noFill/>
          <a:ln>
            <a:noFill/>
          </a:ln>
        </p:spPr>
        <p:txBody>
          <a:bodyPr lIns="91425" tIns="45700" rIns="91425" bIns="45700" anchor="t" anchorCtr="0">
            <a:noAutofit/>
          </a:bodyPr>
          <a:lstStyle/>
          <a:p>
            <a:pPr marL="0" marR="0" lvl="0" indent="0" algn="ctr" rtl="0">
              <a:lnSpc>
                <a:spcPct val="115000"/>
              </a:lnSpc>
              <a:spcBef>
                <a:spcPts val="0"/>
              </a:spcBef>
              <a:spcAft>
                <a:spcPts val="1800"/>
              </a:spcAft>
              <a:buClr>
                <a:schemeClr val="dk1"/>
              </a:buClr>
              <a:buSzPct val="25000"/>
              <a:buFont typeface="Arial"/>
              <a:buNone/>
            </a:pPr>
            <a:r>
              <a:rPr lang="en-GB" sz="2800">
                <a:solidFill>
                  <a:schemeClr val="dk1"/>
                </a:solidFill>
                <a:latin typeface="Calibri"/>
                <a:ea typeface="Calibri"/>
                <a:cs typeface="Calibri"/>
                <a:sym typeface="Calibri"/>
              </a:rPr>
              <a:t>You should now be confident to design, build and implement your own Demonstrators as well as understanding some of the benefits of the ISE platform.</a:t>
            </a:r>
          </a:p>
          <a:p>
            <a:pPr marL="0" marR="0" lvl="0" indent="0" algn="ctr" rtl="0">
              <a:lnSpc>
                <a:spcPct val="115000"/>
              </a:lnSpc>
              <a:spcBef>
                <a:spcPts val="0"/>
              </a:spcBef>
              <a:spcAft>
                <a:spcPts val="1800"/>
              </a:spcAft>
              <a:buClr>
                <a:schemeClr val="dk1"/>
              </a:buClr>
              <a:buSzPct val="25000"/>
              <a:buFont typeface="Arial"/>
              <a:buNone/>
            </a:pPr>
            <a:r>
              <a:rPr lang="en-GB" sz="2800">
                <a:solidFill>
                  <a:schemeClr val="dk1"/>
                </a:solidFill>
                <a:latin typeface="Calibri"/>
                <a:ea typeface="Calibri"/>
                <a:cs typeface="Calibri"/>
                <a:sym typeface="Calibri"/>
              </a:rPr>
              <a:t>For tips on how to register check out this </a:t>
            </a:r>
            <a:r>
              <a:rPr lang="en-GB" sz="2800" u="sng">
                <a:solidFill>
                  <a:schemeClr val="hlink"/>
                </a:solidFill>
                <a:latin typeface="Calibri"/>
                <a:ea typeface="Calibri"/>
                <a:cs typeface="Calibri"/>
                <a:sym typeface="Calibri"/>
                <a:hlinkClick r:id="rId4"/>
              </a:rPr>
              <a:t>Registration Guide</a:t>
            </a:r>
            <a:r>
              <a:rPr lang="en-GB" sz="2800">
                <a:solidFill>
                  <a:schemeClr val="dk1"/>
                </a:solidFill>
                <a:latin typeface="Calibri"/>
                <a:ea typeface="Calibri"/>
                <a:cs typeface="Calibri"/>
                <a:sym typeface="Calibri"/>
              </a:rPr>
              <a:t> or if you want to clone and deliver an existing Demonstrator go to our </a:t>
            </a:r>
            <a:r>
              <a:rPr lang="en-GB" sz="2800" u="sng">
                <a:solidFill>
                  <a:schemeClr val="hlink"/>
                </a:solidFill>
                <a:latin typeface="Calibri"/>
                <a:ea typeface="Calibri"/>
                <a:cs typeface="Calibri"/>
                <a:sym typeface="Calibri"/>
                <a:hlinkClick r:id="rId5"/>
              </a:rPr>
              <a:t>Guide to Delivering a Lesson</a:t>
            </a:r>
          </a:p>
        </p:txBody>
      </p:sp>
    </p:spTree>
  </p:cSld>
  <p:clrMapOvr>
    <a:masterClrMapping/>
  </p:clrMapOvr>
  <p:transition spd="slow">
    <p:cut/>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812</Words>
  <Application>Microsoft Office PowerPoint</Application>
  <PresentationFormat>Custom</PresentationFormat>
  <Paragraphs>33</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ISE</dc:creator>
  <cp:lastModifiedBy>ISE</cp:lastModifiedBy>
  <cp:revision>8</cp:revision>
  <dcterms:modified xsi:type="dcterms:W3CDTF">2015-07-15T09:49:09Z</dcterms:modified>
</cp:coreProperties>
</file>