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70" r:id="rId9"/>
    <p:sldId id="262" r:id="rId10"/>
    <p:sldId id="263" r:id="rId11"/>
    <p:sldId id="264" r:id="rId12"/>
    <p:sldId id="271" r:id="rId13"/>
    <p:sldId id="272" r:id="rId14"/>
    <p:sldId id="273" r:id="rId15"/>
    <p:sldId id="274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36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073B8-807D-43D6-BC80-F5E7841EBE65}" type="datetimeFigureOut">
              <a:rPr lang="tr-TR" smtClean="0"/>
              <a:t>6.7.2014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88579-BE97-4659-8930-A851C3A3E8F0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88579-BE97-4659-8930-A851C3A3E8F0}" type="slidenum">
              <a:rPr lang="tr-TR" smtClean="0"/>
              <a:t>7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F9B18-C178-454A-B2C4-5180EBDA6A70}" type="datetimeFigureOut">
              <a:rPr lang="el-GR" smtClean="0"/>
              <a:pPr/>
              <a:t>6/7/2014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1E926-0022-403E-962D-4BEE7D175F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elioti\AppData\Local\Microsoft\Windows\Temporary Internet Files\Content.Outlook\N0GO5AO6\COSMOS_B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21" y="260648"/>
            <a:ext cx="8686800" cy="3024336"/>
          </a:xfrm>
        </p:spPr>
        <p:txBody>
          <a:bodyPr/>
          <a:lstStyle/>
          <a:p>
            <a:pPr algn="ctr"/>
            <a:r>
              <a:rPr lang="en-US" dirty="0" smtClean="0"/>
              <a:t>Open Discovery Space Summer School 2014</a:t>
            </a:r>
            <a:br>
              <a:rPr lang="en-US" dirty="0" smtClean="0"/>
            </a:br>
            <a:r>
              <a:rPr lang="en-US" sz="2000" dirty="0" smtClean="0"/>
              <a:t>Marathon, Greece, July 13-18 </a:t>
            </a:r>
            <a:endParaRPr lang="el-GR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3501008"/>
            <a:ext cx="6192687" cy="82809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Educational Scenario</a:t>
            </a:r>
            <a:r>
              <a:rPr lang="tr-TR" sz="3600" dirty="0" smtClean="0"/>
              <a:t> of Ezgililer </a:t>
            </a:r>
            <a:r>
              <a:rPr lang="tr-TR" sz="3600" dirty="0" err="1" smtClean="0"/>
              <a:t>Educational</a:t>
            </a:r>
            <a:r>
              <a:rPr lang="tr-TR" sz="3600" dirty="0" smtClean="0"/>
              <a:t> </a:t>
            </a:r>
            <a:r>
              <a:rPr lang="tr-TR" sz="3600" dirty="0" err="1" smtClean="0"/>
              <a:t>Ins</a:t>
            </a:r>
            <a:r>
              <a:rPr lang="tr-TR" sz="3600" dirty="0" smtClean="0"/>
              <a:t>.</a:t>
            </a:r>
            <a:endParaRPr lang="en-US" sz="3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8525" y="39288"/>
            <a:ext cx="2206947" cy="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3748" y="4817426"/>
            <a:ext cx="1940056" cy="1371604"/>
          </a:xfrm>
          <a:prstGeom prst="rect">
            <a:avLst/>
          </a:prstGeom>
        </p:spPr>
      </p:pic>
      <p:pic>
        <p:nvPicPr>
          <p:cNvPr id="1027" name="Picture 3" descr="C:\Users\chelioti\AppData\Local\Microsoft\Windows\Temporary Internet Files\Content.Outlook\N0GO5AO6\TRANSIt 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874260"/>
            <a:ext cx="961689" cy="935001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helioti\AppData\Local\Microsoft\Windows\Temporary Internet Files\Content.Outlook\N0GO5AO6\UDL_LOGO_TE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352" y="4866063"/>
            <a:ext cx="1290382" cy="94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413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Basic info on the scenario: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9"/>
            <a:ext cx="8208912" cy="4518030"/>
          </a:xfrm>
        </p:spPr>
        <p:txBody>
          <a:bodyPr>
            <a:noAutofit/>
          </a:bodyPr>
          <a:lstStyle/>
          <a:p>
            <a:r>
              <a:rPr lang="en-US" sz="2000" dirty="0"/>
              <a:t>N</a:t>
            </a:r>
            <a:r>
              <a:rPr lang="en-US" sz="2000" b="1" dirty="0"/>
              <a:t>ame of participant</a:t>
            </a:r>
            <a:r>
              <a:rPr lang="en-US" sz="2000" b="1" dirty="0" smtClean="0"/>
              <a:t>:</a:t>
            </a:r>
            <a:r>
              <a:rPr lang="tr-TR" sz="2000" b="1" dirty="0" smtClean="0"/>
              <a:t> </a:t>
            </a:r>
            <a:r>
              <a:rPr lang="tr-TR" sz="2000" dirty="0" err="1" smtClean="0"/>
              <a:t>Ugur</a:t>
            </a:r>
            <a:r>
              <a:rPr lang="tr-TR" sz="2000" dirty="0" smtClean="0"/>
              <a:t> </a:t>
            </a:r>
            <a:r>
              <a:rPr lang="tr-TR" sz="2000" dirty="0" err="1" smtClean="0"/>
              <a:t>Altunbayrak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b="1" dirty="0"/>
              <a:t>School</a:t>
            </a:r>
            <a:r>
              <a:rPr lang="en-US" sz="2000" b="1" dirty="0" smtClean="0"/>
              <a:t>:</a:t>
            </a:r>
            <a:r>
              <a:rPr lang="tr-TR" sz="2000" b="1" dirty="0" smtClean="0"/>
              <a:t> </a:t>
            </a:r>
            <a:r>
              <a:rPr lang="tr-TR" sz="2000" dirty="0" smtClean="0"/>
              <a:t>Ezgililer </a:t>
            </a:r>
            <a:r>
              <a:rPr lang="tr-TR" sz="2000" dirty="0" err="1" smtClean="0"/>
              <a:t>Educational</a:t>
            </a:r>
            <a:r>
              <a:rPr lang="tr-TR" sz="2000" dirty="0" smtClean="0"/>
              <a:t> </a:t>
            </a:r>
            <a:r>
              <a:rPr lang="tr-TR" sz="2000" dirty="0" err="1" smtClean="0"/>
              <a:t>Institute</a:t>
            </a:r>
            <a:endParaRPr lang="en-US" sz="2000" dirty="0"/>
          </a:p>
          <a:p>
            <a:r>
              <a:rPr lang="en-US" sz="2000" b="1" dirty="0"/>
              <a:t>Country: </a:t>
            </a:r>
            <a:r>
              <a:rPr lang="tr-TR" sz="2000" dirty="0" err="1" smtClean="0"/>
              <a:t>Turkey</a:t>
            </a:r>
            <a:endParaRPr lang="el-GR" sz="2000" dirty="0"/>
          </a:p>
          <a:p>
            <a:endParaRPr lang="en-US" sz="2000" dirty="0" smtClean="0"/>
          </a:p>
          <a:p>
            <a:r>
              <a:rPr lang="en-US" sz="2000" b="1" dirty="0" smtClean="0"/>
              <a:t>Title of scenario: </a:t>
            </a:r>
            <a:r>
              <a:rPr lang="tr-TR" sz="2000" dirty="0" err="1" smtClean="0"/>
              <a:t>Giving</a:t>
            </a:r>
            <a:r>
              <a:rPr lang="tr-TR" sz="2000" dirty="0" smtClean="0"/>
              <a:t> </a:t>
            </a:r>
            <a:r>
              <a:rPr lang="tr-TR" sz="2000" dirty="0" err="1" smtClean="0"/>
              <a:t>some</a:t>
            </a:r>
            <a:r>
              <a:rPr lang="tr-TR" sz="2000" dirty="0" smtClean="0"/>
              <a:t> </a:t>
            </a:r>
            <a:r>
              <a:rPr lang="tr-TR" sz="2000" dirty="0" err="1" smtClean="0"/>
              <a:t>exercises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7th </a:t>
            </a:r>
            <a:r>
              <a:rPr lang="tr-TR" sz="2000" dirty="0" err="1" smtClean="0"/>
              <a:t>grade</a:t>
            </a:r>
            <a:r>
              <a:rPr lang="tr-TR" sz="2000" dirty="0" smtClean="0"/>
              <a:t> </a:t>
            </a:r>
            <a:r>
              <a:rPr lang="tr-TR" sz="2000" dirty="0" err="1" smtClean="0"/>
              <a:t>students</a:t>
            </a:r>
            <a:r>
              <a:rPr lang="tr-TR" sz="2000" dirty="0" smtClean="0"/>
              <a:t> </a:t>
            </a:r>
            <a:r>
              <a:rPr lang="tr-TR" sz="2000" dirty="0" err="1" smtClean="0"/>
              <a:t>about</a:t>
            </a:r>
            <a:r>
              <a:rPr lang="tr-TR" sz="2000" dirty="0" smtClean="0"/>
              <a:t> “</a:t>
            </a:r>
            <a:r>
              <a:rPr lang="tr-TR" sz="2000" dirty="0" err="1" smtClean="0"/>
              <a:t>Simple</a:t>
            </a:r>
            <a:r>
              <a:rPr lang="tr-TR" sz="2000" dirty="0" smtClean="0"/>
              <a:t> </a:t>
            </a:r>
            <a:r>
              <a:rPr lang="tr-TR" sz="2000" dirty="0" err="1" smtClean="0"/>
              <a:t>Machines</a:t>
            </a:r>
            <a:r>
              <a:rPr lang="tr-TR" sz="2000" dirty="0" smtClean="0"/>
              <a:t>”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b="1" dirty="0" smtClean="0"/>
              <a:t>Short description/main idea:</a:t>
            </a:r>
            <a:r>
              <a:rPr lang="tr-TR" sz="2000" b="1" dirty="0" smtClean="0"/>
              <a:t> </a:t>
            </a:r>
            <a:r>
              <a:rPr lang="tr-TR" sz="2000" dirty="0" err="1" smtClean="0"/>
              <a:t>Nowadays</a:t>
            </a:r>
            <a:r>
              <a:rPr lang="tr-TR" sz="2000" dirty="0" smtClean="0"/>
              <a:t>, 11-13 </a:t>
            </a:r>
            <a:r>
              <a:rPr lang="tr-TR" sz="2000" dirty="0" err="1" smtClean="0"/>
              <a:t>years</a:t>
            </a:r>
            <a:r>
              <a:rPr lang="tr-TR" sz="2000" dirty="0" smtClean="0"/>
              <a:t> </a:t>
            </a:r>
            <a:r>
              <a:rPr lang="tr-TR" sz="2000" dirty="0" err="1" smtClean="0"/>
              <a:t>old</a:t>
            </a:r>
            <a:r>
              <a:rPr lang="tr-TR" sz="2000" dirty="0" smtClean="0"/>
              <a:t> </a:t>
            </a:r>
            <a:r>
              <a:rPr lang="tr-TR" sz="2000" dirty="0" err="1" smtClean="0"/>
              <a:t>students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using</a:t>
            </a:r>
            <a:r>
              <a:rPr lang="tr-TR" sz="2000" dirty="0" smtClean="0"/>
              <a:t> </a:t>
            </a:r>
            <a:r>
              <a:rPr lang="tr-TR" sz="2000" dirty="0" err="1" smtClean="0"/>
              <a:t>social</a:t>
            </a:r>
            <a:r>
              <a:rPr lang="tr-TR" sz="2000" dirty="0" smtClean="0"/>
              <a:t> </a:t>
            </a:r>
            <a:r>
              <a:rPr lang="tr-TR" sz="2000" dirty="0" err="1" smtClean="0"/>
              <a:t>media</a:t>
            </a:r>
            <a:r>
              <a:rPr lang="tr-TR" sz="2000" dirty="0" smtClean="0"/>
              <a:t>. </a:t>
            </a:r>
            <a:r>
              <a:rPr lang="tr-TR" sz="2000" dirty="0" err="1" smtClean="0"/>
              <a:t>If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teachers</a:t>
            </a:r>
            <a:r>
              <a:rPr lang="tr-TR" sz="2000" dirty="0" smtClean="0"/>
              <a:t> </a:t>
            </a:r>
            <a:r>
              <a:rPr lang="tr-TR" sz="2000" dirty="0" err="1" smtClean="0"/>
              <a:t>give</a:t>
            </a:r>
            <a:r>
              <a:rPr lang="tr-TR" sz="2000" dirty="0" smtClean="0"/>
              <a:t> </a:t>
            </a:r>
            <a:r>
              <a:rPr lang="tr-TR" sz="2000" dirty="0" err="1" smtClean="0"/>
              <a:t>some</a:t>
            </a:r>
            <a:r>
              <a:rPr lang="tr-TR" sz="2000" dirty="0" smtClean="0"/>
              <a:t> </a:t>
            </a:r>
            <a:r>
              <a:rPr lang="tr-TR" sz="2000" dirty="0" err="1" smtClean="0"/>
              <a:t>homeworks</a:t>
            </a:r>
            <a:r>
              <a:rPr lang="tr-TR" sz="2000" dirty="0" smtClean="0"/>
              <a:t> 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using</a:t>
            </a:r>
            <a:r>
              <a:rPr lang="tr-TR" sz="2000" dirty="0" smtClean="0"/>
              <a:t> </a:t>
            </a:r>
            <a:r>
              <a:rPr lang="tr-TR" sz="2000" dirty="0" err="1" smtClean="0"/>
              <a:t>social</a:t>
            </a:r>
            <a:r>
              <a:rPr lang="tr-TR" sz="2000" dirty="0" smtClean="0"/>
              <a:t> </a:t>
            </a:r>
            <a:r>
              <a:rPr lang="tr-TR" sz="2000" dirty="0" err="1" smtClean="0"/>
              <a:t>media</a:t>
            </a:r>
            <a:r>
              <a:rPr lang="tr-TR" sz="2000" dirty="0" smtClean="0"/>
              <a:t>, </a:t>
            </a:r>
            <a:r>
              <a:rPr lang="tr-TR" sz="2000" dirty="0" err="1" smtClean="0"/>
              <a:t>students</a:t>
            </a:r>
            <a:r>
              <a:rPr lang="tr-TR" sz="2000" dirty="0" smtClean="0"/>
              <a:t> </a:t>
            </a:r>
            <a:r>
              <a:rPr lang="tr-TR" sz="2000" dirty="0" err="1" smtClean="0"/>
              <a:t>should</a:t>
            </a:r>
            <a:r>
              <a:rPr lang="tr-TR" sz="2000" dirty="0" smtClean="0"/>
              <a:t> do </a:t>
            </a:r>
            <a:r>
              <a:rPr lang="tr-TR" sz="2000" dirty="0" err="1" smtClean="0"/>
              <a:t>their</a:t>
            </a:r>
            <a:r>
              <a:rPr lang="tr-TR" sz="2000" dirty="0" smtClean="0"/>
              <a:t> </a:t>
            </a:r>
            <a:r>
              <a:rPr lang="tr-TR" sz="2000" dirty="0" err="1" smtClean="0"/>
              <a:t>duties</a:t>
            </a:r>
            <a:r>
              <a:rPr lang="tr-TR" sz="2000" dirty="0" smtClean="0"/>
              <a:t> </a:t>
            </a:r>
            <a:r>
              <a:rPr lang="tr-TR" sz="2000" dirty="0" err="1" smtClean="0"/>
              <a:t>so</a:t>
            </a:r>
            <a:r>
              <a:rPr lang="tr-TR" sz="2000" dirty="0" smtClean="0"/>
              <a:t> </a:t>
            </a:r>
            <a:r>
              <a:rPr lang="tr-TR" sz="2000" dirty="0" err="1" smtClean="0"/>
              <a:t>easily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savorily</a:t>
            </a:r>
            <a:r>
              <a:rPr lang="tr-TR" sz="2000" dirty="0" smtClean="0"/>
              <a:t>.</a:t>
            </a:r>
            <a:endParaRPr lang="en-US" sz="2000" dirty="0" smtClean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95552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Educational objectives and pupils’ competences targeted: </a:t>
            </a:r>
            <a:endParaRPr lang="el-GR" b="1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2079322"/>
            <a:ext cx="8208912" cy="4518030"/>
          </a:xfrm>
        </p:spPr>
        <p:txBody>
          <a:bodyPr>
            <a:noAutofit/>
          </a:bodyPr>
          <a:lstStyle/>
          <a:p>
            <a:r>
              <a:rPr lang="tr-TR" sz="2000" dirty="0" err="1" smtClean="0"/>
              <a:t>Lesson</a:t>
            </a:r>
            <a:r>
              <a:rPr lang="tr-TR" sz="2000" dirty="0" smtClean="0"/>
              <a:t>							: </a:t>
            </a:r>
            <a:r>
              <a:rPr lang="tr-TR" sz="2000" dirty="0" err="1" smtClean="0"/>
              <a:t>Science</a:t>
            </a:r>
            <a:endParaRPr lang="tr-TR" sz="2000" dirty="0" smtClean="0"/>
          </a:p>
          <a:p>
            <a:r>
              <a:rPr lang="tr-TR" sz="2000" dirty="0" err="1" smtClean="0"/>
              <a:t>Grade</a:t>
            </a:r>
            <a:r>
              <a:rPr lang="tr-TR" sz="2000" dirty="0" smtClean="0"/>
              <a:t>							: 7th</a:t>
            </a:r>
          </a:p>
          <a:p>
            <a:r>
              <a:rPr lang="tr-TR" sz="2000" dirty="0" err="1" smtClean="0"/>
              <a:t>Unit</a:t>
            </a:r>
            <a:r>
              <a:rPr lang="tr-TR" sz="2000" dirty="0" smtClean="0"/>
              <a:t> / </a:t>
            </a:r>
            <a:r>
              <a:rPr lang="tr-TR" sz="2000" dirty="0" err="1" smtClean="0"/>
              <a:t>Subject</a:t>
            </a:r>
            <a:r>
              <a:rPr lang="tr-TR" sz="2000" dirty="0" smtClean="0"/>
              <a:t>					: </a:t>
            </a:r>
            <a:r>
              <a:rPr lang="tr-TR" sz="2000" dirty="0" err="1" smtClean="0"/>
              <a:t>Force</a:t>
            </a:r>
            <a:r>
              <a:rPr lang="tr-TR" sz="2000" dirty="0" smtClean="0"/>
              <a:t> &amp; </a:t>
            </a:r>
            <a:r>
              <a:rPr lang="tr-TR" sz="2000" dirty="0" err="1" smtClean="0"/>
              <a:t>Motion</a:t>
            </a:r>
            <a:r>
              <a:rPr lang="tr-TR" sz="2000" dirty="0" smtClean="0"/>
              <a:t> / </a:t>
            </a:r>
            <a:r>
              <a:rPr lang="tr-TR" sz="2000" dirty="0" err="1" smtClean="0"/>
              <a:t>Simple</a:t>
            </a:r>
            <a:r>
              <a:rPr lang="tr-TR" sz="2000" dirty="0" smtClean="0"/>
              <a:t> </a:t>
            </a:r>
            <a:r>
              <a:rPr lang="tr-TR" sz="2000" dirty="0" smtClean="0"/>
              <a:t>										  </a:t>
            </a:r>
            <a:r>
              <a:rPr lang="tr-TR" sz="2000" dirty="0" err="1" smtClean="0"/>
              <a:t>Machines</a:t>
            </a:r>
            <a:endParaRPr lang="tr-TR" sz="2000" dirty="0" smtClean="0"/>
          </a:p>
          <a:p>
            <a:r>
              <a:rPr lang="tr-TR" sz="2000" dirty="0" err="1" smtClean="0"/>
              <a:t>Educational</a:t>
            </a:r>
            <a:r>
              <a:rPr lang="tr-TR" sz="2000" dirty="0" smtClean="0"/>
              <a:t> </a:t>
            </a:r>
            <a:r>
              <a:rPr lang="tr-TR" sz="2000" dirty="0" err="1" smtClean="0"/>
              <a:t>Obj</a:t>
            </a:r>
            <a:r>
              <a:rPr lang="tr-TR" sz="2000" dirty="0" smtClean="0"/>
              <a:t>.				: </a:t>
            </a:r>
            <a:r>
              <a:rPr lang="en-US" sz="2000" dirty="0" smtClean="0"/>
              <a:t>Students </a:t>
            </a:r>
            <a:r>
              <a:rPr lang="en-US" sz="2000" dirty="0" smtClean="0"/>
              <a:t>should be provided to recognize the simple machines and to understand their facilities without looking at mathematical relations about simple </a:t>
            </a:r>
            <a:r>
              <a:rPr lang="en-US" sz="2000" dirty="0" smtClean="0"/>
              <a:t>machines</a:t>
            </a:r>
            <a:r>
              <a:rPr lang="tr-TR" sz="2000" dirty="0" smtClean="0"/>
              <a:t>.</a:t>
            </a:r>
            <a:endParaRPr lang="tr-TR" sz="2000" dirty="0" smtClean="0"/>
          </a:p>
          <a:p>
            <a:r>
              <a:rPr lang="tr-TR" sz="2000" dirty="0" err="1" smtClean="0"/>
              <a:t>Pupil’s</a:t>
            </a:r>
            <a:r>
              <a:rPr lang="tr-TR" sz="2000" dirty="0" smtClean="0"/>
              <a:t> </a:t>
            </a:r>
            <a:r>
              <a:rPr lang="tr-TR" sz="2000" dirty="0" err="1" smtClean="0"/>
              <a:t>Competences</a:t>
            </a:r>
            <a:r>
              <a:rPr lang="tr-TR" sz="2000" dirty="0" smtClean="0"/>
              <a:t> </a:t>
            </a:r>
            <a:r>
              <a:rPr lang="tr-TR" sz="2000" dirty="0" err="1" smtClean="0"/>
              <a:t>Targeted</a:t>
            </a:r>
            <a:r>
              <a:rPr lang="tr-TR" sz="2000" dirty="0" smtClean="0"/>
              <a:t>: </a:t>
            </a:r>
            <a:r>
              <a:rPr lang="en-US" sz="2000" dirty="0" smtClean="0"/>
              <a:t>Students are provided to learn simple machines such as screw, spinning wheel, cutter, wheel with the help of research method</a:t>
            </a:r>
            <a:r>
              <a:rPr lang="en-US" sz="2000" dirty="0" smtClean="0"/>
              <a:t>.</a:t>
            </a:r>
            <a:endParaRPr lang="tr-TR" sz="2000" dirty="0" smtClean="0"/>
          </a:p>
          <a:p>
            <a:pPr>
              <a:buNone/>
            </a:pPr>
            <a:endParaRPr lang="en-US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1079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Pupils’ ages: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9552" y="2204864"/>
            <a:ext cx="770117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 err="1" smtClean="0"/>
              <a:t>Our</a:t>
            </a:r>
            <a:r>
              <a:rPr lang="tr-TR" sz="2400" dirty="0" smtClean="0"/>
              <a:t> </a:t>
            </a:r>
            <a:r>
              <a:rPr lang="tr-TR" sz="2400" dirty="0" err="1" smtClean="0"/>
              <a:t>Pupils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 smtClean="0"/>
              <a:t>going</a:t>
            </a:r>
            <a:r>
              <a:rPr lang="tr-TR" sz="2400" dirty="0" smtClean="0"/>
              <a:t> 7th </a:t>
            </a:r>
            <a:r>
              <a:rPr lang="tr-TR" sz="2400" dirty="0" err="1" smtClean="0"/>
              <a:t>grade</a:t>
            </a:r>
            <a:r>
              <a:rPr lang="tr-TR" sz="2400" dirty="0" smtClean="0"/>
              <a:t> </a:t>
            </a:r>
            <a:r>
              <a:rPr lang="tr-TR" sz="2400" dirty="0" err="1" smtClean="0"/>
              <a:t>class</a:t>
            </a:r>
            <a:r>
              <a:rPr lang="tr-TR" sz="2400" dirty="0" smtClean="0"/>
              <a:t>. </a:t>
            </a:r>
            <a:r>
              <a:rPr lang="tr-TR" sz="2400" dirty="0" err="1" smtClean="0"/>
              <a:t>They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 smtClean="0"/>
              <a:t>beetween</a:t>
            </a:r>
            <a:r>
              <a:rPr lang="tr-TR" sz="2400" dirty="0" smtClean="0"/>
              <a:t> 11-12 </a:t>
            </a:r>
            <a:r>
              <a:rPr lang="tr-TR" sz="2400" dirty="0" err="1" smtClean="0"/>
              <a:t>years</a:t>
            </a:r>
            <a:r>
              <a:rPr lang="tr-TR" sz="2400" dirty="0" smtClean="0"/>
              <a:t> </a:t>
            </a:r>
            <a:r>
              <a:rPr lang="tr-TR" sz="2400" dirty="0" err="1" smtClean="0"/>
              <a:t>old</a:t>
            </a:r>
            <a:r>
              <a:rPr lang="tr-TR" sz="2400" dirty="0" smtClean="0"/>
              <a:t>.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1026" name="Picture 2" descr="C:\Users\Ugur Altunbayrak\Downloads\1509112_10152424826078680_465135403147195729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2150" y="2996952"/>
            <a:ext cx="6376194" cy="3467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856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Curriculum areas/ domains involved: </a:t>
            </a:r>
            <a:endParaRPr lang="el-GR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43608" y="4293096"/>
            <a:ext cx="3960440" cy="901559"/>
          </a:xfrm>
        </p:spPr>
        <p:txBody>
          <a:bodyPr>
            <a:noAutofit/>
          </a:bodyPr>
          <a:lstStyle/>
          <a:p>
            <a:r>
              <a:rPr lang="tr-TR" sz="2800" dirty="0" err="1" smtClean="0"/>
              <a:t>Our</a:t>
            </a:r>
            <a:r>
              <a:rPr lang="tr-TR" sz="2800" dirty="0" smtClean="0"/>
              <a:t> </a:t>
            </a:r>
            <a:r>
              <a:rPr lang="tr-TR" sz="2800" dirty="0" err="1" smtClean="0"/>
              <a:t>lesson’s</a:t>
            </a:r>
            <a:r>
              <a:rPr lang="tr-TR" sz="2800" dirty="0" smtClean="0"/>
              <a:t> name is </a:t>
            </a:r>
            <a:r>
              <a:rPr lang="tr-TR" sz="2800" dirty="0" err="1" smtClean="0"/>
              <a:t>Science</a:t>
            </a:r>
            <a:r>
              <a:rPr lang="tr-TR" sz="2800" dirty="0" smtClean="0"/>
              <a:t> &amp; </a:t>
            </a:r>
            <a:r>
              <a:rPr lang="tr-TR" sz="2800" dirty="0" err="1" smtClean="0"/>
              <a:t>Technology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it has 3 </a:t>
            </a:r>
            <a:r>
              <a:rPr lang="tr-TR" sz="2800" dirty="0" err="1" smtClean="0"/>
              <a:t>different</a:t>
            </a:r>
            <a:r>
              <a:rPr lang="tr-TR" sz="2800" dirty="0" smtClean="0"/>
              <a:t> </a:t>
            </a:r>
            <a:r>
              <a:rPr lang="tr-TR" sz="2800" dirty="0" err="1" smtClean="0"/>
              <a:t>areas</a:t>
            </a:r>
            <a:r>
              <a:rPr lang="tr-TR" sz="2800" dirty="0" smtClean="0"/>
              <a:t> of </a:t>
            </a:r>
            <a:r>
              <a:rPr lang="tr-TR" sz="2800" dirty="0" err="1" smtClean="0"/>
              <a:t>science</a:t>
            </a:r>
            <a:r>
              <a:rPr lang="tr-TR" sz="2800" dirty="0" smtClean="0"/>
              <a:t>. </a:t>
            </a:r>
            <a:r>
              <a:rPr lang="tr-TR" sz="2800" dirty="0" err="1" smtClean="0"/>
              <a:t>Physics</a:t>
            </a:r>
            <a:r>
              <a:rPr lang="tr-TR" sz="2800" dirty="0" smtClean="0"/>
              <a:t>, </a:t>
            </a:r>
            <a:r>
              <a:rPr lang="tr-TR" sz="2800" dirty="0" err="1" smtClean="0"/>
              <a:t>Chemistry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Biology</a:t>
            </a:r>
            <a:r>
              <a:rPr lang="tr-TR" sz="2800" dirty="0" smtClean="0"/>
              <a:t>.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l-GR" sz="2000" dirty="0"/>
          </a:p>
        </p:txBody>
      </p:sp>
      <p:pic>
        <p:nvPicPr>
          <p:cNvPr id="10242" name="Picture 2" descr="http://fenokulu.org/wp-content/uploads/2013/08/u76024-11.jpg"/>
          <p:cNvPicPr>
            <a:picLocks noChangeAspect="1" noChangeArrowheads="1"/>
          </p:cNvPicPr>
          <p:nvPr/>
        </p:nvPicPr>
        <p:blipFill>
          <a:blip r:embed="rId2" cstate="print"/>
          <a:srcRect l="15364" r="15497"/>
          <a:stretch>
            <a:fillRect/>
          </a:stretch>
        </p:blipFill>
        <p:spPr bwMode="auto">
          <a:xfrm>
            <a:off x="5508104" y="1823144"/>
            <a:ext cx="2952328" cy="4270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3221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Curriculum areas/ domains involved: </a:t>
            </a:r>
            <a:endParaRPr lang="el-GR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7544" y="4365104"/>
            <a:ext cx="4752528" cy="901559"/>
          </a:xfrm>
        </p:spPr>
        <p:txBody>
          <a:bodyPr>
            <a:noAutofit/>
          </a:bodyPr>
          <a:lstStyle/>
          <a:p>
            <a:r>
              <a:rPr lang="tr-TR" sz="2800" dirty="0" err="1" smtClean="0"/>
              <a:t>My</a:t>
            </a:r>
            <a:r>
              <a:rPr lang="tr-TR" sz="2800" dirty="0" smtClean="0"/>
              <a:t> </a:t>
            </a:r>
            <a:r>
              <a:rPr lang="tr-TR" sz="2800" dirty="0" err="1" smtClean="0"/>
              <a:t>scenerio</a:t>
            </a:r>
            <a:r>
              <a:rPr lang="tr-TR" sz="2800" dirty="0" smtClean="0"/>
              <a:t> is </a:t>
            </a:r>
            <a:r>
              <a:rPr lang="tr-TR" sz="2800" dirty="0" err="1" smtClean="0"/>
              <a:t>about</a:t>
            </a:r>
            <a:r>
              <a:rPr lang="tr-TR" sz="2800" dirty="0" smtClean="0"/>
              <a:t> </a:t>
            </a:r>
            <a:r>
              <a:rPr lang="tr-TR" sz="2800" dirty="0" err="1" smtClean="0"/>
              <a:t>unit</a:t>
            </a:r>
            <a:r>
              <a:rPr lang="tr-TR" sz="2800" dirty="0" smtClean="0"/>
              <a:t> of “</a:t>
            </a:r>
            <a:r>
              <a:rPr lang="tr-TR" sz="2800" dirty="0" err="1" smtClean="0"/>
              <a:t>Force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Motion</a:t>
            </a:r>
            <a:r>
              <a:rPr lang="tr-TR" sz="2800" dirty="0" smtClean="0"/>
              <a:t>” in </a:t>
            </a:r>
            <a:r>
              <a:rPr lang="tr-TR" sz="2800" dirty="0" err="1" smtClean="0"/>
              <a:t>the</a:t>
            </a:r>
            <a:r>
              <a:rPr lang="tr-TR" sz="2800" dirty="0" smtClean="0"/>
              <a:t> domain of </a:t>
            </a:r>
            <a:r>
              <a:rPr lang="tr-TR" sz="2800" dirty="0" err="1" smtClean="0"/>
              <a:t>physics</a:t>
            </a:r>
            <a:r>
              <a:rPr lang="tr-TR" sz="2800" dirty="0" smtClean="0"/>
              <a:t>. I </a:t>
            </a:r>
            <a:r>
              <a:rPr lang="tr-TR" sz="2800" dirty="0" err="1" smtClean="0"/>
              <a:t>chose</a:t>
            </a:r>
            <a:r>
              <a:rPr lang="tr-TR" sz="2800" dirty="0" smtClean="0"/>
              <a:t> </a:t>
            </a:r>
            <a:r>
              <a:rPr lang="tr-TR" sz="2800" dirty="0" err="1" smtClean="0"/>
              <a:t>subject</a:t>
            </a:r>
            <a:r>
              <a:rPr lang="tr-TR" sz="2800" dirty="0" smtClean="0"/>
              <a:t> of “</a:t>
            </a:r>
            <a:r>
              <a:rPr lang="tr-TR" sz="2800" dirty="0" err="1" smtClean="0"/>
              <a:t>Simple</a:t>
            </a:r>
            <a:r>
              <a:rPr lang="tr-TR" sz="2800" dirty="0" smtClean="0"/>
              <a:t> </a:t>
            </a:r>
            <a:r>
              <a:rPr lang="tr-TR" sz="2800" dirty="0" err="1" smtClean="0"/>
              <a:t>Machines</a:t>
            </a:r>
            <a:r>
              <a:rPr lang="tr-TR" sz="2800" dirty="0" smtClean="0"/>
              <a:t>”.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l-GR" sz="20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556792"/>
            <a:ext cx="3505200" cy="4867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3221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Which school needs does your scenario address?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3356992"/>
            <a:ext cx="3888432" cy="2160240"/>
          </a:xfrm>
        </p:spPr>
        <p:txBody>
          <a:bodyPr>
            <a:normAutofit/>
          </a:bodyPr>
          <a:lstStyle/>
          <a:p>
            <a:r>
              <a:rPr lang="tr-TR" sz="2800" dirty="0" err="1" smtClean="0"/>
              <a:t>Secondary</a:t>
            </a:r>
            <a:r>
              <a:rPr lang="tr-TR" sz="2800" dirty="0" smtClean="0"/>
              <a:t> </a:t>
            </a:r>
            <a:r>
              <a:rPr lang="tr-TR" sz="2800" dirty="0" err="1" smtClean="0"/>
              <a:t>school</a:t>
            </a:r>
            <a:r>
              <a:rPr lang="tr-TR" sz="2800" dirty="0" smtClean="0"/>
              <a:t> </a:t>
            </a:r>
            <a:r>
              <a:rPr lang="tr-TR" sz="2800" dirty="0" err="1" smtClean="0"/>
              <a:t>needs</a:t>
            </a:r>
            <a:r>
              <a:rPr lang="tr-TR" sz="2800" dirty="0" smtClean="0"/>
              <a:t> </a:t>
            </a:r>
            <a:r>
              <a:rPr lang="tr-TR" sz="2800" dirty="0" err="1" smtClean="0"/>
              <a:t>that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 </a:t>
            </a:r>
            <a:r>
              <a:rPr lang="tr-TR" sz="2800" dirty="0" err="1" smtClean="0"/>
              <a:t>address</a:t>
            </a:r>
            <a:r>
              <a:rPr lang="tr-TR" sz="2800" dirty="0" smtClean="0"/>
              <a:t>.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290491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Parental engagement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068960"/>
            <a:ext cx="5184576" cy="3024336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tr-TR" sz="3000" dirty="0" err="1" smtClean="0"/>
              <a:t>Parents</a:t>
            </a:r>
            <a:r>
              <a:rPr lang="tr-TR" sz="3000" dirty="0" smtClean="0"/>
              <a:t> can </a:t>
            </a:r>
            <a:r>
              <a:rPr lang="tr-TR" sz="3000" dirty="0" err="1" smtClean="0"/>
              <a:t>help</a:t>
            </a:r>
            <a:r>
              <a:rPr lang="tr-TR" sz="3000" dirty="0" smtClean="0"/>
              <a:t> </a:t>
            </a:r>
            <a:r>
              <a:rPr lang="tr-TR" sz="3000" dirty="0" err="1" smtClean="0"/>
              <a:t>to</a:t>
            </a:r>
            <a:r>
              <a:rPr lang="tr-TR" sz="3000" dirty="0" smtClean="0"/>
              <a:t> </a:t>
            </a:r>
            <a:r>
              <a:rPr lang="tr-TR" sz="3000" dirty="0" err="1" smtClean="0"/>
              <a:t>pupils</a:t>
            </a:r>
            <a:r>
              <a:rPr lang="tr-TR" sz="3000" dirty="0" smtClean="0"/>
              <a:t> </a:t>
            </a:r>
            <a:r>
              <a:rPr lang="tr-TR" sz="3000" dirty="0" err="1" smtClean="0"/>
              <a:t>during</a:t>
            </a:r>
            <a:r>
              <a:rPr lang="tr-TR" sz="3000" dirty="0" smtClean="0"/>
              <a:t> </a:t>
            </a:r>
            <a:r>
              <a:rPr lang="tr-TR" sz="3000" dirty="0" err="1" smtClean="0"/>
              <a:t>implement</a:t>
            </a:r>
            <a:r>
              <a:rPr lang="tr-TR" sz="3000" dirty="0" smtClean="0"/>
              <a:t>. </a:t>
            </a:r>
            <a:r>
              <a:rPr lang="tr-TR" sz="3000" dirty="0" err="1" smtClean="0"/>
              <a:t>For</a:t>
            </a:r>
            <a:r>
              <a:rPr lang="tr-TR" sz="3000" dirty="0" smtClean="0"/>
              <a:t> </a:t>
            </a:r>
            <a:r>
              <a:rPr lang="tr-TR" sz="3000" dirty="0" err="1" smtClean="0"/>
              <a:t>example</a:t>
            </a:r>
            <a:r>
              <a:rPr lang="tr-TR" sz="3000" dirty="0" smtClean="0"/>
              <a:t>, </a:t>
            </a:r>
            <a:r>
              <a:rPr lang="tr-TR" sz="3000" dirty="0" err="1" smtClean="0"/>
              <a:t>they</a:t>
            </a:r>
            <a:r>
              <a:rPr lang="tr-TR" sz="3000" dirty="0" smtClean="0"/>
              <a:t> can </a:t>
            </a:r>
            <a:r>
              <a:rPr lang="tr-TR" sz="3000" dirty="0" err="1" smtClean="0"/>
              <a:t>go</a:t>
            </a:r>
            <a:r>
              <a:rPr lang="tr-TR" sz="3000" dirty="0" smtClean="0"/>
              <a:t> </a:t>
            </a:r>
            <a:r>
              <a:rPr lang="tr-TR" sz="3000" dirty="0" err="1" smtClean="0"/>
              <a:t>out</a:t>
            </a:r>
            <a:r>
              <a:rPr lang="tr-TR" sz="3000" dirty="0" smtClean="0"/>
              <a:t> </a:t>
            </a:r>
            <a:r>
              <a:rPr lang="tr-TR" sz="3000" dirty="0" err="1" smtClean="0"/>
              <a:t>and</a:t>
            </a:r>
            <a:r>
              <a:rPr lang="tr-TR" sz="3000" dirty="0" smtClean="0"/>
              <a:t> </a:t>
            </a:r>
            <a:r>
              <a:rPr lang="tr-TR" sz="3000" dirty="0" err="1" smtClean="0"/>
              <a:t>look</a:t>
            </a:r>
            <a:r>
              <a:rPr lang="tr-TR" sz="3000" dirty="0" smtClean="0"/>
              <a:t> </a:t>
            </a:r>
            <a:r>
              <a:rPr lang="tr-TR" sz="3000" dirty="0" err="1" smtClean="0"/>
              <a:t>around</a:t>
            </a:r>
            <a:r>
              <a:rPr lang="tr-TR" sz="3000" dirty="0" smtClean="0"/>
              <a:t> </a:t>
            </a:r>
            <a:r>
              <a:rPr lang="tr-TR" sz="3000" dirty="0" err="1" smtClean="0"/>
              <a:t>and</a:t>
            </a:r>
            <a:r>
              <a:rPr lang="tr-TR" sz="3000" dirty="0" smtClean="0"/>
              <a:t> </a:t>
            </a:r>
            <a:r>
              <a:rPr lang="tr-TR" sz="3000" dirty="0" err="1" smtClean="0"/>
              <a:t>find</a:t>
            </a:r>
            <a:r>
              <a:rPr lang="tr-TR" sz="3000" dirty="0" smtClean="0"/>
              <a:t> </a:t>
            </a:r>
            <a:r>
              <a:rPr lang="tr-TR" sz="3000" dirty="0" err="1" smtClean="0"/>
              <a:t>to</a:t>
            </a:r>
            <a:r>
              <a:rPr lang="tr-TR" sz="3000" dirty="0" smtClean="0"/>
              <a:t> </a:t>
            </a:r>
            <a:r>
              <a:rPr lang="tr-TR" sz="3000" dirty="0" err="1" smtClean="0"/>
              <a:t>help</a:t>
            </a:r>
            <a:r>
              <a:rPr lang="tr-TR" sz="3000" dirty="0" smtClean="0"/>
              <a:t> </a:t>
            </a:r>
            <a:r>
              <a:rPr lang="tr-TR" sz="3000" dirty="0" err="1" smtClean="0"/>
              <a:t>some</a:t>
            </a:r>
            <a:r>
              <a:rPr lang="tr-TR" sz="3000" dirty="0" smtClean="0"/>
              <a:t> </a:t>
            </a:r>
            <a:r>
              <a:rPr lang="tr-TR" sz="3000" dirty="0" err="1" smtClean="0"/>
              <a:t>simple</a:t>
            </a:r>
            <a:r>
              <a:rPr lang="tr-TR" sz="3000" dirty="0" smtClean="0"/>
              <a:t> </a:t>
            </a:r>
            <a:r>
              <a:rPr lang="tr-TR" sz="3000" dirty="0" err="1" smtClean="0"/>
              <a:t>machines</a:t>
            </a:r>
            <a:r>
              <a:rPr lang="tr-TR" sz="3000" dirty="0" smtClean="0"/>
              <a:t> </a:t>
            </a:r>
            <a:r>
              <a:rPr lang="tr-TR" sz="3000" dirty="0" err="1" smtClean="0"/>
              <a:t>examples</a:t>
            </a:r>
            <a:r>
              <a:rPr lang="tr-TR" sz="3000" dirty="0" smtClean="0"/>
              <a:t>.</a:t>
            </a:r>
            <a:endParaRPr lang="en-US" sz="3000" dirty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27650" name="AutoShape 2" descr="https://fbcdn-sphotos-g-a.akamaihd.net/hphotos-ak-xaf1/v/t1.0-9/181222_424573367574868_327408876_n.jpg?oh=b8f03eae38bff54af59e6b754a436fb4&amp;oe=542DA586&amp;__gda__=1410159703_95a46711633cd149a789851a48fb73e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7651" name="Picture 3" descr="C:\Users\Ugur Altunbayrak\Desktop\181222_424573367574868_327408876_n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5148064" y="1196752"/>
            <a:ext cx="3648861" cy="5049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138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Parental engagement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4968552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Which school needs does their engagement in this scenario intend to serve?</a:t>
            </a:r>
            <a:r>
              <a:rPr lang="en-US" dirty="0"/>
              <a:t> </a:t>
            </a:r>
            <a:endParaRPr lang="tr-TR" dirty="0" smtClean="0"/>
          </a:p>
          <a:p>
            <a:pPr lvl="1">
              <a:buNone/>
            </a:pP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 smtClean="0"/>
              <a:t>kind</a:t>
            </a:r>
            <a:r>
              <a:rPr lang="tr-TR" dirty="0" smtClean="0"/>
              <a:t> of </a:t>
            </a:r>
            <a:r>
              <a:rPr lang="tr-TR" dirty="0" err="1" smtClean="0"/>
              <a:t>schools</a:t>
            </a:r>
            <a:r>
              <a:rPr lang="tr-TR" dirty="0" smtClean="0"/>
              <a:t> can do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engagement</a:t>
            </a:r>
            <a:r>
              <a:rPr lang="tr-TR" dirty="0" smtClean="0"/>
              <a:t> in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scenario</a:t>
            </a:r>
            <a:r>
              <a:rPr lang="tr-TR" dirty="0" smtClean="0"/>
              <a:t> </a:t>
            </a:r>
            <a:r>
              <a:rPr lang="tr-TR" dirty="0" err="1" smtClean="0"/>
              <a:t>intend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serve</a:t>
            </a:r>
            <a:r>
              <a:rPr lang="tr-TR" dirty="0" smtClean="0"/>
              <a:t>. </a:t>
            </a:r>
            <a:r>
              <a:rPr lang="tr-TR" dirty="0" err="1" smtClean="0"/>
              <a:t>Because</a:t>
            </a:r>
            <a:r>
              <a:rPr lang="tr-TR" dirty="0" smtClean="0"/>
              <a:t> 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5138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Parental engagement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420888"/>
            <a:ext cx="5112568" cy="4968552"/>
          </a:xfrm>
        </p:spPr>
        <p:txBody>
          <a:bodyPr>
            <a:normAutofit/>
          </a:bodyPr>
          <a:lstStyle/>
          <a:p>
            <a:pPr lvl="1"/>
            <a:r>
              <a:rPr lang="tr-TR" sz="2800" dirty="0" err="1" smtClean="0"/>
              <a:t>We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 smtClean="0"/>
              <a:t>expected</a:t>
            </a:r>
            <a:r>
              <a:rPr lang="tr-TR" sz="2800" dirty="0" smtClean="0"/>
              <a:t> </a:t>
            </a:r>
            <a:r>
              <a:rPr lang="tr-TR" sz="2800" dirty="0" err="1" smtClean="0"/>
              <a:t>benefits</a:t>
            </a:r>
            <a:r>
              <a:rPr lang="tr-TR" sz="2800" dirty="0" smtClean="0"/>
              <a:t> </a:t>
            </a:r>
            <a:r>
              <a:rPr lang="tr-TR" sz="2800" dirty="0" err="1" smtClean="0"/>
              <a:t>from</a:t>
            </a:r>
            <a:r>
              <a:rPr lang="tr-TR" sz="2800" dirty="0" smtClean="0"/>
              <a:t> </a:t>
            </a:r>
            <a:r>
              <a:rPr lang="tr-TR" sz="2800" dirty="0" err="1" smtClean="0"/>
              <a:t>parents</a:t>
            </a:r>
            <a:r>
              <a:rPr lang="tr-TR" sz="2800" dirty="0" smtClean="0"/>
              <a:t>’ </a:t>
            </a:r>
            <a:r>
              <a:rPr lang="tr-TR" sz="2800" dirty="0" err="1" smtClean="0"/>
              <a:t>engagement</a:t>
            </a:r>
            <a:r>
              <a:rPr lang="tr-TR" sz="2800" dirty="0" smtClean="0"/>
              <a:t> in </a:t>
            </a:r>
            <a:r>
              <a:rPr lang="tr-TR" sz="2800" dirty="0" err="1" smtClean="0"/>
              <a:t>this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 </a:t>
            </a:r>
            <a:r>
              <a:rPr lang="tr-TR" sz="2800" dirty="0" err="1" smtClean="0"/>
              <a:t>that</a:t>
            </a:r>
            <a:r>
              <a:rPr lang="tr-TR" sz="2800" dirty="0" smtClean="0"/>
              <a:t> </a:t>
            </a:r>
            <a:r>
              <a:rPr lang="tr-TR" sz="2800" dirty="0" err="1" smtClean="0"/>
              <a:t>give</a:t>
            </a:r>
            <a:r>
              <a:rPr lang="tr-TR" sz="2800" dirty="0" smtClean="0"/>
              <a:t> </a:t>
            </a:r>
            <a:r>
              <a:rPr lang="tr-TR" sz="2800" dirty="0" err="1" smtClean="0"/>
              <a:t>feedback</a:t>
            </a:r>
            <a:r>
              <a:rPr lang="tr-TR" sz="2800" dirty="0" smtClean="0"/>
              <a:t> </a:t>
            </a:r>
            <a:r>
              <a:rPr lang="tr-TR" sz="2800" dirty="0" err="1" smtClean="0"/>
              <a:t>about</a:t>
            </a:r>
            <a:r>
              <a:rPr lang="tr-TR" sz="2800" dirty="0" smtClean="0"/>
              <a:t> </a:t>
            </a:r>
            <a:r>
              <a:rPr lang="tr-TR" sz="2800" dirty="0" err="1" smtClean="0"/>
              <a:t>pupils</a:t>
            </a:r>
            <a:r>
              <a:rPr lang="tr-TR" sz="2800" dirty="0" smtClean="0"/>
              <a:t>’ </a:t>
            </a:r>
            <a:r>
              <a:rPr lang="tr-TR" sz="2800" dirty="0" err="1" smtClean="0"/>
              <a:t>learning</a:t>
            </a:r>
            <a:r>
              <a:rPr lang="tr-TR" sz="2800" dirty="0" smtClean="0"/>
              <a:t> </a:t>
            </a:r>
            <a:r>
              <a:rPr lang="tr-TR" sz="2800" dirty="0" err="1" smtClean="0"/>
              <a:t>process</a:t>
            </a:r>
            <a:r>
              <a:rPr lang="tr-TR" sz="2800" dirty="0" smtClean="0"/>
              <a:t>.</a:t>
            </a:r>
          </a:p>
          <a:p>
            <a:pPr lvl="1"/>
            <a:r>
              <a:rPr lang="tr-TR" sz="2800" dirty="0" err="1" smtClean="0"/>
              <a:t>They</a:t>
            </a:r>
            <a:r>
              <a:rPr lang="tr-TR" sz="2800" dirty="0" smtClean="0"/>
              <a:t> can </a:t>
            </a:r>
            <a:r>
              <a:rPr lang="tr-TR" sz="2800" dirty="0" err="1" smtClean="0"/>
              <a:t>use</a:t>
            </a:r>
            <a:r>
              <a:rPr lang="tr-TR" sz="2800" dirty="0" smtClean="0"/>
              <a:t> mobile </a:t>
            </a:r>
            <a:r>
              <a:rPr lang="tr-TR" sz="2800" dirty="0" err="1" smtClean="0"/>
              <a:t>contact</a:t>
            </a:r>
            <a:r>
              <a:rPr lang="tr-TR" sz="2800" dirty="0" smtClean="0"/>
              <a:t>, </a:t>
            </a:r>
            <a:r>
              <a:rPr lang="tr-TR" sz="2800" dirty="0" err="1" smtClean="0"/>
              <a:t>sms</a:t>
            </a:r>
            <a:r>
              <a:rPr lang="tr-TR" sz="2800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e-</a:t>
            </a:r>
            <a:r>
              <a:rPr lang="tr-TR" sz="2800" dirty="0" err="1" smtClean="0"/>
              <a:t>mails</a:t>
            </a:r>
            <a:r>
              <a:rPr lang="tr-TR" sz="2800" dirty="0" smtClean="0"/>
              <a:t>.</a:t>
            </a:r>
            <a:endParaRPr lang="en-US" sz="2800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7170" name="Picture 2" descr="http://sawomentalktech.com/blog/wp-content/uploads/2011/06/Slide033communication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32856"/>
            <a:ext cx="3171928" cy="3254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507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1944216"/>
          </a:xfrm>
        </p:spPr>
        <p:txBody>
          <a:bodyPr>
            <a:normAutofit/>
          </a:bodyPr>
          <a:lstStyle/>
          <a:p>
            <a:pPr marL="457200" lvl="1" indent="0"/>
            <a:r>
              <a:rPr lang="tr-TR" sz="2800" dirty="0" smtClean="0"/>
              <a:t>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need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do </a:t>
            </a:r>
            <a:r>
              <a:rPr lang="tr-TR" sz="2800" dirty="0" err="1" smtClean="0"/>
              <a:t>before</a:t>
            </a:r>
            <a:r>
              <a:rPr lang="tr-TR" sz="2800" dirty="0" smtClean="0"/>
              <a:t>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:</a:t>
            </a:r>
          </a:p>
          <a:p>
            <a:pPr lvl="1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220072" y="3717032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/>
              <a:t>Preparation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their</a:t>
            </a:r>
            <a:r>
              <a:rPr lang="tr-TR" sz="2800" dirty="0" smtClean="0"/>
              <a:t> </a:t>
            </a:r>
            <a:r>
              <a:rPr lang="tr-TR" sz="2800" dirty="0" err="1" smtClean="0"/>
              <a:t>subject</a:t>
            </a:r>
            <a:r>
              <a:rPr lang="tr-TR" sz="2800" dirty="0" smtClean="0"/>
              <a:t>.</a:t>
            </a:r>
            <a:endParaRPr lang="tr-TR" sz="2800" dirty="0"/>
          </a:p>
        </p:txBody>
      </p:sp>
      <p:pic>
        <p:nvPicPr>
          <p:cNvPr id="6145" name="Picture 1" descr="C:\Users\Ugur Altunbayrak\Downloads\10156109_10152299349253680_4716353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968" y="2420888"/>
            <a:ext cx="3933056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1944216"/>
          </a:xfrm>
        </p:spPr>
        <p:txBody>
          <a:bodyPr>
            <a:normAutofit/>
          </a:bodyPr>
          <a:lstStyle/>
          <a:p>
            <a:pPr marL="457200" lvl="1" indent="0"/>
            <a:r>
              <a:rPr lang="tr-TR" sz="2800" dirty="0" smtClean="0"/>
              <a:t>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need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do </a:t>
            </a:r>
            <a:r>
              <a:rPr lang="tr-TR" sz="2800" dirty="0" err="1" smtClean="0"/>
              <a:t>before</a:t>
            </a:r>
            <a:r>
              <a:rPr lang="tr-TR" sz="2800" dirty="0" smtClean="0"/>
              <a:t>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:</a:t>
            </a:r>
          </a:p>
          <a:p>
            <a:pPr lvl="1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076056" y="3645024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/>
              <a:t>Teach</a:t>
            </a:r>
            <a:r>
              <a:rPr lang="tr-TR" sz="2800" dirty="0" smtClean="0"/>
              <a:t> </a:t>
            </a:r>
            <a:r>
              <a:rPr lang="tr-TR" sz="2800" dirty="0" err="1" smtClean="0"/>
              <a:t>subject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pupils</a:t>
            </a:r>
            <a:r>
              <a:rPr lang="tr-TR" sz="2800" dirty="0" smtClean="0"/>
              <a:t>.</a:t>
            </a:r>
            <a:endParaRPr lang="tr-TR" sz="28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15132">
            <a:off x="339970" y="2699169"/>
            <a:ext cx="4301222" cy="322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564904"/>
            <a:ext cx="4320480" cy="3257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10210">
            <a:off x="222964" y="2444842"/>
            <a:ext cx="4468623" cy="3347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1944216"/>
          </a:xfrm>
        </p:spPr>
        <p:txBody>
          <a:bodyPr>
            <a:normAutofit/>
          </a:bodyPr>
          <a:lstStyle/>
          <a:p>
            <a:pPr marL="457200" lvl="1" indent="0"/>
            <a:r>
              <a:rPr lang="tr-TR" sz="2800" dirty="0" smtClean="0"/>
              <a:t>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need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do </a:t>
            </a:r>
            <a:r>
              <a:rPr lang="tr-TR" sz="2800" dirty="0" err="1" smtClean="0"/>
              <a:t>before</a:t>
            </a:r>
            <a:r>
              <a:rPr lang="tr-TR" sz="2800" dirty="0" smtClean="0"/>
              <a:t>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:</a:t>
            </a:r>
          </a:p>
          <a:p>
            <a:pPr lvl="1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932040" y="3413318"/>
            <a:ext cx="36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/>
              <a:t>Give</a:t>
            </a:r>
            <a:r>
              <a:rPr lang="tr-TR" sz="2800" dirty="0" smtClean="0"/>
              <a:t> </a:t>
            </a:r>
            <a:r>
              <a:rPr lang="tr-TR" sz="2800" dirty="0" err="1" smtClean="0"/>
              <a:t>homework</a:t>
            </a:r>
            <a:r>
              <a:rPr lang="tr-TR" sz="2800" dirty="0" smtClean="0"/>
              <a:t> </a:t>
            </a:r>
            <a:r>
              <a:rPr lang="tr-TR" sz="2800" dirty="0" err="1" smtClean="0"/>
              <a:t>them</a:t>
            </a:r>
            <a:r>
              <a:rPr lang="tr-TR" sz="2800" dirty="0" smtClean="0"/>
              <a:t> </a:t>
            </a:r>
            <a:r>
              <a:rPr lang="tr-TR" sz="2800" dirty="0" err="1" smtClean="0"/>
              <a:t>about</a:t>
            </a:r>
            <a:r>
              <a:rPr lang="tr-TR" sz="2800" dirty="0" smtClean="0"/>
              <a:t> </a:t>
            </a:r>
            <a:r>
              <a:rPr lang="tr-TR" sz="2800" dirty="0" err="1" smtClean="0"/>
              <a:t>simple</a:t>
            </a:r>
            <a:r>
              <a:rPr lang="tr-TR" sz="2800" dirty="0" smtClean="0"/>
              <a:t> </a:t>
            </a:r>
            <a:r>
              <a:rPr lang="tr-TR" sz="2800" dirty="0" err="1" smtClean="0"/>
              <a:t>machines</a:t>
            </a:r>
            <a:r>
              <a:rPr lang="tr-TR" sz="2800" dirty="0" smtClean="0"/>
              <a:t> in </a:t>
            </a:r>
            <a:r>
              <a:rPr lang="tr-TR" sz="2800" dirty="0" err="1" smtClean="0"/>
              <a:t>their</a:t>
            </a:r>
            <a:r>
              <a:rPr lang="tr-TR" sz="2800" dirty="0" smtClean="0"/>
              <a:t> life.</a:t>
            </a:r>
            <a:endParaRPr lang="tr-TR" sz="2800" dirty="0"/>
          </a:p>
        </p:txBody>
      </p:sp>
      <p:pic>
        <p:nvPicPr>
          <p:cNvPr id="29698" name="Picture 2" descr="http://www.pearltrees.com/s/pic/or/keep-calm-homework-68264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3787180" cy="3787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1944216"/>
          </a:xfrm>
        </p:spPr>
        <p:txBody>
          <a:bodyPr>
            <a:normAutofit/>
          </a:bodyPr>
          <a:lstStyle/>
          <a:p>
            <a:pPr marL="457200" lvl="1" indent="0"/>
            <a:r>
              <a:rPr lang="tr-TR" sz="2800" dirty="0" smtClean="0"/>
              <a:t>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need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do </a:t>
            </a:r>
            <a:r>
              <a:rPr lang="tr-TR" sz="2800" dirty="0" err="1" smtClean="0"/>
              <a:t>before</a:t>
            </a:r>
            <a:r>
              <a:rPr lang="tr-TR" sz="2800" dirty="0" smtClean="0"/>
              <a:t>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:</a:t>
            </a:r>
          </a:p>
          <a:p>
            <a:pPr lvl="1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932040" y="2481858"/>
            <a:ext cx="3600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Pupils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take</a:t>
            </a:r>
            <a:r>
              <a:rPr lang="tr-TR" sz="2800" dirty="0" smtClean="0"/>
              <a:t> </a:t>
            </a:r>
            <a:r>
              <a:rPr lang="tr-TR" sz="2800" dirty="0" err="1" smtClean="0"/>
              <a:t>photos</a:t>
            </a:r>
            <a:r>
              <a:rPr lang="tr-TR" sz="2800" dirty="0" smtClean="0"/>
              <a:t> </a:t>
            </a:r>
            <a:r>
              <a:rPr lang="tr-TR" sz="2800" dirty="0" err="1" smtClean="0"/>
              <a:t>about</a:t>
            </a:r>
            <a:r>
              <a:rPr lang="tr-TR" sz="2800" dirty="0" smtClean="0"/>
              <a:t> </a:t>
            </a:r>
            <a:r>
              <a:rPr lang="tr-TR" sz="2800" dirty="0" err="1" smtClean="0"/>
              <a:t>simple</a:t>
            </a:r>
            <a:r>
              <a:rPr lang="tr-TR" sz="2800" dirty="0" smtClean="0"/>
              <a:t> </a:t>
            </a:r>
            <a:r>
              <a:rPr lang="tr-TR" sz="2800" dirty="0" err="1" smtClean="0"/>
              <a:t>machines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They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make</a:t>
            </a:r>
            <a:r>
              <a:rPr lang="tr-TR" sz="2800" dirty="0" smtClean="0"/>
              <a:t> </a:t>
            </a:r>
            <a:r>
              <a:rPr lang="tr-TR" sz="2800" dirty="0" err="1" smtClean="0"/>
              <a:t>collage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</a:t>
            </a:r>
            <a:r>
              <a:rPr lang="tr-TR" sz="2800" dirty="0" err="1" smtClean="0"/>
              <a:t>some</a:t>
            </a:r>
            <a:r>
              <a:rPr lang="tr-TR" sz="2800" dirty="0" smtClean="0"/>
              <a:t> mobile </a:t>
            </a:r>
            <a:r>
              <a:rPr lang="tr-TR" sz="2800" dirty="0" err="1" smtClean="0"/>
              <a:t>phone</a:t>
            </a:r>
            <a:r>
              <a:rPr lang="tr-TR" sz="2800" dirty="0" smtClean="0"/>
              <a:t> </a:t>
            </a:r>
            <a:r>
              <a:rPr lang="tr-TR" sz="2800" dirty="0" err="1" smtClean="0"/>
              <a:t>apps</a:t>
            </a:r>
            <a:r>
              <a:rPr lang="tr-TR" sz="2800" dirty="0" smtClean="0"/>
              <a:t>.</a:t>
            </a:r>
            <a:endParaRPr lang="tr-TR" sz="2800" dirty="0"/>
          </a:p>
        </p:txBody>
      </p:sp>
      <p:pic>
        <p:nvPicPr>
          <p:cNvPr id="29698" name="Picture 2" descr="http://www.pearltrees.com/s/pic/or/keep-calm-homework-68264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3787180" cy="3787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1: Preparation  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1944216"/>
          </a:xfrm>
        </p:spPr>
        <p:txBody>
          <a:bodyPr>
            <a:normAutofit/>
          </a:bodyPr>
          <a:lstStyle/>
          <a:p>
            <a:pPr marL="457200" lvl="1" indent="0"/>
            <a:r>
              <a:rPr lang="tr-TR" sz="2800" dirty="0" smtClean="0"/>
              <a:t>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need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do </a:t>
            </a:r>
            <a:r>
              <a:rPr lang="tr-TR" sz="2800" dirty="0" err="1" smtClean="0"/>
              <a:t>before</a:t>
            </a:r>
            <a:r>
              <a:rPr lang="tr-TR" sz="2800" dirty="0" smtClean="0"/>
              <a:t>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scenario</a:t>
            </a:r>
            <a:r>
              <a:rPr lang="tr-TR" sz="2800" dirty="0" smtClean="0"/>
              <a:t>:</a:t>
            </a:r>
          </a:p>
          <a:p>
            <a:pPr lvl="1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932040" y="2924944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they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share</a:t>
            </a:r>
            <a:r>
              <a:rPr lang="tr-TR" sz="2800" dirty="0" smtClean="0"/>
              <a:t> it on </a:t>
            </a:r>
            <a:r>
              <a:rPr lang="tr-TR" sz="2800" dirty="0" err="1" smtClean="0"/>
              <a:t>Instagram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#</a:t>
            </a:r>
            <a:r>
              <a:rPr lang="tr-TR" sz="2800" dirty="0" err="1" smtClean="0"/>
              <a:t>SimpleMachinesEzgililer</a:t>
            </a:r>
            <a:r>
              <a:rPr lang="tr-TR" sz="2800" dirty="0" smtClean="0"/>
              <a:t> </a:t>
            </a:r>
            <a:r>
              <a:rPr lang="tr-TR" sz="2800" dirty="0" err="1" smtClean="0"/>
              <a:t>hastag</a:t>
            </a:r>
            <a:r>
              <a:rPr lang="tr-TR" sz="2800" dirty="0" smtClean="0"/>
              <a:t>.</a:t>
            </a:r>
          </a:p>
          <a:p>
            <a:endParaRPr lang="tr-TR" sz="2800" dirty="0" smtClean="0"/>
          </a:p>
        </p:txBody>
      </p:sp>
      <p:pic>
        <p:nvPicPr>
          <p:cNvPr id="29698" name="Picture 2" descr="http://www.pearltrees.com/s/pic/or/keep-calm-homework-682647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3787180" cy="3787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02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2: Implementation  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4005064"/>
            <a:ext cx="5112568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tr-TR" sz="2800" dirty="0" err="1" smtClean="0"/>
              <a:t>After</a:t>
            </a:r>
            <a:r>
              <a:rPr lang="tr-TR" sz="2800" dirty="0" smtClean="0"/>
              <a:t> </a:t>
            </a:r>
            <a:r>
              <a:rPr lang="tr-TR" sz="2800" dirty="0" err="1" smtClean="0"/>
              <a:t>pupils</a:t>
            </a:r>
            <a:r>
              <a:rPr lang="tr-TR" sz="2800" dirty="0" smtClean="0"/>
              <a:t>’ </a:t>
            </a:r>
            <a:r>
              <a:rPr lang="tr-TR" sz="2800" dirty="0" err="1" smtClean="0"/>
              <a:t>implementing</a:t>
            </a:r>
            <a:r>
              <a:rPr lang="tr-TR" sz="2800" dirty="0" smtClean="0"/>
              <a:t>,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check</a:t>
            </a:r>
            <a:r>
              <a:rPr lang="tr-TR" sz="2800" dirty="0" smtClean="0"/>
              <a:t> </a:t>
            </a:r>
            <a:r>
              <a:rPr lang="tr-TR" sz="2800" dirty="0" err="1" smtClean="0"/>
              <a:t>collages</a:t>
            </a:r>
            <a:r>
              <a:rPr lang="tr-TR" sz="2800" dirty="0" smtClean="0"/>
              <a:t> </a:t>
            </a:r>
            <a:r>
              <a:rPr lang="tr-TR" sz="2800" dirty="0" err="1" smtClean="0"/>
              <a:t>from</a:t>
            </a:r>
            <a:r>
              <a:rPr lang="tr-TR" sz="2800" dirty="0" smtClean="0"/>
              <a:t> </a:t>
            </a:r>
            <a:r>
              <a:rPr lang="tr-TR" sz="2800" dirty="0" err="1" smtClean="0"/>
              <a:t>Instagram</a:t>
            </a:r>
            <a:r>
              <a:rPr lang="tr-TR" sz="2800" dirty="0" smtClean="0"/>
              <a:t>. </a:t>
            </a:r>
            <a:endParaRPr lang="en-US" sz="2800" dirty="0" smtClean="0"/>
          </a:p>
          <a:p>
            <a:pPr marL="457200" lvl="1" indent="0">
              <a:buFont typeface="Wingdings 2" charset="2"/>
              <a:buNone/>
            </a:pPr>
            <a:endParaRPr lang="en-US" sz="2800" dirty="0" smtClean="0"/>
          </a:p>
          <a:p>
            <a:pPr lvl="1"/>
            <a:endParaRPr lang="en-US" sz="2800" dirty="0" smtClean="0"/>
          </a:p>
          <a:p>
            <a:pPr marL="457200" lvl="1" indent="0">
              <a:buFont typeface="Wingdings 2" charset="2"/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l-GR" sz="2800" dirty="0"/>
          </a:p>
        </p:txBody>
      </p:sp>
      <p:pic>
        <p:nvPicPr>
          <p:cNvPr id="4" name="Picture 1" descr="C:\Users\Ugur Altunbayrak\Downloads\1525758_10152094756443680_11447767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93813"/>
            <a:ext cx="3839444" cy="3839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9252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Phase 2: Assessment   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2348880"/>
            <a:ext cx="460851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make</a:t>
            </a:r>
            <a:r>
              <a:rPr lang="tr-TR" sz="2800" dirty="0" smtClean="0"/>
              <a:t> </a:t>
            </a:r>
            <a:r>
              <a:rPr lang="tr-TR" sz="2800" dirty="0" err="1" smtClean="0"/>
              <a:t>some</a:t>
            </a:r>
            <a:r>
              <a:rPr lang="tr-TR" sz="2800" dirty="0" smtClean="0"/>
              <a:t> </a:t>
            </a:r>
            <a:r>
              <a:rPr lang="tr-TR" sz="2800" dirty="0" err="1" smtClean="0"/>
              <a:t>comments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assesment</a:t>
            </a:r>
            <a:r>
              <a:rPr lang="tr-TR" sz="2800" dirty="0" smtClean="0"/>
              <a:t> </a:t>
            </a:r>
            <a:r>
              <a:rPr lang="tr-TR" sz="2800" dirty="0" err="1" smtClean="0"/>
              <a:t>from</a:t>
            </a:r>
            <a:r>
              <a:rPr lang="tr-TR" sz="2800" dirty="0" smtClean="0"/>
              <a:t> </a:t>
            </a:r>
            <a:r>
              <a:rPr lang="tr-TR" sz="2800" dirty="0" err="1" smtClean="0"/>
              <a:t>Instagram</a:t>
            </a:r>
            <a:r>
              <a:rPr lang="tr-TR" sz="2800" dirty="0" smtClean="0"/>
              <a:t>.</a:t>
            </a:r>
          </a:p>
          <a:p>
            <a:r>
              <a:rPr lang="tr-TR" sz="2800" dirty="0" err="1" smtClean="0"/>
              <a:t>After</a:t>
            </a:r>
            <a:r>
              <a:rPr lang="tr-TR" sz="2800" dirty="0" smtClean="0"/>
              <a:t> </a:t>
            </a:r>
            <a:r>
              <a:rPr lang="tr-TR" sz="2800" dirty="0" err="1" smtClean="0"/>
              <a:t>homework</a:t>
            </a:r>
            <a:r>
              <a:rPr lang="tr-TR" sz="2800" dirty="0" smtClean="0"/>
              <a:t> </a:t>
            </a:r>
            <a:r>
              <a:rPr lang="tr-TR" sz="2800" dirty="0" err="1" smtClean="0"/>
              <a:t>finish</a:t>
            </a:r>
            <a:r>
              <a:rPr lang="tr-TR" sz="2800" dirty="0" smtClean="0"/>
              <a:t>, </a:t>
            </a:r>
            <a:r>
              <a:rPr lang="tr-TR" sz="2800" dirty="0" err="1" smtClean="0"/>
              <a:t>teacher</a:t>
            </a:r>
            <a:r>
              <a:rPr lang="tr-TR" sz="2800" dirty="0" smtClean="0"/>
              <a:t> </a:t>
            </a:r>
            <a:r>
              <a:rPr lang="tr-TR" sz="2800" dirty="0" err="1" smtClean="0"/>
              <a:t>discusses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pupils</a:t>
            </a:r>
            <a:r>
              <a:rPr lang="tr-TR" sz="2800" dirty="0" smtClean="0"/>
              <a:t> in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classroom</a:t>
            </a:r>
            <a:r>
              <a:rPr lang="tr-TR" sz="2800" dirty="0" smtClean="0"/>
              <a:t>.</a:t>
            </a:r>
            <a:endParaRPr lang="en-US" sz="2800" dirty="0" smtClean="0"/>
          </a:p>
          <a:p>
            <a:pPr marL="457200" lvl="1" indent="0">
              <a:buFont typeface="Wingdings 2" charset="2"/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l-GR" sz="2800" dirty="0"/>
          </a:p>
        </p:txBody>
      </p:sp>
      <p:pic>
        <p:nvPicPr>
          <p:cNvPr id="4098" name="Picture 2" descr="https://encrypted-tbn0.gstatic.com/images?q=tbn:ANd9GcT8CtoNgjcX46OUJnGd8Bb7LBWl1Ge0ZXWEbPNReshjY7qG1Bj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348880"/>
            <a:ext cx="4077075" cy="3081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6255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125113" cy="924475"/>
          </a:xfrm>
        </p:spPr>
        <p:txBody>
          <a:bodyPr/>
          <a:lstStyle/>
          <a:p>
            <a:r>
              <a:rPr lang="en-US" b="1" dirty="0" smtClean="0"/>
              <a:t>Resources</a:t>
            </a:r>
            <a:endParaRPr lang="el-GR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2132856"/>
            <a:ext cx="8568952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 smtClean="0"/>
              <a:t>7th </a:t>
            </a:r>
            <a:r>
              <a:rPr lang="tr-TR" b="1" dirty="0" err="1" smtClean="0"/>
              <a:t>Grade</a:t>
            </a:r>
            <a:r>
              <a:rPr lang="tr-TR" b="1" dirty="0" smtClean="0"/>
              <a:t> </a:t>
            </a:r>
            <a:r>
              <a:rPr lang="tr-TR" b="1" dirty="0" err="1" smtClean="0"/>
              <a:t>Science</a:t>
            </a:r>
            <a:r>
              <a:rPr lang="tr-TR" b="1" dirty="0" smtClean="0"/>
              <a:t> </a:t>
            </a:r>
            <a:r>
              <a:rPr lang="tr-TR" b="1" dirty="0" err="1" smtClean="0"/>
              <a:t>Book</a:t>
            </a:r>
            <a:r>
              <a:rPr lang="tr-TR" b="1" dirty="0" smtClean="0"/>
              <a:t>, </a:t>
            </a:r>
            <a:r>
              <a:rPr lang="tr-TR" b="1" dirty="0" err="1" smtClean="0"/>
              <a:t>Ministry</a:t>
            </a:r>
            <a:r>
              <a:rPr lang="tr-TR" b="1" dirty="0" smtClean="0"/>
              <a:t> of </a:t>
            </a:r>
            <a:r>
              <a:rPr lang="tr-TR" b="1" dirty="0" err="1" smtClean="0"/>
              <a:t>National</a:t>
            </a:r>
            <a:r>
              <a:rPr lang="tr-TR" b="1" dirty="0" smtClean="0"/>
              <a:t> </a:t>
            </a:r>
            <a:r>
              <a:rPr lang="tr-TR" b="1" dirty="0" err="1" smtClean="0"/>
              <a:t>Education</a:t>
            </a:r>
            <a:r>
              <a:rPr lang="tr-TR" b="1" dirty="0" smtClean="0"/>
              <a:t> </a:t>
            </a:r>
            <a:r>
              <a:rPr lang="tr-TR" b="1" dirty="0" err="1" smtClean="0"/>
              <a:t>Published</a:t>
            </a:r>
            <a:r>
              <a:rPr lang="tr-TR" b="1" dirty="0" smtClean="0"/>
              <a:t> </a:t>
            </a:r>
            <a:r>
              <a:rPr lang="en-US" i="1" dirty="0" smtClean="0"/>
              <a:t>http</a:t>
            </a:r>
            <a:r>
              <a:rPr lang="en-US" i="1" dirty="0" smtClean="0"/>
              <a:t>://www.meb.gov.tr/Ders_Kitaplari/2012/IlkOgretim/Devlet/FenVeTeknoloji/FenVeTeknoloji_7_%</a:t>
            </a:r>
            <a:r>
              <a:rPr lang="en-US" i="1" dirty="0" smtClean="0"/>
              <a:t>20DK.pdf</a:t>
            </a:r>
            <a:endParaRPr lang="tr-TR" i="1" dirty="0" smtClean="0"/>
          </a:p>
          <a:p>
            <a:r>
              <a:rPr lang="tr-TR" b="1" dirty="0" err="1" smtClean="0"/>
              <a:t>Ministry</a:t>
            </a:r>
            <a:r>
              <a:rPr lang="tr-TR" b="1" dirty="0" smtClean="0"/>
              <a:t> of </a:t>
            </a:r>
            <a:r>
              <a:rPr lang="tr-TR" b="1" dirty="0" err="1" smtClean="0"/>
              <a:t>National</a:t>
            </a:r>
            <a:r>
              <a:rPr lang="tr-TR" b="1" dirty="0" smtClean="0"/>
              <a:t> </a:t>
            </a:r>
            <a:r>
              <a:rPr lang="tr-TR" b="1" dirty="0" err="1" smtClean="0"/>
              <a:t>Education</a:t>
            </a:r>
            <a:r>
              <a:rPr lang="tr-TR" b="1" dirty="0" smtClean="0"/>
              <a:t>, 7th </a:t>
            </a:r>
            <a:r>
              <a:rPr lang="tr-TR" b="1" dirty="0" err="1" smtClean="0"/>
              <a:t>Grade</a:t>
            </a:r>
            <a:r>
              <a:rPr lang="tr-TR" b="1" dirty="0" smtClean="0"/>
              <a:t> </a:t>
            </a:r>
            <a:r>
              <a:rPr lang="tr-TR" b="1" dirty="0" err="1" smtClean="0"/>
              <a:t>Yearly</a:t>
            </a:r>
            <a:r>
              <a:rPr lang="tr-TR" b="1" dirty="0" smtClean="0"/>
              <a:t> Plan of </a:t>
            </a:r>
            <a:r>
              <a:rPr lang="tr-TR" b="1" dirty="0" err="1" smtClean="0"/>
              <a:t>Science</a:t>
            </a:r>
            <a:r>
              <a:rPr lang="tr-TR" b="1" dirty="0" smtClean="0"/>
              <a:t> </a:t>
            </a:r>
            <a:r>
              <a:rPr lang="tr-TR" b="1" dirty="0" err="1" smtClean="0"/>
              <a:t>Lesson</a:t>
            </a:r>
            <a:endParaRPr lang="tr-TR" b="1" dirty="0" smtClean="0"/>
          </a:p>
          <a:p>
            <a:pPr>
              <a:buNone/>
            </a:pPr>
            <a:r>
              <a:rPr lang="tr-TR" i="1" dirty="0" smtClean="0"/>
              <a:t>	http</a:t>
            </a:r>
            <a:r>
              <a:rPr lang="tr-TR" i="1" dirty="0" smtClean="0"/>
              <a:t>://www.</a:t>
            </a:r>
            <a:r>
              <a:rPr lang="tr-TR" i="1" dirty="0" err="1" smtClean="0"/>
              <a:t>egitimhane</a:t>
            </a:r>
            <a:r>
              <a:rPr lang="tr-TR" i="1" dirty="0" smtClean="0"/>
              <a:t>.com/7-</a:t>
            </a:r>
            <a:r>
              <a:rPr lang="tr-TR" i="1" dirty="0" err="1" smtClean="0"/>
              <a:t>sinif</a:t>
            </a:r>
            <a:r>
              <a:rPr lang="tr-TR" i="1" dirty="0" smtClean="0"/>
              <a:t>-fen-ve-teknoloji-</a:t>
            </a:r>
            <a:r>
              <a:rPr lang="tr-TR" i="1" dirty="0" err="1" smtClean="0"/>
              <a:t>unitelendirilmis</a:t>
            </a:r>
            <a:r>
              <a:rPr lang="tr-TR" i="1" dirty="0" smtClean="0"/>
              <a:t>-</a:t>
            </a:r>
            <a:r>
              <a:rPr lang="tr-TR" i="1" dirty="0" err="1" smtClean="0"/>
              <a:t>yillik</a:t>
            </a:r>
            <a:r>
              <a:rPr lang="tr-TR" i="1" dirty="0" smtClean="0"/>
              <a:t>-plan-2013-2014-d115725.html</a:t>
            </a:r>
            <a:endParaRPr lang="tr-TR" i="1" dirty="0" smtClean="0"/>
          </a:p>
          <a:p>
            <a:r>
              <a:rPr lang="tr-TR" b="1" dirty="0" err="1" smtClean="0"/>
              <a:t>Instagram</a:t>
            </a:r>
            <a:r>
              <a:rPr lang="tr-TR" b="1" dirty="0" smtClean="0"/>
              <a:t> </a:t>
            </a:r>
            <a:r>
              <a:rPr lang="tr-TR" b="1" dirty="0" err="1" smtClean="0"/>
              <a:t>Apps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Mobile </a:t>
            </a:r>
            <a:r>
              <a:rPr lang="tr-TR" b="1" dirty="0" err="1" smtClean="0"/>
              <a:t>Phones</a:t>
            </a:r>
            <a:endParaRPr lang="tr-TR" b="1" dirty="0" smtClean="0"/>
          </a:p>
          <a:p>
            <a:pPr>
              <a:buNone/>
            </a:pPr>
            <a:r>
              <a:rPr lang="tr-TR" i="1" dirty="0" smtClean="0"/>
              <a:t>	https</a:t>
            </a:r>
            <a:r>
              <a:rPr lang="tr-TR" i="1" dirty="0" smtClean="0"/>
              <a:t>://</a:t>
            </a:r>
            <a:r>
              <a:rPr lang="tr-TR" i="1" dirty="0" smtClean="0"/>
              <a:t>play.google.com/store/apps/details?id=com.instagram.android&amp;hl=tr</a:t>
            </a:r>
          </a:p>
          <a:p>
            <a:r>
              <a:rPr lang="tr-TR" b="1" dirty="0" err="1" smtClean="0"/>
              <a:t>Photo</a:t>
            </a:r>
            <a:r>
              <a:rPr lang="tr-TR" b="1" dirty="0" smtClean="0"/>
              <a:t> </a:t>
            </a:r>
            <a:r>
              <a:rPr lang="tr-TR" b="1" dirty="0" err="1" smtClean="0"/>
              <a:t>Grid</a:t>
            </a:r>
            <a:r>
              <a:rPr lang="tr-TR" b="1" dirty="0" smtClean="0"/>
              <a:t> </a:t>
            </a:r>
            <a:r>
              <a:rPr lang="tr-TR" b="1" dirty="0" err="1" smtClean="0"/>
              <a:t>Collage</a:t>
            </a:r>
            <a:r>
              <a:rPr lang="tr-TR" b="1" dirty="0" smtClean="0"/>
              <a:t> </a:t>
            </a:r>
            <a:r>
              <a:rPr lang="tr-TR" b="1" dirty="0" err="1" smtClean="0"/>
              <a:t>Apps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Mobile </a:t>
            </a:r>
            <a:r>
              <a:rPr lang="tr-TR" b="1" dirty="0" err="1" smtClean="0"/>
              <a:t>Phones</a:t>
            </a:r>
            <a:endParaRPr lang="tr-TR" b="1" dirty="0" smtClean="0"/>
          </a:p>
          <a:p>
            <a:pPr>
              <a:buNone/>
            </a:pPr>
            <a:r>
              <a:rPr lang="tr-TR" i="1" dirty="0" smtClean="0"/>
              <a:t>https://</a:t>
            </a:r>
            <a:r>
              <a:rPr lang="tr-TR" i="1" dirty="0" smtClean="0"/>
              <a:t>play.google.com/store/apps/details?id=com.roidapp.photogrid&amp;hl=tr</a:t>
            </a:r>
          </a:p>
          <a:p>
            <a:r>
              <a:rPr lang="tr-TR" b="1" dirty="0" err="1" smtClean="0"/>
              <a:t>Teacher</a:t>
            </a:r>
            <a:r>
              <a:rPr lang="tr-TR" b="1" dirty="0" smtClean="0"/>
              <a:t> </a:t>
            </a:r>
            <a:r>
              <a:rPr lang="tr-TR" b="1" dirty="0" err="1" smtClean="0"/>
              <a:t>Aid</a:t>
            </a:r>
            <a:r>
              <a:rPr lang="tr-TR" b="1" dirty="0" smtClean="0"/>
              <a:t> </a:t>
            </a:r>
            <a:r>
              <a:rPr lang="tr-TR" b="1" dirty="0" err="1" smtClean="0"/>
              <a:t>Pro</a:t>
            </a:r>
            <a:r>
              <a:rPr lang="tr-TR" b="1" dirty="0" smtClean="0"/>
              <a:t> </a:t>
            </a:r>
            <a:r>
              <a:rPr lang="tr-TR" b="1" dirty="0" err="1" smtClean="0"/>
              <a:t>Apps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Mobile </a:t>
            </a:r>
            <a:r>
              <a:rPr lang="tr-TR" b="1" dirty="0" err="1" smtClean="0"/>
              <a:t>Phones</a:t>
            </a:r>
            <a:endParaRPr lang="tr-TR" b="1" dirty="0" smtClean="0"/>
          </a:p>
          <a:p>
            <a:pPr>
              <a:buNone/>
            </a:pPr>
            <a:r>
              <a:rPr lang="tr-TR" i="1" dirty="0" smtClean="0"/>
              <a:t>	https</a:t>
            </a:r>
            <a:r>
              <a:rPr lang="tr-TR" i="1" dirty="0" smtClean="0"/>
              <a:t>://</a:t>
            </a:r>
            <a:r>
              <a:rPr lang="tr-TR" i="1" dirty="0" smtClean="0"/>
              <a:t>play.google.com/store/apps/details?id=com.glen.apps.TeacherAidePro&amp;hl=tr</a:t>
            </a:r>
          </a:p>
          <a:p>
            <a:pPr>
              <a:buNone/>
            </a:pPr>
            <a:endParaRPr lang="tr-TR" i="1" dirty="0" smtClean="0"/>
          </a:p>
          <a:p>
            <a:endParaRPr lang="en-US" i="1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Font typeface="Wingdings 2" charset="2"/>
              <a:buNone/>
            </a:pPr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2997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060848"/>
            <a:ext cx="7125113" cy="924475"/>
          </a:xfrm>
        </p:spPr>
        <p:txBody>
          <a:bodyPr/>
          <a:lstStyle/>
          <a:p>
            <a:pPr algn="ctr"/>
            <a:r>
              <a:rPr lang="tr-TR" sz="4000" dirty="0" err="1" smtClean="0"/>
              <a:t>Thanks</a:t>
            </a:r>
            <a:r>
              <a:rPr lang="tr-TR" sz="4000" dirty="0" smtClean="0"/>
              <a:t> </a:t>
            </a:r>
            <a:r>
              <a:rPr lang="tr-TR" sz="4000" dirty="0" err="1" smtClean="0"/>
              <a:t>for</a:t>
            </a:r>
            <a:r>
              <a:rPr lang="tr-TR" sz="4000" dirty="0" smtClean="0"/>
              <a:t> </a:t>
            </a:r>
            <a:r>
              <a:rPr lang="tr-TR" sz="4000" dirty="0" err="1" smtClean="0"/>
              <a:t>Listening</a:t>
            </a:r>
            <a:r>
              <a:rPr lang="tr-TR" sz="4000" dirty="0" smtClean="0"/>
              <a:t>...</a:t>
            </a:r>
            <a:endParaRPr lang="el-G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1619672" y="3068960"/>
            <a:ext cx="56886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 smtClean="0"/>
              <a:t>Ugur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Altunbayrak</a:t>
            </a:r>
            <a:endParaRPr lang="tr-TR" sz="2400" b="1" dirty="0" smtClean="0"/>
          </a:p>
          <a:p>
            <a:pPr algn="ctr"/>
            <a:r>
              <a:rPr lang="tr-TR" dirty="0" err="1" smtClean="0"/>
              <a:t>Science</a:t>
            </a:r>
            <a:r>
              <a:rPr lang="tr-TR" dirty="0" smtClean="0"/>
              <a:t> </a:t>
            </a:r>
            <a:r>
              <a:rPr lang="tr-TR" dirty="0" err="1" smtClean="0"/>
              <a:t>Teacher</a:t>
            </a:r>
            <a:endParaRPr lang="tr-TR" dirty="0" smtClean="0"/>
          </a:p>
          <a:p>
            <a:pPr algn="ctr"/>
            <a:r>
              <a:rPr lang="tr-TR" dirty="0" smtClean="0"/>
              <a:t>Ezgililer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r>
              <a:rPr lang="tr-TR" dirty="0" err="1" smtClean="0"/>
              <a:t>Ins</a:t>
            </a:r>
            <a:r>
              <a:rPr lang="tr-TR" dirty="0" smtClean="0"/>
              <a:t>.</a:t>
            </a:r>
          </a:p>
          <a:p>
            <a:pPr algn="ctr"/>
            <a:r>
              <a:rPr lang="tr-TR" dirty="0" smtClean="0"/>
              <a:t>Samsun, </a:t>
            </a:r>
            <a:r>
              <a:rPr lang="tr-TR" dirty="0" err="1" smtClean="0"/>
              <a:t>Turkey</a:t>
            </a:r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r>
              <a:rPr lang="tr-TR" dirty="0" err="1" smtClean="0"/>
              <a:t>uguraltunbayrak</a:t>
            </a:r>
            <a:r>
              <a:rPr lang="tr-TR" dirty="0" smtClean="0"/>
              <a:t>@</a:t>
            </a:r>
            <a:r>
              <a:rPr lang="tr-TR" dirty="0" err="1" smtClean="0"/>
              <a:t>gmail</a:t>
            </a:r>
            <a:r>
              <a:rPr lang="tr-TR" dirty="0" smtClean="0"/>
              <a:t>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11485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TC101972873[[fn=Summer]]</Template>
  <TotalTime>455</TotalTime>
  <Words>492</Words>
  <Application>Microsoft Office PowerPoint</Application>
  <PresentationFormat>Ekran Gösterisi (4:3)</PresentationFormat>
  <Paragraphs>108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Summer</vt:lpstr>
      <vt:lpstr>Open Discovery Space Summer School 2014 Marathon, Greece, July 13-18 </vt:lpstr>
      <vt:lpstr>Basic info on the scenario:</vt:lpstr>
      <vt:lpstr>Educational objectives and pupils’ competences targeted: </vt:lpstr>
      <vt:lpstr> Pupils’ ages: </vt:lpstr>
      <vt:lpstr>Curriculum areas/ domains involved: </vt:lpstr>
      <vt:lpstr>Curriculum areas/ domains involved: </vt:lpstr>
      <vt:lpstr>Which school needs does your scenario address?  </vt:lpstr>
      <vt:lpstr>Parental engagement </vt:lpstr>
      <vt:lpstr>Parental engagement </vt:lpstr>
      <vt:lpstr>Parental engagement </vt:lpstr>
      <vt:lpstr>Phase 1: Preparation  </vt:lpstr>
      <vt:lpstr>Phase 1: Preparation  </vt:lpstr>
      <vt:lpstr>Phase 1: Preparation  </vt:lpstr>
      <vt:lpstr>Phase 1: Preparation  </vt:lpstr>
      <vt:lpstr>Phase 1: Preparation  </vt:lpstr>
      <vt:lpstr>Phase 2: Implementation   </vt:lpstr>
      <vt:lpstr>Phase 2: Assessment   </vt:lpstr>
      <vt:lpstr>Resources</vt:lpstr>
      <vt:lpstr>Thanks for Listening...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Discovery Space Summer Academy 2014</dc:title>
  <dc:creator>Chelioti Eleni</dc:creator>
  <cp:lastModifiedBy>Ugur Altunbayrak</cp:lastModifiedBy>
  <cp:revision>14</cp:revision>
  <dcterms:created xsi:type="dcterms:W3CDTF">2014-06-12T09:44:21Z</dcterms:created>
  <dcterms:modified xsi:type="dcterms:W3CDTF">2014-07-06T18:01:32Z</dcterms:modified>
</cp:coreProperties>
</file>