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9" r:id="rId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100" d="100"/>
          <a:sy n="100" d="100"/>
        </p:scale>
        <p:origin x="516" y="-13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4104313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3019997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82982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619814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409468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68517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29705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239449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417751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3428169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3F020EC-C7BE-4A8D-96AB-6AE985C95C00}" type="datetimeFigureOut">
              <a:rPr lang="he-IL" smtClean="0"/>
              <a:t>י"ח/אדר ב/תשע"ט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FD07F7D-0E5E-4F3D-B176-F6780AC96670}" type="slidenum">
              <a:rPr lang="he-IL" smtClean="0"/>
              <a:t>‹#›</a:t>
            </a:fld>
            <a:endParaRPr lang="he-IL"/>
          </a:p>
        </p:txBody>
      </p:sp>
    </p:spTree>
    <p:extLst>
      <p:ext uri="{BB962C8B-B14F-4D97-AF65-F5344CB8AC3E}">
        <p14:creationId xmlns:p14="http://schemas.microsoft.com/office/powerpoint/2010/main" val="639753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3F020EC-C7BE-4A8D-96AB-6AE985C95C00}" type="datetimeFigureOut">
              <a:rPr lang="he-IL" smtClean="0"/>
              <a:t>י"ח/אדר ב/תשע"ט</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FD07F7D-0E5E-4F3D-B176-F6780AC96670}" type="slidenum">
              <a:rPr lang="he-IL" smtClean="0"/>
              <a:t>‹#›</a:t>
            </a:fld>
            <a:endParaRPr lang="he-IL"/>
          </a:p>
        </p:txBody>
      </p:sp>
    </p:spTree>
    <p:extLst>
      <p:ext uri="{BB962C8B-B14F-4D97-AF65-F5344CB8AC3E}">
        <p14:creationId xmlns:p14="http://schemas.microsoft.com/office/powerpoint/2010/main" val="1734495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כותרת 1"/>
          <p:cNvSpPr>
            <a:spLocks noGrp="1"/>
          </p:cNvSpPr>
          <p:nvPr>
            <p:ph type="ctrTitle"/>
          </p:nvPr>
        </p:nvSpPr>
        <p:spPr>
          <a:xfrm>
            <a:off x="685800" y="2130490"/>
            <a:ext cx="7772400" cy="1470004"/>
          </a:xfrm>
        </p:spPr>
        <p:txBody>
          <a:bodyPr/>
          <a:lstStyle/>
          <a:p>
            <a:pPr eaLnBrk="1" hangingPunct="1"/>
            <a:endParaRPr lang="he-IL" altLang="he-IL"/>
          </a:p>
        </p:txBody>
      </p:sp>
      <p:sp>
        <p:nvSpPr>
          <p:cNvPr id="3" name="כותרת משנה 2"/>
          <p:cNvSpPr>
            <a:spLocks noGrp="1"/>
          </p:cNvSpPr>
          <p:nvPr>
            <p:ph type="subTitle" idx="1"/>
          </p:nvPr>
        </p:nvSpPr>
        <p:spPr>
          <a:xfrm>
            <a:off x="1371600" y="3886027"/>
            <a:ext cx="6400800" cy="1752946"/>
          </a:xfrm>
        </p:spPr>
        <p:txBody>
          <a:bodyPr rtlCol="0">
            <a:normAutofit/>
          </a:bodyPr>
          <a:lstStyle/>
          <a:p>
            <a:pPr defTabSz="914267">
              <a:defRPr/>
            </a:pPr>
            <a:endParaRPr lang="en-US">
              <a:cs typeface="+mn-cs"/>
            </a:endParaRPr>
          </a:p>
        </p:txBody>
      </p:sp>
      <p:sp>
        <p:nvSpPr>
          <p:cNvPr id="4" name="מלבן 3"/>
          <p:cNvSpPr/>
          <p:nvPr/>
        </p:nvSpPr>
        <p:spPr>
          <a:xfrm>
            <a:off x="-2419" y="0"/>
            <a:ext cx="9144000" cy="6858000"/>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23902" tIns="11951" rIns="23902" bIns="11951" anchor="ctr"/>
          <a:lstStyle/>
          <a:p>
            <a:pPr algn="ctr" defTabSz="914267">
              <a:defRPr/>
            </a:pPr>
            <a:endParaRPr lang="en-US"/>
          </a:p>
        </p:txBody>
      </p:sp>
      <p:sp>
        <p:nvSpPr>
          <p:cNvPr id="5" name="מלבן 4"/>
          <p:cNvSpPr/>
          <p:nvPr/>
        </p:nvSpPr>
        <p:spPr>
          <a:xfrm>
            <a:off x="318508" y="1077772"/>
            <a:ext cx="8506984" cy="52709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23902" tIns="11951" rIns="23902" bIns="11951" anchor="ctr"/>
          <a:lstStyle/>
          <a:p>
            <a:pPr algn="ctr" defTabSz="914267">
              <a:defRPr/>
            </a:pPr>
            <a:endParaRPr lang="en-US"/>
          </a:p>
        </p:txBody>
      </p:sp>
      <p:sp>
        <p:nvSpPr>
          <p:cNvPr id="13" name="TextBox 12"/>
          <p:cNvSpPr txBox="1"/>
          <p:nvPr/>
        </p:nvSpPr>
        <p:spPr>
          <a:xfrm>
            <a:off x="133930" y="245019"/>
            <a:ext cx="8507096" cy="378078"/>
          </a:xfrm>
          <a:prstGeom prst="rect">
            <a:avLst/>
          </a:prstGeom>
          <a:noFill/>
        </p:spPr>
        <p:txBody>
          <a:bodyPr lIns="23902" tIns="11951" rIns="23902" bIns="11951">
            <a:spAutoFit/>
          </a:bodyPr>
          <a:lstStyle/>
          <a:p>
            <a:pPr algn="ctr" defTabSz="914267">
              <a:defRPr/>
            </a:pPr>
            <a:r>
              <a:rPr lang="he-IL" sz="2300" b="1" dirty="0">
                <a:ln w="18415" cmpd="sng">
                  <a:solidFill>
                    <a:srgbClr val="FFFFFF"/>
                  </a:solidFill>
                  <a:prstDash val="solid"/>
                </a:ln>
                <a:solidFill>
                  <a:srgbClr val="FFFFFF"/>
                </a:solidFill>
                <a:effectLst>
                  <a:outerShdw blurRad="38100" dist="38100" dir="2700000" algn="tl">
                    <a:srgbClr val="000000">
                      <a:alpha val="43137"/>
                    </a:srgbClr>
                  </a:outerShdw>
                </a:effectLst>
                <a:latin typeface="+mj-lt"/>
              </a:rPr>
              <a:t>מאוורר תקרה </a:t>
            </a:r>
            <a:r>
              <a:rPr lang="he-IL" sz="2300" b="1" dirty="0" err="1">
                <a:ln w="18415" cmpd="sng">
                  <a:solidFill>
                    <a:srgbClr val="FFFFFF"/>
                  </a:solidFill>
                  <a:prstDash val="solid"/>
                </a:ln>
                <a:solidFill>
                  <a:srgbClr val="FFFFFF"/>
                </a:solidFill>
                <a:effectLst>
                  <a:outerShdw blurRad="38100" dist="38100" dir="2700000" algn="tl">
                    <a:srgbClr val="000000">
                      <a:alpha val="43137"/>
                    </a:srgbClr>
                  </a:outerShdw>
                </a:effectLst>
                <a:latin typeface="+mj-lt"/>
              </a:rPr>
              <a:t>אנטיבקטריאלי</a:t>
            </a:r>
            <a:endParaRPr lang="en-US" sz="2300" b="1" dirty="0">
              <a:ln w="18415" cmpd="sng">
                <a:solidFill>
                  <a:srgbClr val="FFFFFF"/>
                </a:solidFill>
                <a:prstDash val="solid"/>
              </a:ln>
              <a:solidFill>
                <a:srgbClr val="FFFFFF"/>
              </a:solidFill>
              <a:effectLst>
                <a:outerShdw blurRad="38100" dist="38100" dir="2700000" algn="tl">
                  <a:srgbClr val="000000">
                    <a:alpha val="43137"/>
                  </a:srgbClr>
                </a:outerShdw>
              </a:effectLst>
            </a:endParaRPr>
          </a:p>
        </p:txBody>
      </p:sp>
      <p:cxnSp>
        <p:nvCxnSpPr>
          <p:cNvPr id="19" name="מחבר ישר 18"/>
          <p:cNvCxnSpPr/>
          <p:nvPr/>
        </p:nvCxnSpPr>
        <p:spPr>
          <a:xfrm flipH="1">
            <a:off x="320121" y="724850"/>
            <a:ext cx="8503759" cy="0"/>
          </a:xfrm>
          <a:prstGeom prst="line">
            <a:avLst/>
          </a:prstGeom>
          <a:ln w="76200" cmpd="dbl">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מחבר ישר 30"/>
          <p:cNvCxnSpPr/>
          <p:nvPr/>
        </p:nvCxnSpPr>
        <p:spPr>
          <a:xfrm flipH="1">
            <a:off x="321733" y="0"/>
            <a:ext cx="8503759" cy="0"/>
          </a:xfrm>
          <a:prstGeom prst="line">
            <a:avLst/>
          </a:prstGeom>
          <a:ln w="76200" cmpd="dbl">
            <a:solidFill>
              <a:schemeClr val="bg1"/>
            </a:solidFill>
          </a:ln>
        </p:spPr>
        <p:style>
          <a:lnRef idx="1">
            <a:schemeClr val="accent1"/>
          </a:lnRef>
          <a:fillRef idx="0">
            <a:schemeClr val="accent1"/>
          </a:fillRef>
          <a:effectRef idx="0">
            <a:schemeClr val="accent1"/>
          </a:effectRef>
          <a:fontRef idx="minor">
            <a:schemeClr val="tx1"/>
          </a:fontRef>
        </p:style>
      </p:cxnSp>
      <p:sp>
        <p:nvSpPr>
          <p:cNvPr id="2085" name="Text Box 24"/>
          <p:cNvSpPr txBox="1">
            <a:spLocks noChangeArrowheads="1"/>
          </p:cNvSpPr>
          <p:nvPr/>
        </p:nvSpPr>
        <p:spPr bwMode="auto">
          <a:xfrm>
            <a:off x="6755997" y="1191381"/>
            <a:ext cx="2001762" cy="5060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588" tIns="11294" rIns="22588" bIns="11294"/>
          <a:lstStyle>
            <a:lvl1pPr eaLnBrk="0" hangingPunct="0">
              <a:defRPr sz="6900">
                <a:solidFill>
                  <a:schemeClr val="tx1"/>
                </a:solidFill>
                <a:latin typeface="Arial" pitchFamily="34" charset="0"/>
                <a:cs typeface="Arial" pitchFamily="34" charset="0"/>
              </a:defRPr>
            </a:lvl1pPr>
            <a:lvl2pPr marL="742950" indent="-285750" eaLnBrk="0" hangingPunct="0">
              <a:defRPr sz="6900">
                <a:solidFill>
                  <a:schemeClr val="tx1"/>
                </a:solidFill>
                <a:latin typeface="Arial" pitchFamily="34" charset="0"/>
                <a:cs typeface="Arial" pitchFamily="34" charset="0"/>
              </a:defRPr>
            </a:lvl2pPr>
            <a:lvl3pPr marL="1143000" indent="-228600" eaLnBrk="0" hangingPunct="0">
              <a:defRPr sz="6900">
                <a:solidFill>
                  <a:schemeClr val="tx1"/>
                </a:solidFill>
                <a:latin typeface="Arial" pitchFamily="34" charset="0"/>
                <a:cs typeface="Arial" pitchFamily="34" charset="0"/>
              </a:defRPr>
            </a:lvl3pPr>
            <a:lvl4pPr marL="1600200" indent="-228600" eaLnBrk="0" hangingPunct="0">
              <a:defRPr sz="6900">
                <a:solidFill>
                  <a:schemeClr val="tx1"/>
                </a:solidFill>
                <a:latin typeface="Arial" pitchFamily="34" charset="0"/>
                <a:cs typeface="Arial" pitchFamily="34" charset="0"/>
              </a:defRPr>
            </a:lvl4pPr>
            <a:lvl5pPr marL="2057400" indent="-228600" eaLnBrk="0" hangingPunct="0">
              <a:defRPr sz="6900">
                <a:solidFill>
                  <a:schemeClr val="tx1"/>
                </a:solidFill>
                <a:latin typeface="Arial" pitchFamily="34" charset="0"/>
                <a:cs typeface="Arial" pitchFamily="34" charset="0"/>
              </a:defRPr>
            </a:lvl5pPr>
            <a:lvl6pPr marL="2514600" indent="-228600" defTabSz="3497263"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defTabSz="3497263"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defTabSz="3497263"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defTabSz="3497263"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lnSpc>
                <a:spcPct val="110000"/>
              </a:lnSpc>
              <a:spcBef>
                <a:spcPct val="50000"/>
              </a:spcBef>
              <a:defRPr/>
            </a:pPr>
            <a:r>
              <a:rPr lang="he-IL" altLang="he-IL" sz="1600" b="1" dirty="0">
                <a:solidFill>
                  <a:schemeClr val="tx2">
                    <a:lumMod val="75000"/>
                  </a:schemeClr>
                </a:solidFill>
              </a:rPr>
              <a:t>הצורך, הבעיה </a:t>
            </a:r>
            <a:br>
              <a:rPr lang="en-US" altLang="he-IL" sz="1600" b="1" dirty="0">
                <a:solidFill>
                  <a:schemeClr val="tx2">
                    <a:lumMod val="75000"/>
                  </a:schemeClr>
                </a:solidFill>
              </a:rPr>
            </a:br>
            <a:r>
              <a:rPr lang="he-IL" altLang="he-IL" sz="1600" b="1" dirty="0">
                <a:solidFill>
                  <a:schemeClr val="tx2">
                    <a:lumMod val="75000"/>
                  </a:schemeClr>
                </a:solidFill>
              </a:rPr>
              <a:t>והדרישות מהפתרון</a:t>
            </a:r>
          </a:p>
          <a:p>
            <a:pPr eaLnBrk="1" hangingPunct="1">
              <a:lnSpc>
                <a:spcPct val="110000"/>
              </a:lnSpc>
              <a:spcBef>
                <a:spcPts val="1920"/>
              </a:spcBef>
              <a:defRPr/>
            </a:pPr>
            <a:r>
              <a:rPr lang="he-IL" altLang="he-IL" sz="800" u="sng" dirty="0"/>
              <a:t>הבעיה:  </a:t>
            </a:r>
            <a:r>
              <a:rPr lang="he-IL" altLang="he-IL" sz="800" dirty="0"/>
              <a:t>איך לשמור על סטריליות בבתי </a:t>
            </a:r>
            <a:r>
              <a:rPr lang="he-IL" altLang="he-IL" sz="800" dirty="0" err="1"/>
              <a:t>חולים</a:t>
            </a:r>
            <a:r>
              <a:rPr lang="he-IL" altLang="he-IL" sz="800" dirty="0"/>
              <a:t> באופן תמידי מפני חיידקים?</a:t>
            </a:r>
          </a:p>
          <a:p>
            <a:pPr eaLnBrk="1" hangingPunct="1">
              <a:lnSpc>
                <a:spcPct val="110000"/>
              </a:lnSpc>
              <a:spcBef>
                <a:spcPts val="1920"/>
              </a:spcBef>
              <a:defRPr/>
            </a:pPr>
            <a:r>
              <a:rPr lang="he-IL" altLang="he-IL" sz="800" u="sng" dirty="0"/>
              <a:t>הצורך: </a:t>
            </a:r>
            <a:r>
              <a:rPr lang="he-IL" altLang="he-IL" sz="800" dirty="0"/>
              <a:t>בבית </a:t>
            </a:r>
            <a:r>
              <a:rPr lang="he-IL" altLang="he-IL" sz="800" dirty="0" err="1"/>
              <a:t>החולים</a:t>
            </a:r>
            <a:r>
              <a:rPr lang="he-IL" altLang="he-IL" sz="800" dirty="0"/>
              <a:t> יש ריכוז של אנשים </a:t>
            </a:r>
            <a:r>
              <a:rPr lang="he-IL" altLang="he-IL" sz="800" dirty="0" err="1"/>
              <a:t>חולים</a:t>
            </a:r>
            <a:r>
              <a:rPr lang="he-IL" altLang="he-IL" sz="800" dirty="0"/>
              <a:t> </a:t>
            </a:r>
            <a:r>
              <a:rPr lang="he-IL" altLang="he-IL" sz="800" dirty="0" err="1"/>
              <a:t>במחלות</a:t>
            </a:r>
            <a:r>
              <a:rPr lang="he-IL" altLang="he-IL" sz="800" dirty="0"/>
              <a:t> שונות, סובלים מזיהומים שונים, ולכן כמות החיידקים המעוררים </a:t>
            </a:r>
            <a:r>
              <a:rPr lang="he-IL" altLang="he-IL" sz="800" dirty="0" err="1"/>
              <a:t>מחלות</a:t>
            </a:r>
            <a:r>
              <a:rPr lang="he-IL" altLang="he-IL" sz="800" dirty="0"/>
              <a:t> גדול באופן יחסי. </a:t>
            </a:r>
            <a:r>
              <a:rPr lang="he-IL" altLang="he-IL" sz="800" dirty="0" err="1"/>
              <a:t>חשןב</a:t>
            </a:r>
            <a:r>
              <a:rPr lang="he-IL" altLang="he-IL" sz="800" dirty="0"/>
              <a:t> שאנשים שמגיעים לבית </a:t>
            </a:r>
            <a:r>
              <a:rPr lang="he-IL" altLang="he-IL" sz="800" dirty="0" err="1"/>
              <a:t>החולים</a:t>
            </a:r>
            <a:r>
              <a:rPr lang="he-IL" altLang="he-IL" sz="800" dirty="0"/>
              <a:t> לא ידבקו בגורמי </a:t>
            </a:r>
            <a:r>
              <a:rPr lang="he-IL" altLang="he-IL" sz="800" dirty="0" err="1"/>
              <a:t>מחלה</a:t>
            </a:r>
            <a:r>
              <a:rPr lang="he-IL" altLang="he-IL" sz="800" dirty="0"/>
              <a:t> נוספים.</a:t>
            </a:r>
          </a:p>
          <a:p>
            <a:pPr>
              <a:defRPr/>
            </a:pPr>
            <a:endParaRPr lang="he-IL" altLang="he-IL" sz="800" u="sng" dirty="0"/>
          </a:p>
          <a:p>
            <a:pPr>
              <a:defRPr/>
            </a:pPr>
            <a:r>
              <a:rPr lang="he-IL" altLang="he-IL" sz="800" u="sng" dirty="0"/>
              <a:t>הדרישות: </a:t>
            </a:r>
            <a:r>
              <a:rPr lang="he-IL" sz="800" dirty="0"/>
              <a:t>הכרחי שהמוצר יפעל בצורה  תמידית בשביל לספק את רמת  הסטריליות הדרושה.</a:t>
            </a:r>
            <a:endParaRPr lang="en-US" sz="800" dirty="0"/>
          </a:p>
          <a:p>
            <a:pPr>
              <a:defRPr/>
            </a:pPr>
            <a:r>
              <a:rPr lang="he-IL" sz="800" dirty="0"/>
              <a:t>הכרחי שהמוצר לא יגרום לפגיעה באנשים ובמיוחד </a:t>
            </a:r>
            <a:r>
              <a:rPr lang="he-IL" sz="800" dirty="0" err="1"/>
              <a:t>בחולים</a:t>
            </a:r>
            <a:r>
              <a:rPr lang="he-IL" sz="800" dirty="0"/>
              <a:t>.</a:t>
            </a:r>
            <a:endParaRPr lang="en-US" sz="800" dirty="0"/>
          </a:p>
          <a:p>
            <a:pPr>
              <a:defRPr/>
            </a:pPr>
            <a:r>
              <a:rPr lang="he-IL" sz="800" dirty="0"/>
              <a:t>הכרחי שהמוצר יפעל ללא כל הפרעה לצוות הרפואי, לדוגמה בעת ניתוח על המוצר לא להסיט את תשומת ליבו של המנתח.</a:t>
            </a:r>
            <a:endParaRPr lang="en-US" sz="800" dirty="0"/>
          </a:p>
          <a:p>
            <a:pPr>
              <a:defRPr/>
            </a:pPr>
            <a:r>
              <a:rPr lang="he-IL" sz="800" dirty="0"/>
              <a:t>רצוי שהמוצר יהיה נוח לשימוש על ידי כל הצוות הרפואי.</a:t>
            </a:r>
            <a:endParaRPr lang="en-US" sz="800" dirty="0"/>
          </a:p>
          <a:p>
            <a:pPr>
              <a:defRPr/>
            </a:pPr>
            <a:r>
              <a:rPr lang="he-IL" sz="800" dirty="0"/>
              <a:t>רצוי שהמוצר יהיה שקט בעת הפעלתו.</a:t>
            </a:r>
            <a:endParaRPr lang="en-US" sz="800" dirty="0"/>
          </a:p>
          <a:p>
            <a:pPr eaLnBrk="1" hangingPunct="1">
              <a:lnSpc>
                <a:spcPct val="110000"/>
              </a:lnSpc>
              <a:spcBef>
                <a:spcPts val="502"/>
              </a:spcBef>
              <a:defRPr/>
            </a:pPr>
            <a:r>
              <a:rPr lang="he-IL" sz="1600" b="1" dirty="0">
                <a:solidFill>
                  <a:schemeClr val="tx2">
                    <a:lumMod val="75000"/>
                  </a:schemeClr>
                </a:solidFill>
              </a:rPr>
              <a:t>רקע טכנולוגי-מדעי-</a:t>
            </a:r>
          </a:p>
          <a:p>
            <a:pPr eaLnBrk="1" hangingPunct="1">
              <a:lnSpc>
                <a:spcPct val="110000"/>
              </a:lnSpc>
              <a:spcBef>
                <a:spcPts val="502"/>
              </a:spcBef>
              <a:defRPr/>
            </a:pPr>
            <a:r>
              <a:rPr lang="he-IL" sz="800" dirty="0"/>
              <a:t>השפירית (מכונה גם "זבובי דרקון") היא תת-סדרה של חרקים עם כנפיים ארוכות. השפירית דומה מעט לפרפר, אך בשונה ממנו היא בעלת עיניים גדולות וגוף צר. השפירית היא החרק המהיר בעולם.</a:t>
            </a:r>
          </a:p>
          <a:p>
            <a:r>
              <a:rPr lang="he-IL" sz="800" dirty="0"/>
              <a:t>מחקר שפורסם לאחרונה בחן אינטראקציה של חיידקי אי קולי עם כנפי השפירית. החוקרים הבחינו בתכונה יוצאת דופן בכנפי השפירית. בעוד שמחקרים קודמים העריכו שלכנפי השפירית יש יכולת לחסל חיידקים הודות למבנה הננומטרי</a:t>
            </a:r>
          </a:p>
        </p:txBody>
      </p:sp>
      <p:sp>
        <p:nvSpPr>
          <p:cNvPr id="2086" name="Text Box 24"/>
          <p:cNvSpPr txBox="1">
            <a:spLocks noChangeArrowheads="1"/>
          </p:cNvSpPr>
          <p:nvPr/>
        </p:nvSpPr>
        <p:spPr bwMode="auto">
          <a:xfrm>
            <a:off x="4755041" y="1175830"/>
            <a:ext cx="1952575" cy="5061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588" tIns="11294" rIns="22588" bIns="11294"/>
          <a:lstStyle>
            <a:lvl1pPr algn="l" rtl="0" eaLnBrk="0" hangingPunct="0">
              <a:spcBef>
                <a:spcPct val="20000"/>
              </a:spcBef>
              <a:buFont typeface="Arial" pitchFamily="34" charset="0"/>
              <a:buChar char="•"/>
              <a:defRPr sz="12200">
                <a:solidFill>
                  <a:schemeClr val="tx1"/>
                </a:solidFill>
                <a:latin typeface="Calibri" pitchFamily="34" charset="0"/>
                <a:cs typeface="Arial" pitchFamily="34" charset="0"/>
              </a:defRPr>
            </a:lvl1pPr>
            <a:lvl2pPr marL="742950" indent="-285750" algn="l" rtl="0" eaLnBrk="0" hangingPunct="0">
              <a:spcBef>
                <a:spcPct val="20000"/>
              </a:spcBef>
              <a:buFont typeface="Arial" pitchFamily="34" charset="0"/>
              <a:buChar char="–"/>
              <a:defRPr sz="10700">
                <a:solidFill>
                  <a:schemeClr val="tx1"/>
                </a:solidFill>
                <a:latin typeface="Calibri" pitchFamily="34" charset="0"/>
                <a:cs typeface="Arial" pitchFamily="34" charset="0"/>
              </a:defRPr>
            </a:lvl2pPr>
            <a:lvl3pPr marL="1143000" indent="-228600" algn="l" rtl="0" eaLnBrk="0" hangingPunct="0">
              <a:spcBef>
                <a:spcPct val="20000"/>
              </a:spcBef>
              <a:buFont typeface="Arial" pitchFamily="34" charset="0"/>
              <a:buChar char="•"/>
              <a:defRPr sz="9200">
                <a:solidFill>
                  <a:schemeClr val="tx1"/>
                </a:solidFill>
                <a:latin typeface="Calibri" pitchFamily="34" charset="0"/>
                <a:cs typeface="Arial" pitchFamily="34" charset="0"/>
              </a:defRPr>
            </a:lvl3pPr>
            <a:lvl4pPr marL="1600200" indent="-228600" algn="l" rtl="0" eaLnBrk="0" hangingPunct="0">
              <a:spcBef>
                <a:spcPct val="20000"/>
              </a:spcBef>
              <a:buFont typeface="Arial" pitchFamily="34" charset="0"/>
              <a:buChar char="–"/>
              <a:defRPr sz="7700">
                <a:solidFill>
                  <a:schemeClr val="tx1"/>
                </a:solidFill>
                <a:latin typeface="Calibri" pitchFamily="34" charset="0"/>
                <a:cs typeface="Arial" pitchFamily="34" charset="0"/>
              </a:defRPr>
            </a:lvl4pPr>
            <a:lvl5pPr marL="2057400" indent="-228600" algn="l" rtl="0" eaLnBrk="0" hangingPunct="0">
              <a:spcBef>
                <a:spcPct val="20000"/>
              </a:spcBef>
              <a:buFont typeface="Arial" pitchFamily="34" charset="0"/>
              <a:buChar char="»"/>
              <a:defRPr sz="7700">
                <a:solidFill>
                  <a:schemeClr val="tx1"/>
                </a:solidFill>
                <a:latin typeface="Calibri" pitchFamily="34" charset="0"/>
                <a:cs typeface="Arial" pitchFamily="34" charset="0"/>
              </a:defRPr>
            </a:lvl5pPr>
            <a:lvl6pPr marL="25146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6pPr>
            <a:lvl7pPr marL="29718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7pPr>
            <a:lvl8pPr marL="34290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8pPr>
            <a:lvl9pPr marL="38862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9pPr>
          </a:lstStyle>
          <a:p>
            <a:pPr algn="r" rtl="1" eaLnBrk="1" hangingPunct="1">
              <a:lnSpc>
                <a:spcPct val="110000"/>
              </a:lnSpc>
              <a:spcBef>
                <a:spcPts val="0"/>
              </a:spcBef>
              <a:buNone/>
              <a:defRPr/>
            </a:pPr>
            <a:r>
              <a:rPr lang="he-IL" sz="800" dirty="0"/>
              <a:t>המזכיר מיטת קוצים או עמודים, גילו החוקרים שלקוצים אין אורך אחיד, אלא אורכים משתנים. עוד התברר במחקר שתאי החיידק לא באו במגע פיזי עם המשטח.</a:t>
            </a:r>
          </a:p>
          <a:p>
            <a:pPr algn="r" rtl="1" eaLnBrk="1" hangingPunct="1">
              <a:lnSpc>
                <a:spcPct val="110000"/>
              </a:lnSpc>
              <a:spcBef>
                <a:spcPts val="0"/>
              </a:spcBef>
              <a:buNone/>
              <a:defRPr/>
            </a:pPr>
            <a:r>
              <a:rPr lang="he-IL" sz="800" dirty="0"/>
              <a:t>החיידק שחרר מולקולות מבניות שתפקדו כדבק, ואלה הדביקו את החיידקים לכנפיים. החיידק היה יכול לשרוד אם היה נשאר במקום, אך עם תזוזתו, הקוצים נאחזים חזק בדבק, וכוחות הגזירה המופעלים עליהם פשוט קורעים את החיידק, תוך שפיכת תוכנם התאי.</a:t>
            </a:r>
            <a:endParaRPr lang="he-IL" altLang="he-IL" sz="800" b="1" dirty="0">
              <a:solidFill>
                <a:schemeClr val="tx2">
                  <a:lumMod val="75000"/>
                </a:schemeClr>
              </a:solidFill>
              <a:latin typeface="Arial" pitchFamily="34" charset="0"/>
            </a:endParaRPr>
          </a:p>
          <a:p>
            <a:pPr algn="r" rtl="1" eaLnBrk="1" hangingPunct="1">
              <a:lnSpc>
                <a:spcPct val="110000"/>
              </a:lnSpc>
              <a:spcBef>
                <a:spcPts val="0"/>
              </a:spcBef>
              <a:buNone/>
              <a:defRPr/>
            </a:pPr>
            <a:r>
              <a:rPr lang="he-IL" altLang="he-IL" sz="1600" b="1" dirty="0">
                <a:solidFill>
                  <a:schemeClr val="tx2">
                    <a:lumMod val="75000"/>
                  </a:schemeClr>
                </a:solidFill>
                <a:latin typeface="Arial" pitchFamily="34" charset="0"/>
              </a:rPr>
              <a:t>בחירת הפתרון המתאים </a:t>
            </a:r>
            <a:r>
              <a:rPr lang="he-IL" altLang="he-IL" sz="1100" b="1" dirty="0">
                <a:solidFill>
                  <a:schemeClr val="tx2">
                    <a:lumMod val="75000"/>
                  </a:schemeClr>
                </a:solidFill>
                <a:latin typeface="Arial" pitchFamily="34" charset="0"/>
              </a:rPr>
              <a:t>(בגישה </a:t>
            </a:r>
            <a:r>
              <a:rPr lang="he-IL" altLang="he-IL" sz="1100" b="1" dirty="0" err="1">
                <a:solidFill>
                  <a:schemeClr val="tx2">
                    <a:lumMod val="75000"/>
                  </a:schemeClr>
                </a:solidFill>
                <a:latin typeface="Arial" pitchFamily="34" charset="0"/>
              </a:rPr>
              <a:t>הביוממטית</a:t>
            </a:r>
            <a:r>
              <a:rPr lang="he-IL" altLang="he-IL" sz="1100" b="1" dirty="0">
                <a:solidFill>
                  <a:schemeClr val="tx2">
                    <a:lumMod val="75000"/>
                  </a:schemeClr>
                </a:solidFill>
                <a:latin typeface="Arial" pitchFamily="34" charset="0"/>
              </a:rPr>
              <a:t>)</a:t>
            </a:r>
          </a:p>
          <a:p>
            <a:pPr algn="r">
              <a:buNone/>
            </a:pPr>
            <a:r>
              <a:rPr lang="he-IL" sz="800" dirty="0">
                <a:latin typeface="Arial" pitchFamily="34" charset="0"/>
              </a:rPr>
              <a:t>על פי הרקע על השפירית ועל פי מחקרים שנעשו על מנת לבחון את כנפי השפירית, ההמצאה שלי היא מאוורר שיהיה בשימוש בעיקר בבתי חולים אך יוכל להיות </a:t>
            </a:r>
            <a:r>
              <a:rPr lang="he-IL" sz="800" dirty="0" err="1">
                <a:latin typeface="Arial" pitchFamily="34" charset="0"/>
              </a:rPr>
              <a:t>להיות</a:t>
            </a:r>
            <a:r>
              <a:rPr lang="he-IL" sz="800" dirty="0">
                <a:latin typeface="Arial" pitchFamily="34" charset="0"/>
              </a:rPr>
              <a:t> מופעל בכל בית.</a:t>
            </a:r>
            <a:endParaRPr lang="en-US" sz="800" dirty="0">
              <a:latin typeface="Arial" pitchFamily="34" charset="0"/>
            </a:endParaRPr>
          </a:p>
          <a:p>
            <a:pPr algn="r">
              <a:buNone/>
            </a:pPr>
            <a:r>
              <a:rPr lang="he-IL" sz="800" dirty="0">
                <a:latin typeface="Arial" pitchFamily="34" charset="0"/>
              </a:rPr>
              <a:t>ברגע שהחיידק נדבק אל המאוורר בגלל שהם זזים בכל רגע, החיידק פשוט יקרע לחתיכות.</a:t>
            </a:r>
            <a:endParaRPr lang="en-US" sz="800" dirty="0">
              <a:latin typeface="Arial" pitchFamily="34" charset="0"/>
            </a:endParaRPr>
          </a:p>
          <a:p>
            <a:pPr algn="r" rtl="1" eaLnBrk="1" hangingPunct="1">
              <a:spcBef>
                <a:spcPts val="0"/>
              </a:spcBef>
              <a:buNone/>
              <a:defRPr/>
            </a:pPr>
            <a:endParaRPr lang="he-IL" sz="1400" b="1" dirty="0">
              <a:solidFill>
                <a:schemeClr val="tx2">
                  <a:lumMod val="75000"/>
                </a:schemeClr>
              </a:solidFill>
            </a:endParaRPr>
          </a:p>
          <a:p>
            <a:pPr algn="r" rtl="1" eaLnBrk="1" hangingPunct="1">
              <a:spcBef>
                <a:spcPts val="0"/>
              </a:spcBef>
              <a:buNone/>
              <a:defRPr/>
            </a:pPr>
            <a:r>
              <a:rPr lang="he-IL" sz="1600" b="1" dirty="0">
                <a:solidFill>
                  <a:schemeClr val="tx2">
                    <a:lumMod val="75000"/>
                  </a:schemeClr>
                </a:solidFill>
              </a:rPr>
              <a:t>תכנון הפתרון הנבחר</a:t>
            </a:r>
          </a:p>
          <a:p>
            <a:pPr algn="r">
              <a:buNone/>
            </a:pPr>
            <a:r>
              <a:rPr lang="he-IL" sz="800" dirty="0">
                <a:latin typeface="Arial" pitchFamily="34" charset="0"/>
              </a:rPr>
              <a:t>כנפי המאוורר לא יבנו בצורה רגילה כמו כל מאוורר, אלא הכנפיים יהיו בצורה כמו הכנפיים של השפירית ואף תנועות הסיבוב שלו יהיו תואמים לאלו של השפירית.</a:t>
            </a:r>
            <a:endParaRPr lang="en-US" sz="800" dirty="0">
              <a:latin typeface="Arial" pitchFamily="34" charset="0"/>
            </a:endParaRPr>
          </a:p>
          <a:p>
            <a:pPr algn="r">
              <a:buNone/>
            </a:pPr>
            <a:r>
              <a:rPr lang="he-IL" sz="800" dirty="0">
                <a:latin typeface="Arial" pitchFamily="34" charset="0"/>
              </a:rPr>
              <a:t>על הכנפיים יהיו מעין מחטים/קוצים בגודל </a:t>
            </a:r>
            <a:r>
              <a:rPr lang="he-IL" sz="800" dirty="0" err="1">
                <a:latin typeface="Arial" pitchFamily="34" charset="0"/>
              </a:rPr>
              <a:t>ננומטרי</a:t>
            </a:r>
            <a:r>
              <a:rPr lang="he-IL" sz="800" dirty="0">
                <a:latin typeface="Arial" pitchFamily="34" charset="0"/>
              </a:rPr>
              <a:t> אך הם יהיו באורכים שונים ובכל רגע הם ישנו את מיקומם כמו אצל השפירית.</a:t>
            </a:r>
            <a:endParaRPr lang="en-US" sz="800" dirty="0">
              <a:latin typeface="Arial" pitchFamily="34" charset="0"/>
            </a:endParaRPr>
          </a:p>
          <a:p>
            <a:pPr algn="r" rtl="1" eaLnBrk="1" hangingPunct="1">
              <a:spcBef>
                <a:spcPts val="0"/>
              </a:spcBef>
              <a:buNone/>
              <a:defRPr/>
            </a:pPr>
            <a:endParaRPr lang="he-IL" sz="1600" b="1" dirty="0">
              <a:solidFill>
                <a:schemeClr val="tx2">
                  <a:lumMod val="75000"/>
                </a:schemeClr>
              </a:solidFill>
            </a:endParaRPr>
          </a:p>
        </p:txBody>
      </p:sp>
      <p:sp>
        <p:nvSpPr>
          <p:cNvPr id="2087" name="Text Box 24"/>
          <p:cNvSpPr txBox="1">
            <a:spLocks noChangeArrowheads="1"/>
          </p:cNvSpPr>
          <p:nvPr/>
        </p:nvSpPr>
        <p:spPr bwMode="auto">
          <a:xfrm>
            <a:off x="2487184" y="1229395"/>
            <a:ext cx="1973540" cy="470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588" tIns="11294" rIns="22588" bIns="11294"/>
          <a:lstStyle>
            <a:lvl1pPr algn="l" rtl="0" eaLnBrk="0" hangingPunct="0">
              <a:spcBef>
                <a:spcPct val="20000"/>
              </a:spcBef>
              <a:buFont typeface="Arial" pitchFamily="34" charset="0"/>
              <a:buChar char="•"/>
              <a:defRPr sz="12200">
                <a:solidFill>
                  <a:schemeClr val="tx1"/>
                </a:solidFill>
                <a:latin typeface="Calibri" pitchFamily="34" charset="0"/>
                <a:cs typeface="Arial" pitchFamily="34" charset="0"/>
              </a:defRPr>
            </a:lvl1pPr>
            <a:lvl2pPr marL="742950" indent="-285750" algn="l" rtl="0" eaLnBrk="0" hangingPunct="0">
              <a:spcBef>
                <a:spcPct val="20000"/>
              </a:spcBef>
              <a:buFont typeface="Arial" pitchFamily="34" charset="0"/>
              <a:buChar char="–"/>
              <a:defRPr sz="10700">
                <a:solidFill>
                  <a:schemeClr val="tx1"/>
                </a:solidFill>
                <a:latin typeface="Calibri" pitchFamily="34" charset="0"/>
                <a:cs typeface="Arial" pitchFamily="34" charset="0"/>
              </a:defRPr>
            </a:lvl2pPr>
            <a:lvl3pPr marL="1143000" indent="-228600" algn="l" rtl="0" eaLnBrk="0" hangingPunct="0">
              <a:spcBef>
                <a:spcPct val="20000"/>
              </a:spcBef>
              <a:buFont typeface="Arial" pitchFamily="34" charset="0"/>
              <a:buChar char="•"/>
              <a:defRPr sz="9200">
                <a:solidFill>
                  <a:schemeClr val="tx1"/>
                </a:solidFill>
                <a:latin typeface="Calibri" pitchFamily="34" charset="0"/>
                <a:cs typeface="Arial" pitchFamily="34" charset="0"/>
              </a:defRPr>
            </a:lvl3pPr>
            <a:lvl4pPr marL="1600200" indent="-228600" algn="l" rtl="0" eaLnBrk="0" hangingPunct="0">
              <a:spcBef>
                <a:spcPct val="20000"/>
              </a:spcBef>
              <a:buFont typeface="Arial" pitchFamily="34" charset="0"/>
              <a:buChar char="–"/>
              <a:defRPr sz="7700">
                <a:solidFill>
                  <a:schemeClr val="tx1"/>
                </a:solidFill>
                <a:latin typeface="Calibri" pitchFamily="34" charset="0"/>
                <a:cs typeface="Arial" pitchFamily="34" charset="0"/>
              </a:defRPr>
            </a:lvl4pPr>
            <a:lvl5pPr marL="2057400" indent="-228600" algn="l" rtl="0" eaLnBrk="0" hangingPunct="0">
              <a:spcBef>
                <a:spcPct val="20000"/>
              </a:spcBef>
              <a:buFont typeface="Arial" pitchFamily="34" charset="0"/>
              <a:buChar char="»"/>
              <a:defRPr sz="7700">
                <a:solidFill>
                  <a:schemeClr val="tx1"/>
                </a:solidFill>
                <a:latin typeface="Calibri" pitchFamily="34" charset="0"/>
                <a:cs typeface="Arial" pitchFamily="34" charset="0"/>
              </a:defRPr>
            </a:lvl5pPr>
            <a:lvl6pPr marL="25146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6pPr>
            <a:lvl7pPr marL="29718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7pPr>
            <a:lvl8pPr marL="34290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8pPr>
            <a:lvl9pPr marL="3886200" indent="-228600" algn="l" defTabSz="3497263" rtl="0" eaLnBrk="0" fontAlgn="base" hangingPunct="0">
              <a:spcBef>
                <a:spcPct val="20000"/>
              </a:spcBef>
              <a:spcAft>
                <a:spcPct val="0"/>
              </a:spcAft>
              <a:buFont typeface="Arial" pitchFamily="34" charset="0"/>
              <a:buChar char="»"/>
              <a:defRPr sz="7700">
                <a:solidFill>
                  <a:schemeClr val="tx1"/>
                </a:solidFill>
                <a:latin typeface="Calibri" pitchFamily="34" charset="0"/>
                <a:cs typeface="Arial" pitchFamily="34" charset="0"/>
              </a:defRPr>
            </a:lvl9pPr>
          </a:lstStyle>
          <a:p>
            <a:pPr algn="r" rtl="1" eaLnBrk="1" hangingPunct="1">
              <a:spcBef>
                <a:spcPts val="0"/>
              </a:spcBef>
              <a:buNone/>
              <a:defRPr/>
            </a:pPr>
            <a:r>
              <a:rPr lang="he-IL" altLang="he-IL" sz="1600" b="1" dirty="0">
                <a:solidFill>
                  <a:schemeClr val="tx2">
                    <a:lumMod val="75000"/>
                  </a:schemeClr>
                </a:solidFill>
                <a:latin typeface="Arial" pitchFamily="34" charset="0"/>
              </a:rPr>
              <a:t>תיעוד בניית הדגם</a:t>
            </a:r>
          </a:p>
          <a:p>
            <a:pPr algn="r" rtl="1" eaLnBrk="1" hangingPunct="1">
              <a:spcBef>
                <a:spcPts val="0"/>
              </a:spcBef>
              <a:buNone/>
              <a:defRPr/>
            </a:pPr>
            <a:r>
              <a:rPr lang="he-IL" altLang="he-IL" sz="800" dirty="0"/>
              <a:t>המוצר תוכנן בתוכנה </a:t>
            </a:r>
            <a:r>
              <a:rPr lang="en-US" altLang="he-IL" sz="800" dirty="0"/>
              <a:t>TINKERCAD </a:t>
            </a:r>
          </a:p>
          <a:p>
            <a:pPr algn="r" rtl="1" eaLnBrk="1" hangingPunct="1">
              <a:lnSpc>
                <a:spcPct val="110000"/>
              </a:lnSpc>
              <a:spcBef>
                <a:spcPct val="50000"/>
              </a:spcBef>
              <a:buNone/>
              <a:defRPr/>
            </a:pPr>
            <a:r>
              <a:rPr lang="he-IL" altLang="he-IL" sz="800" dirty="0"/>
              <a:t>המיועדת לשימוש עם מדפסת תלת </a:t>
            </a:r>
            <a:r>
              <a:rPr lang="he-IL" altLang="he-IL" sz="800" dirty="0" err="1"/>
              <a:t>מימד</a:t>
            </a:r>
            <a:r>
              <a:rPr lang="he-IL" altLang="he-IL" sz="800" dirty="0"/>
              <a:t> .</a:t>
            </a:r>
          </a:p>
          <a:p>
            <a:pPr algn="r" rtl="1" eaLnBrk="1" hangingPunct="1">
              <a:lnSpc>
                <a:spcPct val="110000"/>
              </a:lnSpc>
              <a:spcBef>
                <a:spcPct val="50000"/>
              </a:spcBef>
              <a:buNone/>
              <a:defRPr/>
            </a:pPr>
            <a:r>
              <a:rPr lang="he-IL" altLang="he-IL" sz="800" dirty="0"/>
              <a:t>בהמשך הדגם הודפס במדפסת. </a:t>
            </a:r>
          </a:p>
          <a:p>
            <a:pPr algn="r" rtl="1" eaLnBrk="1" hangingPunct="1">
              <a:lnSpc>
                <a:spcPct val="110000"/>
              </a:lnSpc>
              <a:spcBef>
                <a:spcPct val="50000"/>
              </a:spcBef>
              <a:buNone/>
              <a:defRPr/>
            </a:pPr>
            <a:endParaRPr lang="he-IL" altLang="he-IL" sz="800" dirty="0"/>
          </a:p>
          <a:p>
            <a:pPr algn="r" rtl="1" eaLnBrk="1" hangingPunct="1">
              <a:lnSpc>
                <a:spcPct val="110000"/>
              </a:lnSpc>
              <a:spcBef>
                <a:spcPct val="50000"/>
              </a:spcBef>
              <a:buNone/>
              <a:defRPr/>
            </a:pPr>
            <a:endParaRPr lang="he-IL" altLang="he-IL" sz="800" dirty="0"/>
          </a:p>
          <a:p>
            <a:pPr algn="r" rtl="1" eaLnBrk="1" hangingPunct="1">
              <a:lnSpc>
                <a:spcPct val="110000"/>
              </a:lnSpc>
              <a:spcBef>
                <a:spcPct val="50000"/>
              </a:spcBef>
              <a:buFontTx/>
              <a:buNone/>
              <a:defRPr/>
            </a:pPr>
            <a:r>
              <a:rPr lang="he-IL" altLang="he-IL" sz="1600" b="1" dirty="0">
                <a:solidFill>
                  <a:schemeClr val="tx2">
                    <a:lumMod val="75000"/>
                  </a:schemeClr>
                </a:solidFill>
                <a:latin typeface="Arial" pitchFamily="34" charset="0"/>
              </a:rPr>
              <a:t>בדיקת הדגם</a:t>
            </a:r>
            <a:br>
              <a:rPr lang="en-US" altLang="he-IL" sz="1600" b="1" dirty="0">
                <a:solidFill>
                  <a:schemeClr val="tx2">
                    <a:lumMod val="75000"/>
                  </a:schemeClr>
                </a:solidFill>
                <a:latin typeface="Arial" pitchFamily="34" charset="0"/>
              </a:rPr>
            </a:br>
            <a:r>
              <a:rPr lang="he-IL" altLang="he-IL" sz="1600" b="1" dirty="0">
                <a:solidFill>
                  <a:schemeClr val="tx2">
                    <a:lumMod val="75000"/>
                  </a:schemeClr>
                </a:solidFill>
                <a:latin typeface="Arial" pitchFamily="34" charset="0"/>
              </a:rPr>
              <a:t>והצעות לשיפור</a:t>
            </a:r>
          </a:p>
          <a:p>
            <a:pPr algn="r" rtl="1" eaLnBrk="1" hangingPunct="1">
              <a:lnSpc>
                <a:spcPct val="110000"/>
              </a:lnSpc>
              <a:spcBef>
                <a:spcPts val="0"/>
              </a:spcBef>
              <a:buNone/>
              <a:defRPr/>
            </a:pPr>
            <a:r>
              <a:rPr lang="he-IL" altLang="he-IL" sz="800" dirty="0">
                <a:latin typeface="Arial" pitchFamily="34" charset="0"/>
              </a:rPr>
              <a:t>יש חשיבות בבדיקת הסטריליות לאחר פעולת המאוורר , צריך להחליט האם רצוי "כנפיים" גדולות יותר במאוורר או מספר מאווררים </a:t>
            </a:r>
          </a:p>
          <a:p>
            <a:pPr algn="r" rtl="1" eaLnBrk="1" hangingPunct="1">
              <a:lnSpc>
                <a:spcPct val="110000"/>
              </a:lnSpc>
              <a:spcBef>
                <a:spcPts val="0"/>
              </a:spcBef>
              <a:buNone/>
              <a:defRPr/>
            </a:pPr>
            <a:r>
              <a:rPr lang="he-IL" altLang="he-IL" sz="800" dirty="0">
                <a:latin typeface="Arial" pitchFamily="34" charset="0"/>
              </a:rPr>
              <a:t>בחדר אחד.</a:t>
            </a:r>
          </a:p>
          <a:p>
            <a:pPr algn="r" rtl="1" eaLnBrk="1" hangingPunct="1">
              <a:lnSpc>
                <a:spcPct val="110000"/>
              </a:lnSpc>
              <a:spcBef>
                <a:spcPct val="50000"/>
              </a:spcBef>
              <a:buNone/>
              <a:defRPr/>
            </a:pPr>
            <a:r>
              <a:rPr lang="he-IL" altLang="he-IL" sz="800" dirty="0"/>
              <a:t> </a:t>
            </a:r>
          </a:p>
        </p:txBody>
      </p:sp>
      <p:grpSp>
        <p:nvGrpSpPr>
          <p:cNvPr id="2061" name="קבוצה 38"/>
          <p:cNvGrpSpPr>
            <a:grpSpLocks/>
          </p:cNvGrpSpPr>
          <p:nvPr/>
        </p:nvGrpSpPr>
        <p:grpSpPr bwMode="auto">
          <a:xfrm>
            <a:off x="291092" y="6488475"/>
            <a:ext cx="8719042" cy="276999"/>
            <a:chOff x="1224386" y="23762815"/>
            <a:chExt cx="34331804" cy="1018495"/>
          </a:xfrm>
        </p:grpSpPr>
        <p:sp>
          <p:nvSpPr>
            <p:cNvPr id="2077" name="TextBox 14"/>
            <p:cNvSpPr txBox="1">
              <a:spLocks noChangeArrowheads="1"/>
            </p:cNvSpPr>
            <p:nvPr/>
          </p:nvSpPr>
          <p:spPr bwMode="auto">
            <a:xfrm>
              <a:off x="32331843" y="23762815"/>
              <a:ext cx="3224347" cy="1018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1200" b="1" dirty="0">
                  <a:solidFill>
                    <a:schemeClr val="bg1"/>
                  </a:solidFill>
                  <a:latin typeface="Calibri" pitchFamily="34" charset="0"/>
                </a:rPr>
                <a:t>מורה/ים:</a:t>
              </a:r>
              <a:endParaRPr lang="en-US" altLang="he-IL" sz="1200" dirty="0">
                <a:solidFill>
                  <a:schemeClr val="bg1"/>
                </a:solidFill>
                <a:latin typeface="Calibri" pitchFamily="34" charset="0"/>
              </a:endParaRPr>
            </a:p>
          </p:txBody>
        </p:sp>
        <p:sp>
          <p:nvSpPr>
            <p:cNvPr id="2078" name="TextBox 29"/>
            <p:cNvSpPr txBox="1">
              <a:spLocks noChangeArrowheads="1"/>
            </p:cNvSpPr>
            <p:nvPr/>
          </p:nvSpPr>
          <p:spPr bwMode="auto">
            <a:xfrm>
              <a:off x="16945528" y="23762815"/>
              <a:ext cx="3360807" cy="1018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1200" b="1" dirty="0">
                  <a:solidFill>
                    <a:schemeClr val="bg1"/>
                  </a:solidFill>
                  <a:latin typeface="Calibri" pitchFamily="34" charset="0"/>
                </a:rPr>
                <a:t>תלמידים:</a:t>
              </a:r>
              <a:endParaRPr lang="en-US" altLang="he-IL" sz="1200" dirty="0">
                <a:solidFill>
                  <a:schemeClr val="bg1"/>
                </a:solidFill>
                <a:latin typeface="Calibri" pitchFamily="34" charset="0"/>
              </a:endParaRPr>
            </a:p>
          </p:txBody>
        </p:sp>
        <p:grpSp>
          <p:nvGrpSpPr>
            <p:cNvPr id="2079" name="קבוצה 41"/>
            <p:cNvGrpSpPr>
              <a:grpSpLocks/>
            </p:cNvGrpSpPr>
            <p:nvPr/>
          </p:nvGrpSpPr>
          <p:grpSpPr bwMode="auto">
            <a:xfrm>
              <a:off x="28875458" y="23764556"/>
              <a:ext cx="3960440" cy="848745"/>
              <a:chOff x="28731442" y="23764556"/>
              <a:chExt cx="3960440" cy="848745"/>
            </a:xfrm>
          </p:grpSpPr>
          <p:sp>
            <p:nvSpPr>
              <p:cNvPr id="70" name="מלבן 69"/>
              <p:cNvSpPr/>
              <p:nvPr/>
            </p:nvSpPr>
            <p:spPr>
              <a:xfrm>
                <a:off x="28731909" y="23860396"/>
                <a:ext cx="3959291" cy="574971"/>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2099" name="TextBox 32"/>
              <p:cNvSpPr txBox="1">
                <a:spLocks noChangeArrowheads="1"/>
              </p:cNvSpPr>
              <p:nvPr/>
            </p:nvSpPr>
            <p:spPr bwMode="auto">
              <a:xfrm>
                <a:off x="28731442" y="23764556"/>
                <a:ext cx="3960440" cy="848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ctr" rtl="1" eaLnBrk="1" hangingPunct="1"/>
                <a:r>
                  <a:rPr lang="he-IL" altLang="he-IL" sz="900" dirty="0">
                    <a:latin typeface="Calibri" pitchFamily="34" charset="0"/>
                  </a:rPr>
                  <a:t>מיה </a:t>
                </a:r>
                <a:r>
                  <a:rPr lang="he-IL" altLang="he-IL" sz="900" dirty="0" err="1">
                    <a:latin typeface="Calibri" pitchFamily="34" charset="0"/>
                  </a:rPr>
                  <a:t>אמויאל</a:t>
                </a:r>
                <a:endParaRPr lang="en-US" altLang="he-IL" sz="900" dirty="0">
                  <a:latin typeface="Calibri" pitchFamily="34" charset="0"/>
                </a:endParaRPr>
              </a:p>
            </p:txBody>
          </p:sp>
        </p:grpSp>
        <p:sp>
          <p:nvSpPr>
            <p:cNvPr id="68" name="מלבן 67"/>
            <p:cNvSpPr/>
            <p:nvPr/>
          </p:nvSpPr>
          <p:spPr bwMode="auto">
            <a:xfrm>
              <a:off x="24699143" y="23860396"/>
              <a:ext cx="3960876" cy="57497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66" name="מלבן 65"/>
            <p:cNvSpPr/>
            <p:nvPr/>
          </p:nvSpPr>
          <p:spPr bwMode="auto">
            <a:xfrm>
              <a:off x="20522362" y="23860396"/>
              <a:ext cx="3960880" cy="57497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64" name="מלבן 63"/>
            <p:cNvSpPr/>
            <p:nvPr/>
          </p:nvSpPr>
          <p:spPr bwMode="auto">
            <a:xfrm>
              <a:off x="9528736" y="23858808"/>
              <a:ext cx="3960876" cy="57655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62" name="מלבן 61"/>
            <p:cNvSpPr/>
            <p:nvPr/>
          </p:nvSpPr>
          <p:spPr bwMode="auto">
            <a:xfrm>
              <a:off x="5377357" y="23858808"/>
              <a:ext cx="3959290" cy="57655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60" name="מלבן 59"/>
            <p:cNvSpPr/>
            <p:nvPr/>
          </p:nvSpPr>
          <p:spPr bwMode="auto">
            <a:xfrm>
              <a:off x="1224386" y="23858808"/>
              <a:ext cx="3960880" cy="57655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grpSp>
          <p:nvGrpSpPr>
            <p:cNvPr id="2" name="קבוצה 56"/>
            <p:cNvGrpSpPr>
              <a:grpSpLocks/>
            </p:cNvGrpSpPr>
            <p:nvPr/>
          </p:nvGrpSpPr>
          <p:grpSpPr bwMode="auto">
            <a:xfrm>
              <a:off x="13681708" y="23762815"/>
              <a:ext cx="3960878" cy="848742"/>
              <a:chOff x="14341266" y="23762815"/>
              <a:chExt cx="3960878" cy="848742"/>
            </a:xfrm>
          </p:grpSpPr>
          <p:sp>
            <p:nvSpPr>
              <p:cNvPr id="58" name="מלבן 57"/>
              <p:cNvSpPr/>
              <p:nvPr/>
            </p:nvSpPr>
            <p:spPr>
              <a:xfrm>
                <a:off x="14341266" y="23869926"/>
                <a:ext cx="3960878" cy="5765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497580" rtl="0" eaLnBrk="1" latinLnBrk="0" hangingPunct="1">
                  <a:defRPr sz="6900" kern="1200">
                    <a:solidFill>
                      <a:schemeClr val="lt1"/>
                    </a:solidFill>
                    <a:latin typeface="+mn-lt"/>
                    <a:ea typeface="+mn-ea"/>
                    <a:cs typeface="+mn-cs"/>
                  </a:defRPr>
                </a:lvl1pPr>
                <a:lvl2pPr marL="1748790" algn="l" defTabSz="3497580" rtl="0" eaLnBrk="1" latinLnBrk="0" hangingPunct="1">
                  <a:defRPr sz="6900" kern="1200">
                    <a:solidFill>
                      <a:schemeClr val="lt1"/>
                    </a:solidFill>
                    <a:latin typeface="+mn-lt"/>
                    <a:ea typeface="+mn-ea"/>
                    <a:cs typeface="+mn-cs"/>
                  </a:defRPr>
                </a:lvl2pPr>
                <a:lvl3pPr marL="3497580" algn="l" defTabSz="3497580" rtl="0" eaLnBrk="1" latinLnBrk="0" hangingPunct="1">
                  <a:defRPr sz="6900" kern="1200">
                    <a:solidFill>
                      <a:schemeClr val="lt1"/>
                    </a:solidFill>
                    <a:latin typeface="+mn-lt"/>
                    <a:ea typeface="+mn-ea"/>
                    <a:cs typeface="+mn-cs"/>
                  </a:defRPr>
                </a:lvl3pPr>
                <a:lvl4pPr marL="5246370" algn="l" defTabSz="3497580" rtl="0" eaLnBrk="1" latinLnBrk="0" hangingPunct="1">
                  <a:defRPr sz="6900" kern="1200">
                    <a:solidFill>
                      <a:schemeClr val="lt1"/>
                    </a:solidFill>
                    <a:latin typeface="+mn-lt"/>
                    <a:ea typeface="+mn-ea"/>
                    <a:cs typeface="+mn-cs"/>
                  </a:defRPr>
                </a:lvl4pPr>
                <a:lvl5pPr marL="6995160" algn="l" defTabSz="3497580" rtl="0" eaLnBrk="1" latinLnBrk="0" hangingPunct="1">
                  <a:defRPr sz="6900" kern="1200">
                    <a:solidFill>
                      <a:schemeClr val="lt1"/>
                    </a:solidFill>
                    <a:latin typeface="+mn-lt"/>
                    <a:ea typeface="+mn-ea"/>
                    <a:cs typeface="+mn-cs"/>
                  </a:defRPr>
                </a:lvl5pPr>
                <a:lvl6pPr marL="8743950" algn="l" defTabSz="3497580" rtl="0" eaLnBrk="1" latinLnBrk="0" hangingPunct="1">
                  <a:defRPr sz="6900" kern="1200">
                    <a:solidFill>
                      <a:schemeClr val="lt1"/>
                    </a:solidFill>
                    <a:latin typeface="+mn-lt"/>
                    <a:ea typeface="+mn-ea"/>
                    <a:cs typeface="+mn-cs"/>
                  </a:defRPr>
                </a:lvl6pPr>
                <a:lvl7pPr marL="10492740" algn="l" defTabSz="3497580" rtl="0" eaLnBrk="1" latinLnBrk="0" hangingPunct="1">
                  <a:defRPr sz="6900" kern="1200">
                    <a:solidFill>
                      <a:schemeClr val="lt1"/>
                    </a:solidFill>
                    <a:latin typeface="+mn-lt"/>
                    <a:ea typeface="+mn-ea"/>
                    <a:cs typeface="+mn-cs"/>
                  </a:defRPr>
                </a:lvl7pPr>
                <a:lvl8pPr marL="12241530" algn="l" defTabSz="3497580" rtl="0" eaLnBrk="1" latinLnBrk="0" hangingPunct="1">
                  <a:defRPr sz="6900" kern="1200">
                    <a:solidFill>
                      <a:schemeClr val="lt1"/>
                    </a:solidFill>
                    <a:latin typeface="+mn-lt"/>
                    <a:ea typeface="+mn-ea"/>
                    <a:cs typeface="+mn-cs"/>
                  </a:defRPr>
                </a:lvl8pPr>
                <a:lvl9pPr marL="13990320" algn="l" defTabSz="3497580" rtl="0" eaLnBrk="1" latinLnBrk="0" hangingPunct="1">
                  <a:defRPr sz="6900" kern="1200">
                    <a:solidFill>
                      <a:schemeClr val="lt1"/>
                    </a:solidFill>
                    <a:latin typeface="+mn-lt"/>
                    <a:ea typeface="+mn-ea"/>
                    <a:cs typeface="+mn-cs"/>
                  </a:defRPr>
                </a:lvl9pPr>
              </a:lstStyle>
              <a:p>
                <a:pPr algn="ctr">
                  <a:defRPr/>
                </a:pPr>
                <a:endParaRPr lang="en-US"/>
              </a:p>
            </p:txBody>
          </p:sp>
          <p:sp>
            <p:nvSpPr>
              <p:cNvPr id="6" name="TextBox 44"/>
              <p:cNvSpPr txBox="1">
                <a:spLocks noChangeArrowheads="1"/>
              </p:cNvSpPr>
              <p:nvPr/>
            </p:nvSpPr>
            <p:spPr bwMode="auto">
              <a:xfrm>
                <a:off x="14341328" y="23762815"/>
                <a:ext cx="3960440" cy="848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ctr" rtl="1" eaLnBrk="1" hangingPunct="1"/>
                <a:r>
                  <a:rPr lang="he-IL" altLang="he-IL" sz="900" dirty="0">
                    <a:latin typeface="Calibri" pitchFamily="34" charset="0"/>
                  </a:rPr>
                  <a:t>קריס </a:t>
                </a:r>
                <a:r>
                  <a:rPr lang="he-IL" altLang="he-IL" sz="900" dirty="0" err="1">
                    <a:latin typeface="Calibri" pitchFamily="34" charset="0"/>
                  </a:rPr>
                  <a:t>ריידר</a:t>
                </a:r>
                <a:r>
                  <a:rPr lang="he-IL" altLang="he-IL" sz="900" dirty="0">
                    <a:latin typeface="Calibri" pitchFamily="34" charset="0"/>
                  </a:rPr>
                  <a:t> </a:t>
                </a:r>
                <a:endParaRPr lang="en-US" altLang="he-IL" sz="900" dirty="0">
                  <a:latin typeface="Calibri" pitchFamily="34" charset="0"/>
                </a:endParaRPr>
              </a:p>
            </p:txBody>
          </p:sp>
        </p:grpSp>
      </p:grpSp>
      <p:grpSp>
        <p:nvGrpSpPr>
          <p:cNvPr id="2066" name="קבוצה 47"/>
          <p:cNvGrpSpPr>
            <a:grpSpLocks/>
          </p:cNvGrpSpPr>
          <p:nvPr/>
        </p:nvGrpSpPr>
        <p:grpSpPr bwMode="auto">
          <a:xfrm>
            <a:off x="7258756" y="156806"/>
            <a:ext cx="1769533" cy="709117"/>
            <a:chOff x="27884438" y="576239"/>
            <a:chExt cx="6967684" cy="2606630"/>
          </a:xfrm>
        </p:grpSpPr>
        <p:sp>
          <p:nvSpPr>
            <p:cNvPr id="2074" name="TextBox 3"/>
            <p:cNvSpPr txBox="1">
              <a:spLocks noChangeArrowheads="1"/>
            </p:cNvSpPr>
            <p:nvPr/>
          </p:nvSpPr>
          <p:spPr bwMode="auto">
            <a:xfrm>
              <a:off x="27884438" y="863601"/>
              <a:ext cx="4879973" cy="2319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700" b="1">
                  <a:solidFill>
                    <a:schemeClr val="bg1"/>
                  </a:solidFill>
                  <a:latin typeface="David" pitchFamily="34" charset="-79"/>
                  <a:ea typeface="Times New Roman" pitchFamily="18" charset="0"/>
                  <a:cs typeface="David" pitchFamily="34" charset="-79"/>
                </a:rPr>
                <a:t>משרד החינוך</a:t>
              </a:r>
              <a:endParaRPr lang="en-US" altLang="he-IL" sz="700">
                <a:solidFill>
                  <a:schemeClr val="bg1"/>
                </a:solidFill>
                <a:latin typeface="Times New Roman" pitchFamily="18" charset="0"/>
                <a:ea typeface="Times New Roman" pitchFamily="18" charset="0"/>
                <a:cs typeface="David" pitchFamily="34" charset="-79"/>
              </a:endParaRPr>
            </a:p>
            <a:p>
              <a:pPr algn="r" rtl="1" eaLnBrk="1" hangingPunct="1"/>
              <a:r>
                <a:rPr lang="he-IL" altLang="he-IL" sz="700" b="1">
                  <a:solidFill>
                    <a:schemeClr val="bg1"/>
                  </a:solidFill>
                  <a:latin typeface="David" pitchFamily="34" charset="-79"/>
                  <a:ea typeface="Times New Roman" pitchFamily="18" charset="0"/>
                  <a:cs typeface="David" pitchFamily="34" charset="-79"/>
                </a:rPr>
                <a:t>המזכירות הפדגוגית</a:t>
              </a:r>
              <a:endParaRPr lang="en-US" altLang="he-IL" sz="700">
                <a:solidFill>
                  <a:schemeClr val="bg1"/>
                </a:solidFill>
                <a:latin typeface="Times New Roman" pitchFamily="18" charset="0"/>
                <a:cs typeface="Times New Roman" pitchFamily="18" charset="0"/>
              </a:endParaRPr>
            </a:p>
            <a:p>
              <a:pPr algn="r" rtl="1" eaLnBrk="1" hangingPunct="1"/>
              <a:r>
                <a:rPr lang="he-IL" altLang="he-IL" sz="700" b="1">
                  <a:solidFill>
                    <a:schemeClr val="bg1"/>
                  </a:solidFill>
                  <a:latin typeface="David" pitchFamily="34" charset="-79"/>
                  <a:cs typeface="David" pitchFamily="34" charset="-79"/>
                </a:rPr>
                <a:t>אגף מדעים</a:t>
              </a:r>
              <a:endParaRPr lang="en-US" altLang="he-IL" sz="700">
                <a:solidFill>
                  <a:schemeClr val="bg1"/>
                </a:solidFill>
                <a:latin typeface="Times New Roman" pitchFamily="18" charset="0"/>
                <a:cs typeface="Times New Roman" pitchFamily="18" charset="0"/>
              </a:endParaRPr>
            </a:p>
            <a:p>
              <a:pPr algn="r" rtl="1" eaLnBrk="1" hangingPunct="1"/>
              <a:r>
                <a:rPr lang="he-IL" altLang="he-IL" sz="700" b="1">
                  <a:solidFill>
                    <a:schemeClr val="bg1"/>
                  </a:solidFill>
                  <a:latin typeface="David" pitchFamily="34" charset="-79"/>
                  <a:cs typeface="David" pitchFamily="34" charset="-79"/>
                </a:rPr>
                <a:t>הפיקוח על הוראת מדע וטכנולוגיה</a:t>
              </a:r>
              <a:endParaRPr lang="en-US" altLang="he-IL" sz="700">
                <a:solidFill>
                  <a:schemeClr val="bg1"/>
                </a:solidFill>
                <a:latin typeface="Times New Roman" pitchFamily="18" charset="0"/>
                <a:cs typeface="Times New Roman" pitchFamily="18" charset="0"/>
              </a:endParaRPr>
            </a:p>
          </p:txBody>
        </p:sp>
        <p:sp>
          <p:nvSpPr>
            <p:cNvPr id="50" name="מלבן 49"/>
            <p:cNvSpPr/>
            <p:nvPr/>
          </p:nvSpPr>
          <p:spPr>
            <a:xfrm>
              <a:off x="32835955" y="576239"/>
              <a:ext cx="2016167" cy="23770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endParaRPr lang="he-IL"/>
            </a:p>
          </p:txBody>
        </p:sp>
        <p:pic>
          <p:nvPicPr>
            <p:cNvPr id="2076" name="תמונה 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07385" y="648247"/>
              <a:ext cx="18732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70" name="TextBox 15"/>
          <p:cNvSpPr txBox="1">
            <a:spLocks noChangeArrowheads="1"/>
          </p:cNvSpPr>
          <p:nvPr/>
        </p:nvSpPr>
        <p:spPr bwMode="auto">
          <a:xfrm>
            <a:off x="2374699" y="800446"/>
            <a:ext cx="1374422" cy="2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3902" tIns="11951" rIns="23902" bIns="11951">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1200" b="1" dirty="0">
                <a:solidFill>
                  <a:schemeClr val="bg1"/>
                </a:solidFill>
                <a:latin typeface="Calibri" pitchFamily="34" charset="0"/>
              </a:rPr>
              <a:t>מחוז </a:t>
            </a:r>
            <a:r>
              <a:rPr lang="he-IL" altLang="he-IL" sz="1200" dirty="0">
                <a:solidFill>
                  <a:schemeClr val="bg1"/>
                </a:solidFill>
                <a:latin typeface="Calibri" pitchFamily="34" charset="0"/>
              </a:rPr>
              <a:t>– חיפה</a:t>
            </a:r>
            <a:endParaRPr lang="en-US" altLang="he-IL" sz="1200" dirty="0">
              <a:solidFill>
                <a:schemeClr val="bg1"/>
              </a:solidFill>
              <a:latin typeface="Calibri" pitchFamily="34" charset="0"/>
            </a:endParaRPr>
          </a:p>
        </p:txBody>
      </p:sp>
      <p:sp>
        <p:nvSpPr>
          <p:cNvPr id="2071" name="TextBox 16"/>
          <p:cNvSpPr txBox="1">
            <a:spLocks noChangeArrowheads="1"/>
          </p:cNvSpPr>
          <p:nvPr/>
        </p:nvSpPr>
        <p:spPr bwMode="auto">
          <a:xfrm>
            <a:off x="841023" y="788783"/>
            <a:ext cx="1374422" cy="2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3902" tIns="11951" rIns="23902" bIns="11951">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1200" b="1" dirty="0">
                <a:solidFill>
                  <a:schemeClr val="bg1"/>
                </a:solidFill>
                <a:latin typeface="Calibri" pitchFamily="34" charset="0"/>
              </a:rPr>
              <a:t>יישוב</a:t>
            </a:r>
            <a:r>
              <a:rPr lang="he-IL" altLang="he-IL" sz="1200" dirty="0">
                <a:solidFill>
                  <a:schemeClr val="bg1"/>
                </a:solidFill>
                <a:latin typeface="Calibri" pitchFamily="34" charset="0"/>
              </a:rPr>
              <a:t> – חיפה</a:t>
            </a:r>
            <a:endParaRPr lang="en-US" altLang="he-IL" sz="1200" dirty="0">
              <a:solidFill>
                <a:schemeClr val="bg1"/>
              </a:solidFill>
              <a:latin typeface="Calibri" pitchFamily="34" charset="0"/>
            </a:endParaRPr>
          </a:p>
        </p:txBody>
      </p:sp>
      <p:sp>
        <p:nvSpPr>
          <p:cNvPr id="2072" name="TextBox 21"/>
          <p:cNvSpPr txBox="1">
            <a:spLocks noChangeArrowheads="1"/>
          </p:cNvSpPr>
          <p:nvPr/>
        </p:nvSpPr>
        <p:spPr bwMode="auto">
          <a:xfrm>
            <a:off x="5635978" y="821180"/>
            <a:ext cx="2581124" cy="2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3902" tIns="11951" rIns="23902" bIns="11951">
            <a:spAutoFit/>
          </a:bodyPr>
          <a:lstStyle>
            <a:lvl1pPr>
              <a:defRPr sz="12200">
                <a:solidFill>
                  <a:schemeClr val="tx1"/>
                </a:solidFill>
                <a:latin typeface="Calibri" pitchFamily="34" charset="0"/>
                <a:cs typeface="Arial" pitchFamily="34" charset="0"/>
              </a:defRPr>
            </a:lvl1pPr>
            <a:lvl2pPr>
              <a:defRPr sz="10700">
                <a:solidFill>
                  <a:schemeClr val="tx1"/>
                </a:solidFill>
                <a:latin typeface="Calibri" pitchFamily="34" charset="0"/>
                <a:cs typeface="Arial" pitchFamily="34" charset="0"/>
              </a:defRPr>
            </a:lvl2pPr>
            <a:lvl3pPr>
              <a:defRPr sz="9200">
                <a:solidFill>
                  <a:schemeClr val="tx1"/>
                </a:solidFill>
                <a:latin typeface="Calibri" pitchFamily="34" charset="0"/>
                <a:cs typeface="Arial" pitchFamily="34" charset="0"/>
              </a:defRPr>
            </a:lvl3pPr>
            <a:lvl4pPr>
              <a:defRPr sz="7700">
                <a:solidFill>
                  <a:schemeClr val="tx1"/>
                </a:solidFill>
                <a:latin typeface="Calibri" pitchFamily="34" charset="0"/>
                <a:cs typeface="Arial" pitchFamily="34" charset="0"/>
              </a:defRPr>
            </a:lvl4pPr>
            <a:lvl5pPr>
              <a:defRPr sz="7700">
                <a:solidFill>
                  <a:schemeClr val="tx1"/>
                </a:solidFill>
                <a:latin typeface="Calibri" pitchFamily="34" charset="0"/>
                <a:cs typeface="Arial" pitchFamily="34" charset="0"/>
              </a:defRPr>
            </a:lvl5pPr>
            <a:lvl6pPr marL="8326438" indent="-873125" defTabSz="3497263" eaLnBrk="0" fontAlgn="base" hangingPunct="0">
              <a:spcAft>
                <a:spcPct val="0"/>
              </a:spcAft>
              <a:buChar char="»"/>
              <a:defRPr sz="7700">
                <a:solidFill>
                  <a:schemeClr val="tx1"/>
                </a:solidFill>
                <a:latin typeface="Calibri" pitchFamily="34" charset="0"/>
                <a:cs typeface="Arial" pitchFamily="34" charset="0"/>
              </a:defRPr>
            </a:lvl6pPr>
            <a:lvl7pPr marL="8783638" indent="-873125" defTabSz="3497263" eaLnBrk="0" fontAlgn="base" hangingPunct="0">
              <a:spcAft>
                <a:spcPct val="0"/>
              </a:spcAft>
              <a:buChar char="»"/>
              <a:defRPr sz="7700">
                <a:solidFill>
                  <a:schemeClr val="tx1"/>
                </a:solidFill>
                <a:latin typeface="Calibri" pitchFamily="34" charset="0"/>
                <a:cs typeface="Arial" pitchFamily="34" charset="0"/>
              </a:defRPr>
            </a:lvl7pPr>
            <a:lvl8pPr marL="9240838" indent="-873125" defTabSz="3497263" eaLnBrk="0" fontAlgn="base" hangingPunct="0">
              <a:spcAft>
                <a:spcPct val="0"/>
              </a:spcAft>
              <a:buChar char="»"/>
              <a:defRPr sz="7700">
                <a:solidFill>
                  <a:schemeClr val="tx1"/>
                </a:solidFill>
                <a:latin typeface="Calibri" pitchFamily="34" charset="0"/>
                <a:cs typeface="Arial" pitchFamily="34" charset="0"/>
              </a:defRPr>
            </a:lvl8pPr>
            <a:lvl9pPr marL="9698038" indent="-873125" defTabSz="3497263" eaLnBrk="0" fontAlgn="base" hangingPunct="0">
              <a:spcAft>
                <a:spcPct val="0"/>
              </a:spcAft>
              <a:buChar char="»"/>
              <a:defRPr sz="7700">
                <a:solidFill>
                  <a:schemeClr val="tx1"/>
                </a:solidFill>
                <a:latin typeface="Calibri" pitchFamily="34" charset="0"/>
                <a:cs typeface="Arial" pitchFamily="34" charset="0"/>
              </a:defRPr>
            </a:lvl9pPr>
          </a:lstStyle>
          <a:p>
            <a:pPr algn="r" rtl="1" eaLnBrk="1" hangingPunct="1"/>
            <a:r>
              <a:rPr lang="he-IL" altLang="he-IL" sz="1200" b="1" dirty="0">
                <a:solidFill>
                  <a:schemeClr val="bg1"/>
                </a:solidFill>
              </a:rPr>
              <a:t>בית ספר  </a:t>
            </a:r>
            <a:r>
              <a:rPr lang="he-IL" altLang="he-IL" sz="1200" dirty="0">
                <a:solidFill>
                  <a:schemeClr val="bg1"/>
                </a:solidFill>
              </a:rPr>
              <a:t>– עירוני א חיפה</a:t>
            </a:r>
            <a:endParaRPr lang="en-US" altLang="he-IL" sz="1200" dirty="0">
              <a:solidFill>
                <a:schemeClr val="bg1"/>
              </a:solidFill>
            </a:endParaRPr>
          </a:p>
        </p:txBody>
      </p:sp>
      <p:sp>
        <p:nvSpPr>
          <p:cNvPr id="2073" name="TextBox 15"/>
          <p:cNvSpPr txBox="1">
            <a:spLocks noChangeArrowheads="1"/>
          </p:cNvSpPr>
          <p:nvPr/>
        </p:nvSpPr>
        <p:spPr bwMode="auto">
          <a:xfrm>
            <a:off x="4078111" y="821180"/>
            <a:ext cx="1701397" cy="2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3902" tIns="11951" rIns="23902" bIns="11951">
            <a:spAutoFit/>
          </a:bodyPr>
          <a:lstStyle>
            <a:lvl1pPr>
              <a:defRPr sz="6900">
                <a:solidFill>
                  <a:schemeClr val="tx1"/>
                </a:solidFill>
                <a:latin typeface="Arial" pitchFamily="34" charset="0"/>
                <a:cs typeface="Arial" pitchFamily="34" charset="0"/>
              </a:defRPr>
            </a:lvl1pPr>
            <a:lvl2pPr marL="742950" indent="-285750">
              <a:defRPr sz="6900">
                <a:solidFill>
                  <a:schemeClr val="tx1"/>
                </a:solidFill>
                <a:latin typeface="Arial" pitchFamily="34" charset="0"/>
                <a:cs typeface="Arial" pitchFamily="34" charset="0"/>
              </a:defRPr>
            </a:lvl2pPr>
            <a:lvl3pPr marL="1143000" indent="-228600">
              <a:defRPr sz="6900">
                <a:solidFill>
                  <a:schemeClr val="tx1"/>
                </a:solidFill>
                <a:latin typeface="Arial" pitchFamily="34" charset="0"/>
                <a:cs typeface="Arial" pitchFamily="34" charset="0"/>
              </a:defRPr>
            </a:lvl3pPr>
            <a:lvl4pPr marL="1600200" indent="-228600">
              <a:defRPr sz="6900">
                <a:solidFill>
                  <a:schemeClr val="tx1"/>
                </a:solidFill>
                <a:latin typeface="Arial" pitchFamily="34" charset="0"/>
                <a:cs typeface="Arial" pitchFamily="34" charset="0"/>
              </a:defRPr>
            </a:lvl4pPr>
            <a:lvl5pPr marL="2057400" indent="-228600">
              <a:defRPr sz="6900">
                <a:solidFill>
                  <a:schemeClr val="tx1"/>
                </a:solidFill>
                <a:latin typeface="Arial" pitchFamily="34" charset="0"/>
                <a:cs typeface="Arial" pitchFamily="34" charset="0"/>
              </a:defRPr>
            </a:lvl5pPr>
            <a:lvl6pPr marL="25146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6pPr>
            <a:lvl7pPr marL="29718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7pPr>
            <a:lvl8pPr marL="34290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8pPr>
            <a:lvl9pPr marL="3886200" indent="-228600" algn="l" defTabSz="3497263" rtl="0" eaLnBrk="0" fontAlgn="base" hangingPunct="0">
              <a:spcBef>
                <a:spcPct val="0"/>
              </a:spcBef>
              <a:spcAft>
                <a:spcPct val="0"/>
              </a:spcAft>
              <a:defRPr sz="6900">
                <a:solidFill>
                  <a:schemeClr val="tx1"/>
                </a:solidFill>
                <a:latin typeface="Arial" pitchFamily="34" charset="0"/>
                <a:cs typeface="Arial" pitchFamily="34" charset="0"/>
              </a:defRPr>
            </a:lvl9pPr>
          </a:lstStyle>
          <a:p>
            <a:pPr algn="r" rtl="1" eaLnBrk="1" hangingPunct="1"/>
            <a:r>
              <a:rPr lang="he-IL" altLang="he-IL" sz="1200" b="1" dirty="0">
                <a:solidFill>
                  <a:schemeClr val="bg1"/>
                </a:solidFill>
                <a:latin typeface="Calibri" pitchFamily="34" charset="0"/>
              </a:rPr>
              <a:t>כיתה </a:t>
            </a:r>
            <a:r>
              <a:rPr lang="he-IL" altLang="he-IL" sz="1200" dirty="0">
                <a:solidFill>
                  <a:schemeClr val="bg1"/>
                </a:solidFill>
                <a:latin typeface="Calibri" pitchFamily="34" charset="0"/>
              </a:rPr>
              <a:t>- ט</a:t>
            </a:r>
            <a:endParaRPr lang="en-US" altLang="he-IL" sz="1200" dirty="0">
              <a:solidFill>
                <a:schemeClr val="bg1"/>
              </a:solidFill>
              <a:latin typeface="Calibri" pitchFamily="34" charset="0"/>
            </a:endParaRPr>
          </a:p>
        </p:txBody>
      </p:sp>
      <p:pic>
        <p:nvPicPr>
          <p:cNvPr id="56" name="תמונה 55" descr="Isotope.">
            <a:extLst>
              <a:ext uri="{FF2B5EF4-FFF2-40B4-BE49-F238E27FC236}">
                <a16:creationId xmlns:a16="http://schemas.microsoft.com/office/drawing/2014/main" id="{820E68C4-7B43-4A59-9FCD-F2F83152F47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86" y="55980"/>
            <a:ext cx="1762811" cy="715956"/>
          </a:xfrm>
          <a:prstGeom prst="rect">
            <a:avLst/>
          </a:prstGeom>
          <a:noFill/>
          <a:ln>
            <a:noFill/>
          </a:ln>
        </p:spPr>
      </p:pic>
      <p:pic>
        <p:nvPicPr>
          <p:cNvPr id="10" name="תמונה 9" descr="תמונה שמכילה אלקטרוניקה, צג, מקורה&#10;&#10;התיאור נוצר באופן אוטומטי">
            <a:extLst>
              <a:ext uri="{FF2B5EF4-FFF2-40B4-BE49-F238E27FC236}">
                <a16:creationId xmlns:a16="http://schemas.microsoft.com/office/drawing/2014/main" id="{4E4C8F7F-E215-4472-8823-00CC0039F31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5258" y="3240119"/>
            <a:ext cx="2309962" cy="1641450"/>
          </a:xfrm>
          <a:prstGeom prst="rect">
            <a:avLst/>
          </a:prstGeom>
        </p:spPr>
      </p:pic>
      <p:pic>
        <p:nvPicPr>
          <p:cNvPr id="53" name="Picture 2" descr="https://www.acsh.org/sites/default/files/Screen%20Shot%202017-02-06%20at%2010.51.40%20PM.png">
            <a:extLst>
              <a:ext uri="{FF2B5EF4-FFF2-40B4-BE49-F238E27FC236}">
                <a16:creationId xmlns:a16="http://schemas.microsoft.com/office/drawing/2014/main" id="{3C30BDC8-BEFD-4696-AAE0-1C9EB6A3F72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52531" y="3955907"/>
            <a:ext cx="1793321" cy="2408248"/>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4" descr="New research reveals how dragonfly wings obliterate bacteria without the help of antibiotics-5">
            <a:extLst>
              <a:ext uri="{FF2B5EF4-FFF2-40B4-BE49-F238E27FC236}">
                <a16:creationId xmlns:a16="http://schemas.microsoft.com/office/drawing/2014/main" id="{66EFDCC3-0250-4654-B172-01B59F4DFCF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69913" y="5229200"/>
            <a:ext cx="2050260" cy="1163589"/>
          </a:xfrm>
          <a:prstGeom prst="rect">
            <a:avLst/>
          </a:prstGeom>
          <a:noFill/>
          <a:extLst>
            <a:ext uri="{909E8E84-426E-40DD-AFC4-6F175D3DCCD1}">
              <a14:hiddenFill xmlns:a14="http://schemas.microsoft.com/office/drawing/2010/main">
                <a:solidFill>
                  <a:srgbClr val="FFFFFF"/>
                </a:solidFill>
              </a14:hiddenFill>
            </a:ext>
          </a:extLst>
        </p:spPr>
      </p:pic>
      <p:pic>
        <p:nvPicPr>
          <p:cNvPr id="46" name="תמונה 5">
            <a:extLst>
              <a:ext uri="{FF2B5EF4-FFF2-40B4-BE49-F238E27FC236}">
                <a16:creationId xmlns:a16="http://schemas.microsoft.com/office/drawing/2014/main" id="{CD5F6B8A-32D4-4BA6-AA4E-92A1F38721EB}"/>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8508" y="1151826"/>
            <a:ext cx="2483309" cy="1773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9280876"/>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248</Words>
  <Application>Microsoft Office PowerPoint</Application>
  <PresentationFormat>‫הצגה על המסך (4:3)</PresentationFormat>
  <Paragraphs>44</Paragraphs>
  <Slides>1</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vt:i4>
      </vt:variant>
    </vt:vector>
  </HeadingPairs>
  <TitlesOfParts>
    <vt:vector size="6" baseType="lpstr">
      <vt:lpstr>Arial</vt:lpstr>
      <vt:lpstr>Calibri</vt:lpstr>
      <vt:lpstr>David</vt:lpstr>
      <vt:lpstr>Times New Roman</vt:lpstr>
      <vt:lpstr>ערכת נושא Office</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השתלמות ביומימיקרי תשע"ט</dc:title>
  <dc:creator>AmoyalV2</dc:creator>
  <cp:lastModifiedBy>AmoyalV2</cp:lastModifiedBy>
  <cp:revision>14</cp:revision>
  <dcterms:created xsi:type="dcterms:W3CDTF">2019-03-02T17:55:59Z</dcterms:created>
  <dcterms:modified xsi:type="dcterms:W3CDTF">2019-03-25T20:05:38Z</dcterms:modified>
</cp:coreProperties>
</file>