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6"/>
  </p:notesMasterIdLst>
  <p:handoutMasterIdLst>
    <p:handoutMasterId r:id="rId17"/>
  </p:handoutMasterIdLst>
  <p:sldIdLst>
    <p:sldId id="276" r:id="rId2"/>
    <p:sldId id="285" r:id="rId3"/>
    <p:sldId id="286" r:id="rId4"/>
    <p:sldId id="287" r:id="rId5"/>
    <p:sldId id="288" r:id="rId6"/>
    <p:sldId id="289" r:id="rId7"/>
    <p:sldId id="290" r:id="rId8"/>
    <p:sldId id="293" r:id="rId9"/>
    <p:sldId id="294" r:id="rId10"/>
    <p:sldId id="301" r:id="rId11"/>
    <p:sldId id="303" r:id="rId12"/>
    <p:sldId id="296" r:id="rId13"/>
    <p:sldId id="304" r:id="rId14"/>
    <p:sldId id="295" r:id="rId15"/>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elioti Eleni" initials="CE"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1"/>
    <a:srgbClr val="4C7FBC"/>
    <a:srgbClr val="99FF33"/>
    <a:srgbClr val="7AA729"/>
    <a:srgbClr val="4B9B35"/>
    <a:srgbClr val="FF3300"/>
    <a:srgbClr val="7FA3CF"/>
    <a:srgbClr val="EFF9FF"/>
    <a:srgbClr val="FC0014"/>
    <a:srgbClr val="E1E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2" d="100"/>
          <a:sy n="72" d="100"/>
        </p:scale>
        <p:origin x="-1104" y="-7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A8232FD2-AC12-AB44-95C3-08B67E5F797F}" type="datetimeFigureOut">
              <a:rPr lang="en-US" smtClean="0"/>
              <a:t>10/14/2013</a:t>
            </a:fld>
            <a:endParaRPr lang="en-US" dirty="0"/>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4A0D3AD9-53C4-DF4A-B8E3-E678F6F5AFD2}" type="slidenum">
              <a:rPr lang="en-US" smtClean="0"/>
              <a:t>‹#›</a:t>
            </a:fld>
            <a:endParaRPr lang="en-US" dirty="0"/>
          </a:p>
        </p:txBody>
      </p:sp>
    </p:spTree>
    <p:extLst>
      <p:ext uri="{BB962C8B-B14F-4D97-AF65-F5344CB8AC3E}">
        <p14:creationId xmlns:p14="http://schemas.microsoft.com/office/powerpoint/2010/main" val="11106464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616AE4CA-BD3C-954E-BBD0-FF5264AE30C2}" type="datetimeFigureOut">
              <a:rPr lang="en-US" smtClean="0"/>
              <a:t>10/14/2013</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EFBFB885-8CDE-2545-9892-B4E9FFE703B1}" type="slidenum">
              <a:rPr lang="en-US" smtClean="0"/>
              <a:t>‹#›</a:t>
            </a:fld>
            <a:endParaRPr lang="en-US" dirty="0"/>
          </a:p>
        </p:txBody>
      </p:sp>
    </p:spTree>
    <p:extLst>
      <p:ext uri="{BB962C8B-B14F-4D97-AF65-F5344CB8AC3E}">
        <p14:creationId xmlns:p14="http://schemas.microsoft.com/office/powerpoint/2010/main" val="288128298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ea typeface="ＭＳ Ｐゴシック" pitchFamily="34" charset="-128"/>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4FCAC15F-580C-4828-829B-311DB5A36BDC}" type="slidenum">
              <a:rPr lang="en-US" altLang="el-GR" sz="1200" smtClean="0">
                <a:cs typeface="Arial" charset="0"/>
              </a:rPr>
              <a:pPr/>
              <a:t>10</a:t>
            </a:fld>
            <a:endParaRPr lang="en-US" altLang="el-GR" sz="1200"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719187"/>
            <a:ext cx="7772400" cy="1470025"/>
          </a:xfrm>
        </p:spPr>
        <p:txBody>
          <a:bodyPr>
            <a:normAutofit/>
          </a:bodyPr>
          <a:lstStyle>
            <a:lvl1pPr>
              <a:defRPr sz="2400" baseline="0">
                <a:solidFill>
                  <a:srgbClr val="042441"/>
                </a:solidFill>
              </a:defRPr>
            </a:lvl1pPr>
          </a:lstStyle>
          <a:p>
            <a:r>
              <a:rPr lang="en-US" dirty="0" smtClean="0">
                <a:solidFill>
                  <a:srgbClr val="042441"/>
                </a:solidFill>
              </a:rPr>
              <a:t>Presentation Title</a:t>
            </a:r>
            <a:endParaRPr lang="en-US" dirty="0"/>
          </a:p>
        </p:txBody>
      </p:sp>
      <p:sp>
        <p:nvSpPr>
          <p:cNvPr id="3" name="Subtitle 2"/>
          <p:cNvSpPr>
            <a:spLocks noGrp="1"/>
          </p:cNvSpPr>
          <p:nvPr>
            <p:ph type="subTitle" idx="1" hasCustomPrompt="1"/>
          </p:nvPr>
        </p:nvSpPr>
        <p:spPr>
          <a:xfrm>
            <a:off x="4269618" y="3511248"/>
            <a:ext cx="4188581" cy="1752600"/>
          </a:xfrm>
        </p:spPr>
        <p:txBody>
          <a:bodyPr anchor="ctr"/>
          <a:lstStyle>
            <a:lvl1pPr marL="0" indent="0" algn="ctr">
              <a:lnSpc>
                <a:spcPct val="100000"/>
              </a:lnSpc>
              <a:buNone/>
              <a:defRPr sz="1800">
                <a:solidFill>
                  <a:srgbClr val="04244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Partner Name</a:t>
            </a:r>
          </a:p>
          <a:p>
            <a:r>
              <a:rPr lang="en-US" dirty="0" smtClean="0"/>
              <a:t>email</a:t>
            </a:r>
            <a:endParaRPr lang="en-US" dirty="0"/>
          </a:p>
        </p:txBody>
      </p:sp>
      <p:sp>
        <p:nvSpPr>
          <p:cNvPr id="14" name="Picture Placeholder 13"/>
          <p:cNvSpPr>
            <a:spLocks noGrp="1"/>
          </p:cNvSpPr>
          <p:nvPr>
            <p:ph type="pic" sz="quarter" idx="12" hasCustomPrompt="1"/>
          </p:nvPr>
        </p:nvSpPr>
        <p:spPr>
          <a:xfrm>
            <a:off x="685800" y="6018969"/>
            <a:ext cx="1657350" cy="839032"/>
          </a:xfrm>
        </p:spPr>
        <p:txBody>
          <a:bodyPr anchor="ctr">
            <a:normAutofit/>
          </a:bodyPr>
          <a:lstStyle>
            <a:lvl1pPr marL="0" indent="0" algn="ctr">
              <a:buNone/>
              <a:defRPr sz="1200" baseline="0">
                <a:solidFill>
                  <a:srgbClr val="042441"/>
                </a:solidFill>
              </a:defRPr>
            </a:lvl1pPr>
          </a:lstStyle>
          <a:p>
            <a:r>
              <a:rPr lang="en-US" sz="1200" dirty="0" smtClean="0"/>
              <a:t>Logo Partner</a:t>
            </a:r>
            <a:endParaRPr lang="en-US" dirty="0"/>
          </a:p>
        </p:txBody>
      </p:sp>
      <p:sp>
        <p:nvSpPr>
          <p:cNvPr id="16" name="Text Placeholder 15"/>
          <p:cNvSpPr>
            <a:spLocks noGrp="1"/>
          </p:cNvSpPr>
          <p:nvPr>
            <p:ph type="body" sz="quarter" idx="13" hasCustomPrompt="1"/>
          </p:nvPr>
        </p:nvSpPr>
        <p:spPr>
          <a:xfrm>
            <a:off x="685799" y="5517393"/>
            <a:ext cx="6753225" cy="428851"/>
          </a:xfrm>
        </p:spPr>
        <p:txBody>
          <a:bodyPr anchor="ctr">
            <a:normAutofit/>
          </a:bodyPr>
          <a:lstStyle>
            <a:lvl1pPr marL="0" indent="0">
              <a:buNone/>
              <a:defRPr sz="1400" b="0" baseline="0"/>
            </a:lvl1pPr>
          </a:lstStyle>
          <a:p>
            <a:pPr lvl="0"/>
            <a:r>
              <a:rPr lang="en-US" smtClean="0"/>
              <a:t>First review meeting</a:t>
            </a:r>
            <a:endParaRPr lang="en-US" dirty="0"/>
          </a:p>
        </p:txBody>
      </p:sp>
      <p:sp>
        <p:nvSpPr>
          <p:cNvPr id="18" name="Text Placeholder 17"/>
          <p:cNvSpPr>
            <a:spLocks noGrp="1"/>
          </p:cNvSpPr>
          <p:nvPr>
            <p:ph type="body" sz="quarter" idx="14" hasCustomPrompt="1"/>
          </p:nvPr>
        </p:nvSpPr>
        <p:spPr>
          <a:xfrm>
            <a:off x="7439025" y="5518150"/>
            <a:ext cx="1116013" cy="428094"/>
          </a:xfrm>
        </p:spPr>
        <p:txBody>
          <a:bodyPr anchor="ctr">
            <a:normAutofit/>
          </a:bodyPr>
          <a:lstStyle>
            <a:lvl1pPr marL="0" indent="0" algn="ctr">
              <a:buNone/>
              <a:defRPr sz="1400"/>
            </a:lvl1pPr>
            <a:lvl2pPr marL="457200" indent="0" algn="ctr">
              <a:buNone/>
              <a:defRPr sz="1400"/>
            </a:lvl2pPr>
          </a:lstStyle>
          <a:p>
            <a:pPr lvl="0"/>
            <a:r>
              <a:rPr lang="en-US" sz="1400" smtClean="0"/>
              <a:t>06/21/2013</a:t>
            </a:r>
            <a:endParaRPr lang="en-US" dirty="0"/>
          </a:p>
        </p:txBody>
      </p:sp>
    </p:spTree>
    <p:extLst>
      <p:ext uri="{BB962C8B-B14F-4D97-AF65-F5344CB8AC3E}">
        <p14:creationId xmlns:p14="http://schemas.microsoft.com/office/powerpoint/2010/main" val="5180975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400"/>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400" b="1">
                <a:solidFill>
                  <a:srgbClr val="042441"/>
                </a:solidFill>
              </a:defRPr>
            </a:lvl1pPr>
            <a:lvl2pPr>
              <a:defRPr sz="2000">
                <a:solidFill>
                  <a:srgbClr val="042441"/>
                </a:solidFill>
              </a:defRPr>
            </a:lvl2pPr>
            <a:lvl3pPr>
              <a:defRPr sz="1800">
                <a:solidFill>
                  <a:srgbClr val="042441"/>
                </a:solidFill>
              </a:defRPr>
            </a:lvl3pPr>
            <a:lvl4pPr>
              <a:defRPr sz="1600">
                <a:solidFill>
                  <a:srgbClr val="042441"/>
                </a:solidFill>
              </a:defRPr>
            </a:lvl4pPr>
            <a:lvl5pPr>
              <a:defRPr sz="1400">
                <a:solidFill>
                  <a:srgbClr val="04244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r>
              <a:rPr lang="en-US" dirty="0" smtClean="0"/>
              <a:t>06/21/2013</a:t>
            </a:r>
            <a:endParaRPr lang="en-US" dirty="0"/>
          </a:p>
        </p:txBody>
      </p:sp>
      <p:sp>
        <p:nvSpPr>
          <p:cNvPr id="5" name="Footer Placeholder 4"/>
          <p:cNvSpPr>
            <a:spLocks noGrp="1"/>
          </p:cNvSpPr>
          <p:nvPr>
            <p:ph type="ftr" sz="quarter" idx="11"/>
          </p:nvPr>
        </p:nvSpPr>
        <p:spPr/>
        <p:txBody>
          <a:bodyPr/>
          <a:lstStyle/>
          <a:p>
            <a:r>
              <a:rPr lang="en-US" dirty="0" smtClean="0"/>
              <a:t>First review meeting</a:t>
            </a: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a:t>
            </a:fld>
            <a:endParaRPr lang="en-US" dirty="0"/>
          </a:p>
        </p:txBody>
      </p:sp>
    </p:spTree>
    <p:extLst>
      <p:ext uri="{BB962C8B-B14F-4D97-AF65-F5344CB8AC3E}">
        <p14:creationId xmlns:p14="http://schemas.microsoft.com/office/powerpoint/2010/main" val="171505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rmAutofit/>
          </a:bodyPr>
          <a:lstStyle>
            <a:lvl1pPr algn="l">
              <a:defRPr sz="1800" b="1" cap="all">
                <a:solidFill>
                  <a:srgbClr val="04244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400" b="1">
                <a:solidFill>
                  <a:srgbClr val="04244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226034696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14" name="Date Placeholder 3"/>
          <p:cNvSpPr>
            <a:spLocks noGrp="1"/>
          </p:cNvSpPr>
          <p:nvPr>
            <p:ph type="dt" sz="half" idx="10"/>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10/14/2013</a:t>
            </a:fld>
            <a:endParaRPr lang="en-US" dirty="0"/>
          </a:p>
        </p:txBody>
      </p:sp>
      <p:sp>
        <p:nvSpPr>
          <p:cNvPr id="15"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Tree>
    <p:extLst>
      <p:ext uri="{BB962C8B-B14F-4D97-AF65-F5344CB8AC3E}">
        <p14:creationId xmlns:p14="http://schemas.microsoft.com/office/powerpoint/2010/main" val="238834234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Slide Number Placeholder 8"/>
          <p:cNvSpPr>
            <a:spLocks noGrp="1"/>
          </p:cNvSpPr>
          <p:nvPr>
            <p:ph type="sldNum" sz="quarter" idx="12"/>
          </p:nvPr>
        </p:nvSpPr>
        <p:spPr/>
        <p:txBody>
          <a:bodyPr/>
          <a:lstStyle/>
          <a:p>
            <a:fld id="{7A02C347-4F61-2748-932D-DBBEA1FCAD8D}" type="slidenum">
              <a:rPr lang="en-US" smtClean="0"/>
              <a:t>‹#›</a:t>
            </a:fld>
            <a:endParaRPr lang="en-US" dirty="0"/>
          </a:p>
        </p:txBody>
      </p:sp>
      <p:sp>
        <p:nvSpPr>
          <p:cNvPr id="12" name="Date Placeholder 3"/>
          <p:cNvSpPr>
            <a:spLocks noGrp="1"/>
          </p:cNvSpPr>
          <p:nvPr>
            <p:ph type="dt" sz="half" idx="13"/>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10/14/2013</a:t>
            </a:fld>
            <a:endParaRPr lang="en-US" dirty="0"/>
          </a:p>
        </p:txBody>
      </p:sp>
      <p:sp>
        <p:nvSpPr>
          <p:cNvPr id="13" name="Footer Placeholder 25"/>
          <p:cNvSpPr>
            <a:spLocks noGrp="1"/>
          </p:cNvSpPr>
          <p:nvPr>
            <p:ph type="ftr" sz="quarter" idx="14"/>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Tree>
    <p:extLst>
      <p:ext uri="{BB962C8B-B14F-4D97-AF65-F5344CB8AC3E}">
        <p14:creationId xmlns:p14="http://schemas.microsoft.com/office/powerpoint/2010/main" val="342339963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9524" y="91622"/>
            <a:ext cx="4003524" cy="1009045"/>
          </a:xfrm>
        </p:spPr>
        <p:txBody>
          <a:bodyPr anchor="ctr">
            <a:normAutofit/>
          </a:bodyPr>
          <a:lstStyle>
            <a:lvl1pPr algn="ctr">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435100"/>
            <a:ext cx="5111750" cy="4691063"/>
          </a:xfrm>
        </p:spPr>
        <p:txBody>
          <a:bodyPr/>
          <a:lstStyle>
            <a:lvl1pPr>
              <a:defRPr sz="24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217714" y="1435100"/>
            <a:ext cx="3247799"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0"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13" name="Date Placeholder 3"/>
          <p:cNvSpPr>
            <a:spLocks noGrp="1"/>
          </p:cNvSpPr>
          <p:nvPr>
            <p:ph type="dt" sz="half" idx="10"/>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10/14/2013</a:t>
            </a:fld>
            <a:endParaRPr lang="en-US" dirty="0"/>
          </a:p>
        </p:txBody>
      </p:sp>
      <p:sp>
        <p:nvSpPr>
          <p:cNvPr id="14"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Tree>
    <p:extLst>
      <p:ext uri="{BB962C8B-B14F-4D97-AF65-F5344CB8AC3E}">
        <p14:creationId xmlns:p14="http://schemas.microsoft.com/office/powerpoint/2010/main" val="171590957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366761"/>
            <a:ext cx="5486400" cy="33608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0"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13" name="Date Placeholder 3"/>
          <p:cNvSpPr>
            <a:spLocks noGrp="1"/>
          </p:cNvSpPr>
          <p:nvPr>
            <p:ph type="dt" sz="half" idx="10"/>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10/14/2013</a:t>
            </a:fld>
            <a:endParaRPr lang="en-US" dirty="0"/>
          </a:p>
        </p:txBody>
      </p:sp>
      <p:sp>
        <p:nvSpPr>
          <p:cNvPr id="14"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
        <p:nvSpPr>
          <p:cNvPr id="15" name="Title 1"/>
          <p:cNvSpPr txBox="1">
            <a:spLocks/>
          </p:cNvSpPr>
          <p:nvPr userDrawn="1"/>
        </p:nvSpPr>
        <p:spPr>
          <a:xfrm>
            <a:off x="5019524" y="91622"/>
            <a:ext cx="4003524" cy="100904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2000" b="1" kern="1200">
                <a:solidFill>
                  <a:schemeClr val="bg1"/>
                </a:solidFill>
                <a:latin typeface="+mj-lt"/>
                <a:ea typeface="+mj-ea"/>
                <a:cs typeface="+mj-cs"/>
              </a:defRPr>
            </a:lvl1pPr>
          </a:lstStyle>
          <a:p>
            <a:r>
              <a:rPr lang="en-US" dirty="0" smtClean="0"/>
              <a:t>Click to edit Master title style</a:t>
            </a:r>
            <a:endParaRPr lang="en-US" dirty="0"/>
          </a:p>
        </p:txBody>
      </p:sp>
    </p:spTree>
    <p:extLst>
      <p:ext uri="{BB962C8B-B14F-4D97-AF65-F5344CB8AC3E}">
        <p14:creationId xmlns:p14="http://schemas.microsoft.com/office/powerpoint/2010/main" val="411209963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12" name="Date Placeholder 3"/>
          <p:cNvSpPr>
            <a:spLocks noGrp="1"/>
          </p:cNvSpPr>
          <p:nvPr>
            <p:ph type="dt" sz="half" idx="2"/>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10/14/2013</a:t>
            </a:fld>
            <a:endParaRPr lang="en-US" dirty="0"/>
          </a:p>
        </p:txBody>
      </p:sp>
      <p:sp>
        <p:nvSpPr>
          <p:cNvPr id="13"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Tree>
    <p:extLst>
      <p:ext uri="{BB962C8B-B14F-4D97-AF65-F5344CB8AC3E}">
        <p14:creationId xmlns:p14="http://schemas.microsoft.com/office/powerpoint/2010/main" val="385994919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403048"/>
            <a:ext cx="2057400" cy="472311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03048"/>
            <a:ext cx="6019800" cy="472311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12" name="Date Placeholder 3"/>
          <p:cNvSpPr>
            <a:spLocks noGrp="1"/>
          </p:cNvSpPr>
          <p:nvPr>
            <p:ph type="dt" sz="half" idx="2"/>
          </p:nvPr>
        </p:nvSpPr>
        <p:spPr>
          <a:xfrm>
            <a:off x="5019524" y="6440253"/>
            <a:ext cx="1019629" cy="365125"/>
          </a:xfrm>
          <a:prstGeom prst="rect">
            <a:avLst/>
          </a:prstGeom>
        </p:spPr>
        <p:txBody>
          <a:bodyPr anchor="ctr"/>
          <a:lstStyle>
            <a:lvl1pPr algn="ctr">
              <a:defRPr sz="1400">
                <a:solidFill>
                  <a:srgbClr val="042441"/>
                </a:solidFill>
              </a:defRPr>
            </a:lvl1pPr>
          </a:lstStyle>
          <a:p>
            <a:fld id="{496516C2-AD6B-5549-AE62-2D2B449F55BA}" type="datetime1">
              <a:rPr lang="en-US" smtClean="0"/>
              <a:t>10/14/2013</a:t>
            </a:fld>
            <a:endParaRPr lang="en-US" dirty="0"/>
          </a:p>
        </p:txBody>
      </p:sp>
      <p:sp>
        <p:nvSpPr>
          <p:cNvPr id="13"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Name of the event</a:t>
            </a:r>
            <a:endParaRPr lang="en-US" dirty="0"/>
          </a:p>
        </p:txBody>
      </p:sp>
    </p:spTree>
    <p:extLst>
      <p:ext uri="{BB962C8B-B14F-4D97-AF65-F5344CB8AC3E}">
        <p14:creationId xmlns:p14="http://schemas.microsoft.com/office/powerpoint/2010/main" val="266508728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image" Target="../media/image5.png"/><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2" name="Group 21"/>
          <p:cNvGrpSpPr/>
          <p:nvPr userDrawn="1"/>
        </p:nvGrpSpPr>
        <p:grpSpPr>
          <a:xfrm>
            <a:off x="-3" y="0"/>
            <a:ext cx="9144001" cy="6880114"/>
            <a:chOff x="-3" y="0"/>
            <a:chExt cx="9144001" cy="6880114"/>
          </a:xfrm>
        </p:grpSpPr>
        <p:grpSp>
          <p:nvGrpSpPr>
            <p:cNvPr id="14" name="Group 13"/>
            <p:cNvGrpSpPr/>
            <p:nvPr userDrawn="1"/>
          </p:nvGrpSpPr>
          <p:grpSpPr>
            <a:xfrm>
              <a:off x="-3" y="0"/>
              <a:ext cx="9144001" cy="6880114"/>
              <a:chOff x="-3" y="0"/>
              <a:chExt cx="9144001" cy="6880114"/>
            </a:xfrm>
          </p:grpSpPr>
          <p:pic>
            <p:nvPicPr>
              <p:cNvPr id="15" name="Picture 2"/>
              <p:cNvPicPr>
                <a:picLocks noChangeAspect="1" noChangeArrowheads="1"/>
              </p:cNvPicPr>
              <p:nvPr userDrawn="1"/>
            </p:nvPicPr>
            <p:blipFill>
              <a:blip r:embed="rId11" cstate="print"/>
              <a:srcRect l="3113" t="2000" r="2718" b="7250"/>
              <a:stretch>
                <a:fillRect/>
              </a:stretch>
            </p:blipFill>
            <p:spPr bwMode="auto">
              <a:xfrm>
                <a:off x="-3" y="0"/>
                <a:ext cx="9144001" cy="1235242"/>
              </a:xfrm>
              <a:prstGeom prst="rect">
                <a:avLst/>
              </a:prstGeom>
              <a:solidFill>
                <a:srgbClr val="183962"/>
              </a:solidFill>
              <a:ln w="25400">
                <a:noFill/>
                <a:miter lim="800000"/>
                <a:headEnd/>
                <a:tailEnd/>
              </a:ln>
            </p:spPr>
          </p:pic>
          <p:pic>
            <p:nvPicPr>
              <p:cNvPr id="16" name="Picture 3" descr="C:\Documents and Settings\aymone.EURACTIV\Desktop\aymone prepresse\BROCHURES_2012\EU PROJECTS - DANIEL\2 - ODS 2012\ODS PPT\PPT-ODS2.png"/>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0" y="0"/>
                <a:ext cx="5197641" cy="1940519"/>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p:cNvGrpSpPr/>
              <p:nvPr userDrawn="1"/>
            </p:nvGrpSpPr>
            <p:grpSpPr>
              <a:xfrm>
                <a:off x="6195282" y="6508464"/>
                <a:ext cx="2453740" cy="371650"/>
                <a:chOff x="6575608" y="6508464"/>
                <a:chExt cx="2453740" cy="371650"/>
              </a:xfrm>
            </p:grpSpPr>
            <p:pic>
              <p:nvPicPr>
                <p:cNvPr id="18" name="Picture 10"/>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75608" y="6508464"/>
                  <a:ext cx="2453740" cy="3495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3" descr="C:\Documents and Settings\aymone.EURACTIV\Desktop\logos.pn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768709" y="6543178"/>
                  <a:ext cx="645044" cy="264468"/>
                </a:xfrm>
                <a:prstGeom prst="rect">
                  <a:avLst/>
                </a:prstGeom>
                <a:noFill/>
                <a:extLst>
                  <a:ext uri="{909E8E84-426E-40DD-AFC4-6F175D3DCCD1}">
                    <a14:hiddenFill xmlns:a14="http://schemas.microsoft.com/office/drawing/2010/main">
                      <a:solidFill>
                        <a:srgbClr val="FFFFFF"/>
                      </a:solidFill>
                    </a14:hiddenFill>
                  </a:ext>
                </a:extLst>
              </p:spPr>
            </p:pic>
            <p:sp>
              <p:nvSpPr>
                <p:cNvPr id="20" name="Footer Placeholder 4"/>
                <p:cNvSpPr txBox="1">
                  <a:spLocks/>
                </p:cNvSpPr>
                <p:nvPr userDrawn="1"/>
              </p:nvSpPr>
              <p:spPr>
                <a:xfrm>
                  <a:off x="7420493" y="6514989"/>
                  <a:ext cx="1503801" cy="365125"/>
                </a:xfrm>
                <a:prstGeom prst="rect">
                  <a:avLst/>
                </a:prstGeom>
              </p:spPr>
              <p:txBody>
                <a:bodyPr vert="horz" lIns="91440" tIns="45720" rIns="91440" bIns="45720" rtlCol="0" anchor="ctr"/>
                <a:lstStyle>
                  <a:defPPr>
                    <a:defRPr lang="en-US"/>
                  </a:defPPr>
                  <a:lvl1pPr marL="0" algn="l" defTabSz="914400" rtl="0" eaLnBrk="1" latinLnBrk="0" hangingPunct="1">
                    <a:defRPr sz="1000" b="0" i="0" kern="1200">
                      <a:solidFill>
                        <a:schemeClr val="tx1"/>
                      </a:solidFill>
                      <a:effectLst/>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30000" noProof="0" dirty="0" smtClean="0">
                      <a:ln>
                        <a:noFill/>
                      </a:ln>
                      <a:solidFill>
                        <a:sysClr val="window" lastClr="FFFFFF"/>
                      </a:solidFill>
                      <a:effectLst/>
                      <a:uLnTx/>
                      <a:uFillTx/>
                      <a:latin typeface="Corbel"/>
                      <a:ea typeface="+mn-ea"/>
                      <a:cs typeface="+mn-cs"/>
                    </a:rPr>
                    <a:t>The Open Discovery Space Project is funded by </a:t>
                  </a:r>
                  <a:br>
                    <a:rPr kumimoji="0" lang="en-US" sz="800" b="0" i="0" u="none" strike="noStrike" kern="1200" cap="none" spc="0" normalizeH="0" baseline="30000" noProof="0" dirty="0" smtClean="0">
                      <a:ln>
                        <a:noFill/>
                      </a:ln>
                      <a:solidFill>
                        <a:sysClr val="window" lastClr="FFFFFF"/>
                      </a:solidFill>
                      <a:effectLst/>
                      <a:uLnTx/>
                      <a:uFillTx/>
                      <a:latin typeface="Corbel"/>
                      <a:ea typeface="+mn-ea"/>
                      <a:cs typeface="+mn-cs"/>
                    </a:rPr>
                  </a:br>
                  <a:r>
                    <a:rPr kumimoji="0" lang="en-US" sz="800" b="0" i="0" u="none" strike="noStrike" kern="1200" cap="none" spc="0" normalizeH="0" baseline="30000" noProof="0" dirty="0" smtClean="0">
                      <a:ln>
                        <a:noFill/>
                      </a:ln>
                      <a:solidFill>
                        <a:sysClr val="window" lastClr="FFFFFF"/>
                      </a:solidFill>
                      <a:effectLst/>
                      <a:uLnTx/>
                      <a:uFillTx/>
                      <a:latin typeface="Corbel"/>
                      <a:ea typeface="+mn-ea"/>
                      <a:cs typeface="+mn-cs"/>
                    </a:rPr>
                    <a:t>CIP-ICT-PSP-2011-5, Theme 2: Digital Content, </a:t>
                  </a:r>
                  <a:br>
                    <a:rPr kumimoji="0" lang="en-US" sz="800" b="0" i="0" u="none" strike="noStrike" kern="1200" cap="none" spc="0" normalizeH="0" baseline="30000" noProof="0" dirty="0" smtClean="0">
                      <a:ln>
                        <a:noFill/>
                      </a:ln>
                      <a:solidFill>
                        <a:sysClr val="window" lastClr="FFFFFF"/>
                      </a:solidFill>
                      <a:effectLst/>
                      <a:uLnTx/>
                      <a:uFillTx/>
                      <a:latin typeface="Corbel"/>
                      <a:ea typeface="+mn-ea"/>
                      <a:cs typeface="+mn-cs"/>
                    </a:rPr>
                  </a:br>
                  <a:r>
                    <a:rPr kumimoji="0" lang="en-US" sz="800" b="0" i="0" u="none" strike="noStrike" kern="1200" cap="none" spc="0" normalizeH="0" baseline="30000" noProof="0" dirty="0" smtClean="0">
                      <a:ln>
                        <a:noFill/>
                      </a:ln>
                      <a:solidFill>
                        <a:sysClr val="window" lastClr="FFFFFF"/>
                      </a:solidFill>
                      <a:effectLst/>
                      <a:uLnTx/>
                      <a:uFillTx/>
                      <a:latin typeface="Corbel"/>
                      <a:ea typeface="+mn-ea"/>
                      <a:cs typeface="+mn-cs"/>
                    </a:rPr>
                    <a:t>Objective 2.4: eLearning Objective 2.4</a:t>
                  </a:r>
                </a:p>
              </p:txBody>
            </p:sp>
          </p:grpSp>
        </p:grpSp>
        <p:pic>
          <p:nvPicPr>
            <p:cNvPr id="21" name="Picture 2" descr="C:\Documents and Settings\aymone.EURACTIV\Desktop\aymone prepresse\BROCHURES_2012\EU PROJECTS - DANIEL\2 - ODS 2012\ODS BROCHURE EN Folder\LOGOS ODS OK\ODS-LOGO-V3.pn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195534" y="211353"/>
              <a:ext cx="2453740" cy="646118"/>
            </a:xfrm>
            <a:prstGeom prst="rect">
              <a:avLst/>
            </a:prstGeom>
            <a:noFill/>
            <a:extLst>
              <a:ext uri="{909E8E84-426E-40DD-AFC4-6F175D3DCCD1}">
                <a14:hiddenFill xmlns:a14="http://schemas.microsoft.com/office/drawing/2010/main">
                  <a:solidFill>
                    <a:srgbClr val="FFFFFF"/>
                  </a:solidFill>
                </a14:hiddenFill>
              </a:ext>
            </a:extLst>
          </p:spPr>
        </p:pic>
      </p:gr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Placeholder 1"/>
          <p:cNvSpPr>
            <a:spLocks noGrp="1"/>
          </p:cNvSpPr>
          <p:nvPr>
            <p:ph type="title"/>
          </p:nvPr>
        </p:nvSpPr>
        <p:spPr>
          <a:xfrm>
            <a:off x="5019525" y="105305"/>
            <a:ext cx="4124475" cy="1043744"/>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Slide Number Placeholder 5"/>
          <p:cNvSpPr>
            <a:spLocks noGrp="1"/>
          </p:cNvSpPr>
          <p:nvPr>
            <p:ph type="sldNum" sz="quarter" idx="4"/>
          </p:nvPr>
        </p:nvSpPr>
        <p:spPr>
          <a:xfrm>
            <a:off x="8649022" y="6440253"/>
            <a:ext cx="494976" cy="365125"/>
          </a:xfrm>
          <a:prstGeom prst="rect">
            <a:avLst/>
          </a:prstGeom>
        </p:spPr>
        <p:txBody>
          <a:bodyPr vert="horz" lIns="91440" tIns="45720" rIns="91440" bIns="45720" rtlCol="0" anchor="ctr"/>
          <a:lstStyle>
            <a:lvl1pPr algn="ctr">
              <a:defRPr sz="1100" b="1">
                <a:solidFill>
                  <a:srgbClr val="042441"/>
                </a:solidFill>
              </a:defRPr>
            </a:lvl1pPr>
          </a:lstStyle>
          <a:p>
            <a:fld id="{7A02C347-4F61-2748-932D-DBBEA1FCAD8D}" type="slidenum">
              <a:rPr lang="en-US" smtClean="0"/>
              <a:pPr/>
              <a:t>‹#›</a:t>
            </a:fld>
            <a:endParaRPr lang="en-US" dirty="0"/>
          </a:p>
        </p:txBody>
      </p:sp>
      <p:sp>
        <p:nvSpPr>
          <p:cNvPr id="24" name="Date Placeholder 3"/>
          <p:cNvSpPr>
            <a:spLocks noGrp="1"/>
          </p:cNvSpPr>
          <p:nvPr>
            <p:ph type="dt" sz="half" idx="2"/>
          </p:nvPr>
        </p:nvSpPr>
        <p:spPr>
          <a:xfrm>
            <a:off x="5019524" y="6440253"/>
            <a:ext cx="1019629" cy="365125"/>
          </a:xfrm>
          <a:prstGeom prst="rect">
            <a:avLst/>
          </a:prstGeom>
        </p:spPr>
        <p:txBody>
          <a:bodyPr anchor="ctr"/>
          <a:lstStyle>
            <a:lvl1pPr algn="ctr">
              <a:defRPr sz="1400">
                <a:solidFill>
                  <a:srgbClr val="042441"/>
                </a:solidFill>
              </a:defRPr>
            </a:lvl1pPr>
          </a:lstStyle>
          <a:p>
            <a:r>
              <a:rPr lang="en-US" dirty="0" smtClean="0"/>
              <a:t>06/21/2013</a:t>
            </a:r>
            <a:endParaRPr lang="en-US" dirty="0"/>
          </a:p>
        </p:txBody>
      </p:sp>
      <p:sp>
        <p:nvSpPr>
          <p:cNvPr id="26" name="Footer Placeholder 25"/>
          <p:cNvSpPr>
            <a:spLocks noGrp="1"/>
          </p:cNvSpPr>
          <p:nvPr>
            <p:ph type="ftr" sz="quarter" idx="3"/>
          </p:nvPr>
        </p:nvSpPr>
        <p:spPr>
          <a:xfrm>
            <a:off x="457199" y="6440253"/>
            <a:ext cx="4562325" cy="365125"/>
          </a:xfrm>
          <a:prstGeom prst="rect">
            <a:avLst/>
          </a:prstGeom>
        </p:spPr>
        <p:txBody>
          <a:bodyPr vert="horz" lIns="91440" tIns="45720" rIns="91440" bIns="45720" rtlCol="0" anchor="ctr"/>
          <a:lstStyle>
            <a:lvl1pPr algn="l">
              <a:defRPr sz="1400">
                <a:solidFill>
                  <a:srgbClr val="042441"/>
                </a:solidFill>
              </a:defRPr>
            </a:lvl1pPr>
          </a:lstStyle>
          <a:p>
            <a:r>
              <a:rPr lang="en-US" dirty="0" smtClean="0"/>
              <a:t>First review meeting</a:t>
            </a:r>
            <a:endParaRPr lang="en-US" dirty="0"/>
          </a:p>
        </p:txBody>
      </p:sp>
    </p:spTree>
    <p:extLst>
      <p:ext uri="{BB962C8B-B14F-4D97-AF65-F5344CB8AC3E}">
        <p14:creationId xmlns:p14="http://schemas.microsoft.com/office/powerpoint/2010/main" val="1847198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6" r:id="rId6"/>
    <p:sldLayoutId id="2147483657" r:id="rId7"/>
    <p:sldLayoutId id="2147483658" r:id="rId8"/>
    <p:sldLayoutId id="2147483659" r:id="rId9"/>
  </p:sldLayoutIdLst>
  <p:timing>
    <p:tnLst>
      <p:par>
        <p:cTn id="1" dur="indefinite" restart="never" nodeType="tmRoot"/>
      </p:par>
    </p:tnLst>
  </p:timing>
  <p:hf hdr="0"/>
  <p:txStyles>
    <p:titleStyle>
      <a:lvl1pPr algn="ctr" defTabSz="457200" rtl="0" eaLnBrk="1" latinLnBrk="0" hangingPunct="1">
        <a:spcBef>
          <a:spcPct val="0"/>
        </a:spcBef>
        <a:buNone/>
        <a:defRPr sz="2000" b="1" kern="1200">
          <a:solidFill>
            <a:schemeClr val="bg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b="1" kern="1200">
          <a:solidFill>
            <a:srgbClr val="04244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rgbClr val="04244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rgbClr val="042441"/>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rgbClr val="042441"/>
          </a:solidFill>
          <a:latin typeface="+mn-lt"/>
          <a:ea typeface="+mn-ea"/>
          <a:cs typeface="+mn-cs"/>
        </a:defRPr>
      </a:lvl4pPr>
      <a:lvl5pPr marL="2057400" indent="-228600" algn="l" defTabSz="457200" rtl="0" eaLnBrk="1" latinLnBrk="0" hangingPunct="1">
        <a:spcBef>
          <a:spcPct val="20000"/>
        </a:spcBef>
        <a:buFont typeface="Arial"/>
        <a:buChar char="»"/>
        <a:defRPr sz="1400" kern="1200">
          <a:solidFill>
            <a:srgbClr val="0424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wilderdom.com/games/TrustActivities.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dma.ea.gr/en/node/13"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a:bodyPr>
          <a:lstStyle/>
          <a:p>
            <a:r>
              <a:rPr lang="en-US" sz="4000" dirty="0"/>
              <a:t>Open Discovery Space</a:t>
            </a:r>
          </a:p>
        </p:txBody>
      </p:sp>
      <p:sp>
        <p:nvSpPr>
          <p:cNvPr id="8" name="Subtitle 7"/>
          <p:cNvSpPr>
            <a:spLocks noGrp="1"/>
          </p:cNvSpPr>
          <p:nvPr>
            <p:ph type="subTitle" idx="1"/>
          </p:nvPr>
        </p:nvSpPr>
        <p:spPr>
          <a:xfrm>
            <a:off x="1099930" y="2977177"/>
            <a:ext cx="6427305" cy="2297188"/>
          </a:xfrm>
        </p:spPr>
        <p:txBody>
          <a:bodyPr>
            <a:normAutofit/>
          </a:bodyPr>
          <a:lstStyle/>
          <a:p>
            <a:r>
              <a:rPr lang="en-US" sz="2800" dirty="0" smtClean="0"/>
              <a:t>Task 3.6 </a:t>
            </a:r>
          </a:p>
          <a:p>
            <a:r>
              <a:rPr lang="en-US" sz="2800" dirty="0" smtClean="0"/>
              <a:t>Towards a community of Virtual Schools </a:t>
            </a:r>
            <a:endParaRPr lang="el-GR" sz="2800" dirty="0"/>
          </a:p>
          <a:p>
            <a:endParaRPr lang="en-US" sz="2800" dirty="0"/>
          </a:p>
        </p:txBody>
      </p:sp>
      <p:sp>
        <p:nvSpPr>
          <p:cNvPr id="4" name="Slide Number Placeholder 3"/>
          <p:cNvSpPr>
            <a:spLocks noGrp="1"/>
          </p:cNvSpPr>
          <p:nvPr>
            <p:ph type="sldNum" sz="quarter" idx="4294967295"/>
          </p:nvPr>
        </p:nvSpPr>
        <p:spPr>
          <a:xfrm>
            <a:off x="8648700" y="6440488"/>
            <a:ext cx="495300" cy="365125"/>
          </a:xfrm>
        </p:spPr>
        <p:txBody>
          <a:bodyPr/>
          <a:lstStyle/>
          <a:p>
            <a:fld id="{7A02C347-4F61-2748-932D-DBBEA1FCAD8D}" type="slidenum">
              <a:rPr lang="en-US" smtClean="0"/>
              <a:pPr/>
              <a:t>1</a:t>
            </a:fld>
            <a:endParaRPr lang="en-US" dirty="0"/>
          </a:p>
        </p:txBody>
      </p:sp>
      <p:sp>
        <p:nvSpPr>
          <p:cNvPr id="2" name="Rectangle 1"/>
          <p:cNvSpPr/>
          <p:nvPr/>
        </p:nvSpPr>
        <p:spPr>
          <a:xfrm>
            <a:off x="1495263" y="5077768"/>
            <a:ext cx="6031972" cy="400110"/>
          </a:xfrm>
          <a:prstGeom prst="rect">
            <a:avLst/>
          </a:prstGeom>
        </p:spPr>
        <p:txBody>
          <a:bodyPr wrap="none">
            <a:spAutoFit/>
          </a:bodyPr>
          <a:lstStyle/>
          <a:p>
            <a:r>
              <a:rPr lang="en-US" sz="2000" b="1" dirty="0" smtClean="0">
                <a:solidFill>
                  <a:srgbClr val="042441"/>
                </a:solidFill>
              </a:rPr>
              <a:t>National Coordinators’  Meeting</a:t>
            </a:r>
            <a:r>
              <a:rPr lang="en-US" sz="2000" b="1" dirty="0">
                <a:solidFill>
                  <a:srgbClr val="042441"/>
                </a:solidFill>
              </a:rPr>
              <a:t>, Belgrade, 30/9/2013</a:t>
            </a:r>
          </a:p>
        </p:txBody>
      </p:sp>
    </p:spTree>
    <p:extLst>
      <p:ext uri="{BB962C8B-B14F-4D97-AF65-F5344CB8AC3E}">
        <p14:creationId xmlns:p14="http://schemas.microsoft.com/office/powerpoint/2010/main" val="40898366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1266825"/>
            <a:ext cx="1408113" cy="1247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1"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65938" y="2057400"/>
            <a:ext cx="1408112" cy="1262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292" name="Title 1"/>
          <p:cNvSpPr>
            <a:spLocks noGrp="1"/>
          </p:cNvSpPr>
          <p:nvPr>
            <p:ph type="title"/>
          </p:nvPr>
        </p:nvSpPr>
        <p:spPr bwMode="auto">
          <a:xfrm>
            <a:off x="4518991" y="265043"/>
            <a:ext cx="4472608" cy="90114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n-US" altLang="el-GR" sz="2800" dirty="0" smtClean="0"/>
              <a:t>ODS statistics &amp; analytics tool</a:t>
            </a:r>
            <a:br>
              <a:rPr lang="en-US" altLang="el-GR" sz="2800" dirty="0" smtClean="0"/>
            </a:br>
            <a:r>
              <a:rPr lang="en-US" altLang="el-GR" sz="2800" dirty="0" err="1" smtClean="0"/>
              <a:t>Intrasoft</a:t>
            </a:r>
            <a:r>
              <a:rPr lang="en-US" altLang="el-GR" sz="2800" dirty="0" smtClean="0"/>
              <a:t> </a:t>
            </a:r>
            <a:endParaRPr lang="el-GR" altLang="el-GR" sz="2800" dirty="0" smtClean="0"/>
          </a:p>
        </p:txBody>
      </p:sp>
      <p:sp>
        <p:nvSpPr>
          <p:cNvPr id="3" name="Content Placeholder 2"/>
          <p:cNvSpPr>
            <a:spLocks noGrp="1"/>
          </p:cNvSpPr>
          <p:nvPr>
            <p:ph idx="1"/>
          </p:nvPr>
        </p:nvSpPr>
        <p:spPr>
          <a:xfrm>
            <a:off x="228600" y="1696278"/>
            <a:ext cx="8763000" cy="4770783"/>
          </a:xfrm>
        </p:spPr>
        <p:txBody>
          <a:bodyPr>
            <a:normAutofit fontScale="77500" lnSpcReduction="20000"/>
          </a:bodyPr>
          <a:lstStyle/>
          <a:p>
            <a:pPr marL="0" indent="0">
              <a:buFontTx/>
              <a:buNone/>
              <a:defRPr/>
            </a:pPr>
            <a:r>
              <a:rPr lang="en-US" dirty="0" smtClean="0">
                <a:solidFill>
                  <a:srgbClr val="033D86"/>
                </a:solidFill>
              </a:rPr>
              <a:t>Dimensions of analysis: </a:t>
            </a:r>
          </a:p>
          <a:p>
            <a:pPr>
              <a:defRPr/>
            </a:pPr>
            <a:r>
              <a:rPr lang="en-US" dirty="0" smtClean="0">
                <a:solidFill>
                  <a:srgbClr val="033D86"/>
                </a:solidFill>
              </a:rPr>
              <a:t>resources importance and use</a:t>
            </a:r>
            <a:endParaRPr lang="en-US" dirty="0">
              <a:solidFill>
                <a:srgbClr val="033D86"/>
              </a:solidFill>
            </a:endParaRPr>
          </a:p>
          <a:p>
            <a:pPr>
              <a:defRPr/>
            </a:pPr>
            <a:r>
              <a:rPr lang="en-US" dirty="0">
                <a:solidFill>
                  <a:srgbClr val="033D86"/>
                </a:solidFill>
              </a:rPr>
              <a:t>user engagement and participation</a:t>
            </a:r>
          </a:p>
          <a:p>
            <a:pPr>
              <a:defRPr/>
            </a:pPr>
            <a:r>
              <a:rPr lang="en-US" dirty="0">
                <a:solidFill>
                  <a:srgbClr val="033D86"/>
                </a:solidFill>
              </a:rPr>
              <a:t>community </a:t>
            </a:r>
            <a:r>
              <a:rPr lang="en-US" dirty="0" smtClean="0">
                <a:solidFill>
                  <a:srgbClr val="033D86"/>
                </a:solidFill>
              </a:rPr>
              <a:t>status</a:t>
            </a:r>
            <a:endParaRPr lang="en-US" dirty="0">
              <a:solidFill>
                <a:srgbClr val="033D86"/>
              </a:solidFill>
            </a:endParaRPr>
          </a:p>
          <a:p>
            <a:pPr>
              <a:defRPr/>
            </a:pPr>
            <a:r>
              <a:rPr lang="en-US" dirty="0" smtClean="0">
                <a:solidFill>
                  <a:srgbClr val="033D86"/>
                </a:solidFill>
              </a:rPr>
              <a:t>evolution </a:t>
            </a:r>
            <a:r>
              <a:rPr lang="en-US" dirty="0">
                <a:solidFill>
                  <a:srgbClr val="033D86"/>
                </a:solidFill>
              </a:rPr>
              <a:t>of the ODS </a:t>
            </a:r>
            <a:r>
              <a:rPr lang="en-US" dirty="0" smtClean="0">
                <a:solidFill>
                  <a:srgbClr val="033D86"/>
                </a:solidFill>
              </a:rPr>
              <a:t>Portal</a:t>
            </a:r>
          </a:p>
          <a:p>
            <a:pPr marL="0" indent="0">
              <a:buFontTx/>
              <a:buNone/>
              <a:defRPr/>
            </a:pPr>
            <a:endParaRPr lang="en-US" dirty="0" smtClean="0"/>
          </a:p>
          <a:p>
            <a:pPr marL="0" indent="0">
              <a:buFontTx/>
              <a:buNone/>
              <a:defRPr/>
            </a:pPr>
            <a:r>
              <a:rPr lang="en-US" dirty="0" smtClean="0">
                <a:solidFill>
                  <a:srgbClr val="0070C0"/>
                </a:solidFill>
              </a:rPr>
              <a:t>Parameters of events logging mechanism:</a:t>
            </a:r>
          </a:p>
          <a:p>
            <a:pPr>
              <a:defRPr/>
            </a:pPr>
            <a:r>
              <a:rPr lang="en-US" dirty="0" smtClean="0">
                <a:solidFill>
                  <a:srgbClr val="0070C0"/>
                </a:solidFill>
              </a:rPr>
              <a:t>Time</a:t>
            </a:r>
          </a:p>
          <a:p>
            <a:pPr>
              <a:defRPr/>
            </a:pPr>
            <a:r>
              <a:rPr lang="en-US" dirty="0" smtClean="0">
                <a:solidFill>
                  <a:srgbClr val="0070C0"/>
                </a:solidFill>
              </a:rPr>
              <a:t>Role of users</a:t>
            </a:r>
          </a:p>
          <a:p>
            <a:pPr>
              <a:defRPr/>
            </a:pPr>
            <a:r>
              <a:rPr lang="en-US" dirty="0" smtClean="0">
                <a:solidFill>
                  <a:srgbClr val="0070C0"/>
                </a:solidFill>
              </a:rPr>
              <a:t>Geographic area</a:t>
            </a:r>
            <a:endParaRPr lang="en-US" dirty="0">
              <a:solidFill>
                <a:srgbClr val="0070C0"/>
              </a:solidFill>
            </a:endParaRPr>
          </a:p>
          <a:p>
            <a:pPr>
              <a:defRPr/>
            </a:pPr>
            <a:r>
              <a:rPr lang="en-US" dirty="0" smtClean="0">
                <a:solidFill>
                  <a:srgbClr val="0070C0"/>
                </a:solidFill>
              </a:rPr>
              <a:t>Portal content</a:t>
            </a:r>
          </a:p>
          <a:p>
            <a:pPr marL="0" indent="0">
              <a:buFontTx/>
              <a:buNone/>
              <a:defRPr/>
            </a:pPr>
            <a:endParaRPr lang="en-US" dirty="0" smtClean="0"/>
          </a:p>
          <a:p>
            <a:pPr marL="0" indent="0">
              <a:buFontTx/>
              <a:buNone/>
              <a:defRPr/>
            </a:pPr>
            <a:r>
              <a:rPr lang="en-US" dirty="0" smtClean="0">
                <a:solidFill>
                  <a:srgbClr val="00B0F0"/>
                </a:solidFill>
              </a:rPr>
              <a:t>Types of queries:</a:t>
            </a:r>
          </a:p>
          <a:p>
            <a:pPr>
              <a:defRPr/>
            </a:pPr>
            <a:r>
              <a:rPr lang="en-US" dirty="0" smtClean="0">
                <a:solidFill>
                  <a:srgbClr val="00B0F0"/>
                </a:solidFill>
              </a:rPr>
              <a:t>Community-oriented</a:t>
            </a:r>
          </a:p>
          <a:p>
            <a:pPr>
              <a:defRPr/>
            </a:pPr>
            <a:r>
              <a:rPr lang="en-US" dirty="0" smtClean="0">
                <a:solidFill>
                  <a:srgbClr val="00B0F0"/>
                </a:solidFill>
              </a:rPr>
              <a:t>Portal-oriented</a:t>
            </a:r>
          </a:p>
          <a:p>
            <a:pPr>
              <a:defRPr/>
            </a:pPr>
            <a:r>
              <a:rPr lang="en-US" dirty="0" smtClean="0">
                <a:solidFill>
                  <a:srgbClr val="00B0F0"/>
                </a:solidFill>
              </a:rPr>
              <a:t>User-oriented</a:t>
            </a:r>
            <a:endParaRPr lang="el-GR" dirty="0">
              <a:solidFill>
                <a:srgbClr val="00B0F0"/>
              </a:solidFill>
            </a:endParaRPr>
          </a:p>
        </p:txBody>
      </p:sp>
      <p:pic>
        <p:nvPicPr>
          <p:cNvPr id="1229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67400" y="2687638"/>
            <a:ext cx="1484313" cy="1352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08763" y="4040188"/>
            <a:ext cx="1885950" cy="323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34537458"/>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Metrics</a:t>
            </a:r>
            <a:endParaRPr lang="el-GR" dirty="0"/>
          </a:p>
        </p:txBody>
      </p:sp>
      <p:sp>
        <p:nvSpPr>
          <p:cNvPr id="4" name="Date Placeholder 3"/>
          <p:cNvSpPr>
            <a:spLocks noGrp="1"/>
          </p:cNvSpPr>
          <p:nvPr>
            <p:ph type="dt" sz="half" idx="10"/>
          </p:nvPr>
        </p:nvSpPr>
        <p:spPr/>
        <p:txBody>
          <a:bodyPr/>
          <a:lstStyle/>
          <a:p>
            <a:r>
              <a:rPr lang="en-US" dirty="0" smtClean="0"/>
              <a:t>30/09/2013</a:t>
            </a: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11</a:t>
            </a:fld>
            <a:endParaRPr lang="en-US" dirty="0"/>
          </a:p>
        </p:txBody>
      </p:sp>
      <p:pic>
        <p:nvPicPr>
          <p:cNvPr id="4098" name="Picture 2" descr="C:\Users\stecherouvis\Pictures\UB Analytics.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6250" y="1427922"/>
            <a:ext cx="1906561" cy="452596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127512" y="2690336"/>
            <a:ext cx="5353879" cy="1200329"/>
          </a:xfrm>
          <a:prstGeom prst="rect">
            <a:avLst/>
          </a:prstGeom>
        </p:spPr>
        <p:txBody>
          <a:bodyPr wrap="square">
            <a:spAutoFit/>
          </a:bodyPr>
          <a:lstStyle/>
          <a:p>
            <a:r>
              <a:rPr lang="en-US" i="1" dirty="0" err="1"/>
              <a:t>Bissinger</a:t>
            </a:r>
            <a:r>
              <a:rPr lang="en-US" i="1" dirty="0"/>
              <a:t>, K. (2013) T5.4 Pilot Trials Data Collection and Analysis: Current status of evaluation tools and organizing the data collection. University of Bayreuth, NC Meeting, Belgrade 30/9/2013</a:t>
            </a:r>
            <a:endParaRPr lang="el-GR" i="1" dirty="0"/>
          </a:p>
        </p:txBody>
      </p:sp>
    </p:spTree>
    <p:extLst>
      <p:ext uri="{BB962C8B-B14F-4D97-AF65-F5344CB8AC3E}">
        <p14:creationId xmlns:p14="http://schemas.microsoft.com/office/powerpoint/2010/main" val="22083927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Metrics</a:t>
            </a:r>
            <a:endParaRPr lang="el-GR" dirty="0"/>
          </a:p>
        </p:txBody>
      </p:sp>
      <p:sp>
        <p:nvSpPr>
          <p:cNvPr id="4" name="Date Placeholder 3"/>
          <p:cNvSpPr>
            <a:spLocks noGrp="1"/>
          </p:cNvSpPr>
          <p:nvPr>
            <p:ph type="dt" sz="half" idx="10"/>
          </p:nvPr>
        </p:nvSpPr>
        <p:spPr/>
        <p:txBody>
          <a:bodyPr/>
          <a:lstStyle/>
          <a:p>
            <a:r>
              <a:rPr lang="en-US" smtClean="0"/>
              <a:t>06/21/2013</a:t>
            </a:r>
            <a:endParaRPr lang="en-US" dirty="0"/>
          </a:p>
        </p:txBody>
      </p:sp>
      <p:sp>
        <p:nvSpPr>
          <p:cNvPr id="5" name="Footer Placeholder 4"/>
          <p:cNvSpPr>
            <a:spLocks noGrp="1"/>
          </p:cNvSpPr>
          <p:nvPr>
            <p:ph type="ftr" sz="quarter" idx="11"/>
          </p:nvPr>
        </p:nvSpPr>
        <p:spPr/>
        <p:txBody>
          <a:bodyPr/>
          <a:lstStyle/>
          <a:p>
            <a:r>
              <a:rPr lang="en-US" smtClean="0"/>
              <a:t>First review meeting</a:t>
            </a: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12</a:t>
            </a:fld>
            <a:endParaRPr lang="en-US" dirty="0"/>
          </a:p>
        </p:txBody>
      </p:sp>
      <p:pic>
        <p:nvPicPr>
          <p:cNvPr id="1026" name="Picture 2" descr="C:\Users\stecherouvis\Pictures\Portal analytics.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149050"/>
            <a:ext cx="9143997" cy="5708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165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Bibliography</a:t>
            </a:r>
            <a:endParaRPr lang="el-GR" dirty="0"/>
          </a:p>
        </p:txBody>
      </p:sp>
      <p:sp>
        <p:nvSpPr>
          <p:cNvPr id="3" name="Content Placeholder 2"/>
          <p:cNvSpPr>
            <a:spLocks noGrp="1"/>
          </p:cNvSpPr>
          <p:nvPr>
            <p:ph idx="1"/>
          </p:nvPr>
        </p:nvSpPr>
        <p:spPr/>
        <p:txBody>
          <a:bodyPr>
            <a:normAutofit fontScale="85000" lnSpcReduction="20000"/>
          </a:bodyPr>
          <a:lstStyle/>
          <a:p>
            <a:pPr marL="0" indent="0">
              <a:buNone/>
            </a:pPr>
            <a:r>
              <a:rPr lang="en-US" sz="1900" dirty="0" smtClean="0"/>
              <a:t>Bibliography</a:t>
            </a:r>
          </a:p>
          <a:p>
            <a:pPr marL="0" indent="0">
              <a:buNone/>
            </a:pPr>
            <a:r>
              <a:rPr lang="en-US" sz="1700" b="0" dirty="0" err="1" smtClean="0"/>
              <a:t>Baek</a:t>
            </a:r>
            <a:r>
              <a:rPr lang="en-US" sz="1700" b="0" dirty="0"/>
              <a:t>, E., &amp; </a:t>
            </a:r>
            <a:r>
              <a:rPr lang="en-US" sz="1700" b="0" dirty="0" err="1"/>
              <a:t>Barab</a:t>
            </a:r>
            <a:r>
              <a:rPr lang="en-US" sz="1700" b="0" dirty="0"/>
              <a:t>, S. A. (2005). A study of dynamic design dualities in a web-supported community of practice for teachers. </a:t>
            </a:r>
            <a:r>
              <a:rPr lang="en-US" sz="1700" b="0" i="1" dirty="0"/>
              <a:t>Educational Technology &amp; Society, 8</a:t>
            </a:r>
            <a:r>
              <a:rPr lang="en-US" sz="1700" b="0" dirty="0"/>
              <a:t>(4), 161-177. </a:t>
            </a:r>
            <a:endParaRPr lang="en-US" sz="1700" b="0" dirty="0" smtClean="0"/>
          </a:p>
          <a:p>
            <a:pPr marL="0" indent="0">
              <a:buNone/>
            </a:pPr>
            <a:endParaRPr lang="en-US" sz="1700" b="0" dirty="0"/>
          </a:p>
          <a:p>
            <a:pPr marL="0" indent="0">
              <a:buNone/>
            </a:pPr>
            <a:r>
              <a:rPr lang="en-US" sz="1700" b="0" dirty="0" err="1"/>
              <a:t>Barab</a:t>
            </a:r>
            <a:r>
              <a:rPr lang="en-US" sz="1700" b="0" dirty="0"/>
              <a:t>, S. (2006). Design-based research. In R. K. Sawyer, (Ed.), </a:t>
            </a:r>
            <a:r>
              <a:rPr lang="en-US" sz="1700" b="0" i="1" dirty="0"/>
              <a:t>The Cambridge handbook of the learning sciences </a:t>
            </a:r>
            <a:r>
              <a:rPr lang="en-US" sz="1700" b="0" dirty="0"/>
              <a:t>(pp. 153-169). Cambridge: Cambridge University Press. </a:t>
            </a:r>
            <a:endParaRPr lang="en-US" sz="1700" b="0" dirty="0" smtClean="0"/>
          </a:p>
          <a:p>
            <a:pPr marL="0" indent="0">
              <a:buNone/>
            </a:pPr>
            <a:endParaRPr lang="en-US" sz="1700" b="0" dirty="0"/>
          </a:p>
          <a:p>
            <a:pPr marL="0" indent="0">
              <a:buNone/>
            </a:pPr>
            <a:r>
              <a:rPr lang="en-US" sz="1700" b="0" dirty="0" err="1"/>
              <a:t>Bissinger</a:t>
            </a:r>
            <a:r>
              <a:rPr lang="en-US" sz="1700" b="0" dirty="0"/>
              <a:t>, K. (2013) T5.4 Pilot Trials Data Collection and Analysis: Current status of evaluation tools and organizing the data collection. University of Bayreuth, NC Meeting, Belgrade 30/9/2013</a:t>
            </a:r>
            <a:endParaRPr lang="el-GR" sz="1700" b="0" dirty="0"/>
          </a:p>
          <a:p>
            <a:pPr marL="0" indent="0">
              <a:buNone/>
            </a:pPr>
            <a:endParaRPr lang="en-US" sz="1700" b="0" dirty="0"/>
          </a:p>
          <a:p>
            <a:pPr marL="0" indent="0">
              <a:buNone/>
            </a:pPr>
            <a:r>
              <a:rPr lang="en-US" sz="1700" b="0" dirty="0"/>
              <a:t>Carr, N., &amp; Chambers, D. P. (2006). Teacher professional learning in an online community: The experiences of the National Quality Schooling Framework Pilot Project. </a:t>
            </a:r>
            <a:r>
              <a:rPr lang="en-US" sz="1700" b="0" i="1" dirty="0"/>
              <a:t>Technology, Pedagogy and Education, 15</a:t>
            </a:r>
            <a:r>
              <a:rPr lang="en-US" sz="1700" b="0" dirty="0"/>
              <a:t>(2), 143-157. </a:t>
            </a:r>
            <a:endParaRPr lang="en-US" sz="1700" b="0" dirty="0" smtClean="0"/>
          </a:p>
          <a:p>
            <a:pPr marL="0" indent="0">
              <a:buNone/>
            </a:pPr>
            <a:endParaRPr lang="en-US" sz="1700" b="0" dirty="0"/>
          </a:p>
          <a:p>
            <a:pPr marL="0" indent="0">
              <a:buNone/>
            </a:pPr>
            <a:r>
              <a:rPr lang="en-US" sz="1800" b="0" dirty="0"/>
              <a:t>Lock, J. V. (2006). A New Image: Online Communities to Facilitate Teacher Professional Development. </a:t>
            </a:r>
            <a:r>
              <a:rPr lang="en-US" sz="1800" b="0" i="1" dirty="0"/>
              <a:t>Journal of Technology and Teacher Education, 14 </a:t>
            </a:r>
            <a:r>
              <a:rPr lang="en-US" sz="1800" b="0" dirty="0"/>
              <a:t>(4), 663-678. </a:t>
            </a:r>
            <a:endParaRPr lang="en-US" sz="1800" b="0" dirty="0" smtClean="0"/>
          </a:p>
          <a:p>
            <a:pPr marL="0" indent="0">
              <a:buNone/>
            </a:pPr>
            <a:endParaRPr lang="en-US" sz="1800" b="0" dirty="0"/>
          </a:p>
          <a:p>
            <a:pPr marL="0" indent="0">
              <a:buNone/>
            </a:pPr>
            <a:r>
              <a:rPr lang="en-US" sz="1600" b="0" dirty="0" err="1"/>
              <a:t>Scheckler</a:t>
            </a:r>
            <a:r>
              <a:rPr lang="en-US" sz="1600" b="0" dirty="0"/>
              <a:t>, R.K. (2010). Case studies from the Inquiry Learning Forum. In J. O. Lindberg, &amp; A. D. </a:t>
            </a:r>
            <a:r>
              <a:rPr lang="en-US" sz="1600" b="0" dirty="0" err="1"/>
              <a:t>Ologsson</a:t>
            </a:r>
            <a:r>
              <a:rPr lang="en-US" sz="1600" b="0" dirty="0"/>
              <a:t> (Eds.), </a:t>
            </a:r>
            <a:r>
              <a:rPr lang="en-US" sz="1600" b="0" i="1" dirty="0"/>
              <a:t>Online learning communities and teacher professional development: Methods for improved education delivery. </a:t>
            </a:r>
            <a:r>
              <a:rPr lang="en-US" sz="1600" b="0" dirty="0"/>
              <a:t>(pp. 43-59). Hershey, PA: IGI Global. </a:t>
            </a:r>
            <a:endParaRPr lang="en-US" sz="1700" b="0" dirty="0" smtClean="0"/>
          </a:p>
          <a:p>
            <a:pPr marL="0" indent="0">
              <a:buNone/>
            </a:pPr>
            <a:endParaRPr lang="en-US" sz="1700" b="0" dirty="0"/>
          </a:p>
          <a:p>
            <a:pPr marL="0" indent="0">
              <a:buNone/>
            </a:pPr>
            <a:r>
              <a:rPr lang="en-US" sz="1700" b="0" dirty="0" err="1" smtClean="0"/>
              <a:t>Widenman</a:t>
            </a:r>
            <a:r>
              <a:rPr lang="en-US" sz="1700" b="0" dirty="0" smtClean="0"/>
              <a:t>, H. (2010) . Online </a:t>
            </a:r>
            <a:r>
              <a:rPr lang="en-US" sz="1700" b="0" dirty="0"/>
              <a:t>Teacher Learning Communities:</a:t>
            </a:r>
            <a:r>
              <a:rPr lang="en-US" sz="1700" dirty="0"/>
              <a:t> </a:t>
            </a:r>
            <a:r>
              <a:rPr lang="en-US" sz="1700" b="0" dirty="0" smtClean="0"/>
              <a:t>A </a:t>
            </a:r>
            <a:r>
              <a:rPr lang="en-US" sz="1700" b="0" dirty="0"/>
              <a:t>Literature </a:t>
            </a:r>
            <a:r>
              <a:rPr lang="en-US" sz="1700" b="0" dirty="0" smtClean="0"/>
              <a:t>Review. Institute </a:t>
            </a:r>
            <a:r>
              <a:rPr lang="en-US" sz="1700" b="0" dirty="0"/>
              <a:t>for Research on Learning </a:t>
            </a:r>
            <a:r>
              <a:rPr lang="en-US" sz="1700" b="0" dirty="0" smtClean="0"/>
              <a:t>Technologies. Technical Report. University of York.</a:t>
            </a:r>
            <a:r>
              <a:rPr lang="en-US" sz="2000" b="0" dirty="0" smtClean="0"/>
              <a:t>   </a:t>
            </a:r>
          </a:p>
          <a:p>
            <a:pPr marL="0" indent="0">
              <a:buNone/>
            </a:pPr>
            <a:endParaRPr lang="en-US" sz="1900" b="0" dirty="0" smtClean="0"/>
          </a:p>
          <a:p>
            <a:pPr marL="0" indent="0">
              <a:buNone/>
            </a:pPr>
            <a:endParaRPr lang="en-US" b="0" dirty="0" smtClean="0"/>
          </a:p>
          <a:p>
            <a:pPr marL="0" indent="0">
              <a:buNone/>
            </a:pPr>
            <a:endParaRPr lang="en-US" b="0" dirty="0"/>
          </a:p>
          <a:p>
            <a:pPr marL="0" indent="0">
              <a:buNone/>
            </a:pPr>
            <a:endParaRPr lang="en-US" b="0" dirty="0" smtClean="0"/>
          </a:p>
          <a:p>
            <a:pPr marL="0" indent="0">
              <a:buNone/>
            </a:pPr>
            <a:endParaRPr lang="en-US" b="0" dirty="0"/>
          </a:p>
          <a:p>
            <a:pPr marL="0" indent="0">
              <a:buNone/>
            </a:pPr>
            <a:endParaRPr lang="en-US" b="0" dirty="0" smtClean="0"/>
          </a:p>
          <a:p>
            <a:pPr marL="0" indent="0">
              <a:buNone/>
            </a:pPr>
            <a:endParaRPr lang="en-US" b="0" dirty="0"/>
          </a:p>
          <a:p>
            <a:pPr marL="0" indent="0">
              <a:buNone/>
            </a:pPr>
            <a:endParaRPr lang="en-US" b="0" dirty="0" smtClean="0"/>
          </a:p>
          <a:p>
            <a:pPr marL="0" indent="0">
              <a:buNone/>
            </a:pPr>
            <a:endParaRPr lang="en-US" b="0" dirty="0"/>
          </a:p>
          <a:p>
            <a:pPr marL="0" indent="0">
              <a:buNone/>
            </a:pPr>
            <a:endParaRPr lang="en-US" b="0" dirty="0" smtClean="0"/>
          </a:p>
          <a:p>
            <a:pPr marL="0" indent="0">
              <a:buNone/>
            </a:pPr>
            <a:endParaRPr lang="en-US" b="0" dirty="0"/>
          </a:p>
          <a:p>
            <a:pPr marL="0" indent="0">
              <a:buNone/>
            </a:pPr>
            <a:endParaRPr lang="el-GR" dirty="0"/>
          </a:p>
        </p:txBody>
      </p:sp>
      <p:sp>
        <p:nvSpPr>
          <p:cNvPr id="4" name="Date Placeholder 3"/>
          <p:cNvSpPr>
            <a:spLocks noGrp="1"/>
          </p:cNvSpPr>
          <p:nvPr>
            <p:ph type="dt" sz="half" idx="10"/>
          </p:nvPr>
        </p:nvSpPr>
        <p:spPr/>
        <p:txBody>
          <a:bodyPr/>
          <a:lstStyle/>
          <a:p>
            <a:r>
              <a:rPr lang="en-US" smtClean="0"/>
              <a:t>06/21/2013</a:t>
            </a:r>
            <a:endParaRPr lang="en-US" dirty="0"/>
          </a:p>
        </p:txBody>
      </p:sp>
      <p:sp>
        <p:nvSpPr>
          <p:cNvPr id="5" name="Footer Placeholder 4"/>
          <p:cNvSpPr>
            <a:spLocks noGrp="1"/>
          </p:cNvSpPr>
          <p:nvPr>
            <p:ph type="ftr" sz="quarter" idx="11"/>
          </p:nvPr>
        </p:nvSpPr>
        <p:spPr/>
        <p:txBody>
          <a:bodyPr/>
          <a:lstStyle/>
          <a:p>
            <a:r>
              <a:rPr lang="en-US" smtClean="0"/>
              <a:t>First review meeting</a:t>
            </a: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13</a:t>
            </a:fld>
            <a:endParaRPr lang="en-US" dirty="0"/>
          </a:p>
        </p:txBody>
      </p:sp>
    </p:spTree>
    <p:extLst>
      <p:ext uri="{BB962C8B-B14F-4D97-AF65-F5344CB8AC3E}">
        <p14:creationId xmlns:p14="http://schemas.microsoft.com/office/powerpoint/2010/main" val="1363386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dirty="0" smtClean="0"/>
          </a:p>
          <a:p>
            <a:endParaRPr lang="en-GB" dirty="0"/>
          </a:p>
          <a:p>
            <a:endParaRPr lang="en-GB" dirty="0" smtClean="0"/>
          </a:p>
          <a:p>
            <a:endParaRPr lang="en-GB" dirty="0"/>
          </a:p>
          <a:p>
            <a:pPr marL="0" indent="0" algn="ctr">
              <a:buNone/>
            </a:pPr>
            <a:r>
              <a:rPr lang="en-GB" sz="3600" dirty="0" smtClean="0"/>
              <a:t>Thank you for your attention </a:t>
            </a:r>
            <a:endParaRPr lang="en-GB" sz="3600" dirty="0"/>
          </a:p>
        </p:txBody>
      </p:sp>
      <p:sp>
        <p:nvSpPr>
          <p:cNvPr id="4" name="Date Placeholder 3"/>
          <p:cNvSpPr>
            <a:spLocks noGrp="1"/>
          </p:cNvSpPr>
          <p:nvPr>
            <p:ph type="dt" sz="half" idx="10"/>
          </p:nvPr>
        </p:nvSpPr>
        <p:spPr/>
        <p:txBody>
          <a:bodyPr/>
          <a:lstStyle/>
          <a:p>
            <a:r>
              <a:rPr lang="en-US" dirty="0" smtClean="0"/>
              <a:t>30/09/2013</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14</a:t>
            </a:fld>
            <a:endParaRPr lang="en-US" dirty="0"/>
          </a:p>
        </p:txBody>
      </p:sp>
    </p:spTree>
    <p:extLst>
      <p:ext uri="{BB962C8B-B14F-4D97-AF65-F5344CB8AC3E}">
        <p14:creationId xmlns:p14="http://schemas.microsoft.com/office/powerpoint/2010/main" val="37282782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ODS Facts </a:t>
            </a:r>
            <a:endParaRPr lang="en-US" dirty="0"/>
          </a:p>
        </p:txBody>
      </p:sp>
      <p:sp>
        <p:nvSpPr>
          <p:cNvPr id="4" name="Slide Number Placeholder 3"/>
          <p:cNvSpPr>
            <a:spLocks noGrp="1"/>
          </p:cNvSpPr>
          <p:nvPr>
            <p:ph type="sldNum" sz="quarter" idx="12"/>
          </p:nvPr>
        </p:nvSpPr>
        <p:spPr>
          <a:xfrm>
            <a:off x="8649022" y="6440253"/>
            <a:ext cx="494976" cy="365125"/>
          </a:xfrm>
        </p:spPr>
        <p:txBody>
          <a:bodyPr/>
          <a:lstStyle/>
          <a:p>
            <a:fld id="{7A02C347-4F61-2748-932D-DBBEA1FCAD8D}" type="slidenum">
              <a:rPr lang="en-US" smtClean="0"/>
              <a:pPr/>
              <a:t>2</a:t>
            </a:fld>
            <a:endParaRPr lang="en-US" dirty="0"/>
          </a:p>
        </p:txBody>
      </p:sp>
      <p:sp>
        <p:nvSpPr>
          <p:cNvPr id="7" name="Date Placeholder 3"/>
          <p:cNvSpPr>
            <a:spLocks noGrp="1"/>
          </p:cNvSpPr>
          <p:nvPr>
            <p:ph type="dt" sz="half" idx="10"/>
          </p:nvPr>
        </p:nvSpPr>
        <p:spPr>
          <a:xfrm>
            <a:off x="5019524" y="6440253"/>
            <a:ext cx="1019629" cy="365125"/>
          </a:xfrm>
        </p:spPr>
        <p:txBody>
          <a:bodyPr/>
          <a:lstStyle/>
          <a:p>
            <a:r>
              <a:rPr lang="en-US" dirty="0" smtClean="0"/>
              <a:t>09/30/2013</a:t>
            </a:r>
            <a:endParaRPr lang="en-US" dirty="0"/>
          </a:p>
        </p:txBody>
      </p:sp>
      <p:sp>
        <p:nvSpPr>
          <p:cNvPr id="8" name="Footer Placeholder 4"/>
          <p:cNvSpPr>
            <a:spLocks noGrp="1"/>
          </p:cNvSpPr>
          <p:nvPr>
            <p:ph type="ftr" sz="quarter" idx="11"/>
          </p:nvPr>
        </p:nvSpPr>
        <p:spPr>
          <a:xfrm>
            <a:off x="457199" y="6440253"/>
            <a:ext cx="4562325" cy="365125"/>
          </a:xfrm>
        </p:spPr>
        <p:txBody>
          <a:bodyPr/>
          <a:lstStyle/>
          <a:p>
            <a:endParaRPr lang="en-US" dirty="0"/>
          </a:p>
        </p:txBody>
      </p:sp>
      <p:sp>
        <p:nvSpPr>
          <p:cNvPr id="5" name="Content Placeholder 4"/>
          <p:cNvSpPr>
            <a:spLocks noGrp="1"/>
          </p:cNvSpPr>
          <p:nvPr>
            <p:ph idx="1"/>
          </p:nvPr>
        </p:nvSpPr>
        <p:spPr/>
        <p:txBody>
          <a:bodyPr/>
          <a:lstStyle/>
          <a:p>
            <a:pPr marL="0" indent="0" algn="ctr">
              <a:buNone/>
            </a:pPr>
            <a:r>
              <a:rPr lang="en-GB" sz="4000" dirty="0" smtClean="0"/>
              <a:t>ODS Facts</a:t>
            </a:r>
          </a:p>
          <a:p>
            <a:pPr marL="0" indent="0" algn="ctr">
              <a:buNone/>
            </a:pPr>
            <a:endParaRPr lang="en-GB" dirty="0" smtClean="0"/>
          </a:p>
          <a:p>
            <a:r>
              <a:rPr lang="en-GB" sz="4000" dirty="0" smtClean="0"/>
              <a:t>66565 learning objects.</a:t>
            </a:r>
          </a:p>
          <a:p>
            <a:r>
              <a:rPr lang="en-GB" sz="4000" smtClean="0"/>
              <a:t>5</a:t>
            </a:r>
            <a:r>
              <a:rPr lang="en-GB" sz="4000" smtClean="0"/>
              <a:t>54 </a:t>
            </a:r>
            <a:r>
              <a:rPr lang="en-GB" sz="4000" dirty="0" smtClean="0"/>
              <a:t>connected teachers. </a:t>
            </a:r>
          </a:p>
          <a:p>
            <a:r>
              <a:rPr lang="en-GB" sz="4000" dirty="0" smtClean="0"/>
              <a:t>73</a:t>
            </a:r>
            <a:r>
              <a:rPr lang="en-GB" sz="4000" dirty="0" smtClean="0"/>
              <a:t> </a:t>
            </a:r>
            <a:r>
              <a:rPr lang="en-GB" sz="4000" dirty="0" smtClean="0"/>
              <a:t>Communities.  </a:t>
            </a:r>
            <a:endParaRPr lang="el-GR" sz="4000" dirty="0"/>
          </a:p>
        </p:txBody>
      </p:sp>
    </p:spTree>
    <p:extLst>
      <p:ext uri="{BB962C8B-B14F-4D97-AF65-F5344CB8AC3E}">
        <p14:creationId xmlns:p14="http://schemas.microsoft.com/office/powerpoint/2010/main" val="1433561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indent="0"/>
            <a:r>
              <a:rPr lang="en-GB" dirty="0"/>
              <a:t>The fundamentals </a:t>
            </a:r>
            <a:br>
              <a:rPr lang="en-GB" dirty="0"/>
            </a:br>
            <a:r>
              <a:rPr lang="en-GB" dirty="0"/>
              <a:t>of </a:t>
            </a:r>
            <a:r>
              <a:rPr lang="en-GB" dirty="0" smtClean="0"/>
              <a:t>online </a:t>
            </a:r>
            <a:r>
              <a:rPr lang="en-GB" dirty="0"/>
              <a:t>communities </a:t>
            </a:r>
            <a:br>
              <a:rPr lang="en-GB" dirty="0"/>
            </a:br>
            <a:r>
              <a:rPr lang="en-GB" dirty="0" smtClean="0"/>
              <a:t> </a:t>
            </a:r>
            <a:endParaRPr lang="en-GB" dirty="0"/>
          </a:p>
        </p:txBody>
      </p:sp>
      <p:sp>
        <p:nvSpPr>
          <p:cNvPr id="3" name="Content Placeholder 2"/>
          <p:cNvSpPr>
            <a:spLocks noGrp="1"/>
          </p:cNvSpPr>
          <p:nvPr>
            <p:ph idx="1"/>
          </p:nvPr>
        </p:nvSpPr>
        <p:spPr/>
        <p:txBody>
          <a:bodyPr>
            <a:normAutofit fontScale="92500" lnSpcReduction="20000"/>
          </a:bodyPr>
          <a:lstStyle/>
          <a:p>
            <a:pPr marL="0" indent="0" algn="ctr">
              <a:buNone/>
            </a:pPr>
            <a:endParaRPr lang="en-GB" dirty="0"/>
          </a:p>
          <a:p>
            <a:pPr marL="457200" indent="-457200">
              <a:buFont typeface="+mj-lt"/>
              <a:buAutoNum type="arabicPeriod"/>
            </a:pPr>
            <a:r>
              <a:rPr lang="en-GB" dirty="0" smtClean="0"/>
              <a:t>Clarity &amp; relevance. </a:t>
            </a:r>
          </a:p>
          <a:p>
            <a:pPr marL="457200" indent="-457200">
              <a:buFont typeface="+mj-lt"/>
              <a:buAutoNum type="arabicPeriod"/>
            </a:pPr>
            <a:r>
              <a:rPr lang="en-GB" dirty="0" smtClean="0"/>
              <a:t>Addressing </a:t>
            </a:r>
            <a:r>
              <a:rPr lang="en-GB" dirty="0"/>
              <a:t>participating teachers’ intrinsic </a:t>
            </a:r>
            <a:r>
              <a:rPr lang="en-GB" dirty="0" smtClean="0"/>
              <a:t>needs.</a:t>
            </a:r>
          </a:p>
          <a:p>
            <a:pPr marL="457200" indent="-457200">
              <a:buFont typeface="+mj-lt"/>
              <a:buAutoNum type="arabicPeriod"/>
            </a:pPr>
            <a:r>
              <a:rPr lang="en-GB" dirty="0"/>
              <a:t>Generic online communities </a:t>
            </a:r>
            <a:r>
              <a:rPr lang="en-GB" dirty="0" smtClean="0"/>
              <a:t>tend to “die” quickly.  Communities targeting </a:t>
            </a:r>
            <a:r>
              <a:rPr lang="en-GB" dirty="0"/>
              <a:t>groups of teachers with common needs and </a:t>
            </a:r>
            <a:r>
              <a:rPr lang="en-GB" dirty="0" smtClean="0"/>
              <a:t>interests will “live longer” (</a:t>
            </a:r>
            <a:r>
              <a:rPr lang="en-GB" dirty="0" err="1"/>
              <a:t>Widenman</a:t>
            </a:r>
            <a:r>
              <a:rPr lang="en-GB" dirty="0"/>
              <a:t> 2010; </a:t>
            </a:r>
            <a:r>
              <a:rPr lang="en-GB" dirty="0" smtClean="0"/>
              <a:t>Carr </a:t>
            </a:r>
            <a:r>
              <a:rPr lang="en-GB" dirty="0"/>
              <a:t>&amp; Chambers, 2006</a:t>
            </a:r>
            <a:r>
              <a:rPr lang="en-GB" dirty="0" smtClean="0"/>
              <a:t>).</a:t>
            </a:r>
          </a:p>
          <a:p>
            <a:pPr marL="457200" indent="-457200">
              <a:buFont typeface="+mj-lt"/>
              <a:buAutoNum type="arabicPeriod"/>
            </a:pPr>
            <a:r>
              <a:rPr lang="en-GB" dirty="0"/>
              <a:t>A</a:t>
            </a:r>
            <a:r>
              <a:rPr lang="en-GB" dirty="0" smtClean="0"/>
              <a:t>ccess </a:t>
            </a:r>
            <a:r>
              <a:rPr lang="en-GB" dirty="0"/>
              <a:t>to content </a:t>
            </a:r>
            <a:r>
              <a:rPr lang="en-GB" dirty="0" smtClean="0"/>
              <a:t>that is </a:t>
            </a:r>
            <a:r>
              <a:rPr lang="en-GB" dirty="0"/>
              <a:t>directly </a:t>
            </a:r>
            <a:r>
              <a:rPr lang="en-GB" dirty="0" smtClean="0"/>
              <a:t>useful to someone’s </a:t>
            </a:r>
            <a:r>
              <a:rPr lang="en-GB" dirty="0"/>
              <a:t>teaching </a:t>
            </a:r>
            <a:r>
              <a:rPr lang="en-GB" dirty="0" smtClean="0"/>
              <a:t>(</a:t>
            </a:r>
            <a:r>
              <a:rPr lang="en-GB" dirty="0" err="1"/>
              <a:t>Widenman</a:t>
            </a:r>
            <a:r>
              <a:rPr lang="en-GB" dirty="0"/>
              <a:t> 2010; </a:t>
            </a:r>
            <a:r>
              <a:rPr lang="en-GB" dirty="0" err="1" smtClean="0"/>
              <a:t>Baek</a:t>
            </a:r>
            <a:r>
              <a:rPr lang="en-GB" dirty="0" smtClean="0"/>
              <a:t> </a:t>
            </a:r>
            <a:r>
              <a:rPr lang="en-GB" dirty="0"/>
              <a:t>&amp; </a:t>
            </a:r>
            <a:r>
              <a:rPr lang="en-GB" dirty="0" err="1"/>
              <a:t>Barab</a:t>
            </a:r>
            <a:r>
              <a:rPr lang="en-GB" dirty="0"/>
              <a:t>, 2005</a:t>
            </a:r>
            <a:r>
              <a:rPr lang="en-GB" dirty="0" smtClean="0"/>
              <a:t>). At the early stages of community development, National Coordinators who may be experts in particular fields should contribute to certain communities with content, tools, scenarios, etc. or work towards locating and engaging experienced teachers and contributors.   </a:t>
            </a:r>
          </a:p>
          <a:p>
            <a:pPr marL="0" indent="0">
              <a:buNone/>
            </a:pPr>
            <a:r>
              <a:rPr lang="en-GB" dirty="0" smtClean="0"/>
              <a:t> </a:t>
            </a:r>
            <a:endParaRPr lang="en-GB" dirty="0"/>
          </a:p>
        </p:txBody>
      </p:sp>
      <p:sp>
        <p:nvSpPr>
          <p:cNvPr id="4" name="Date Placeholder 3"/>
          <p:cNvSpPr>
            <a:spLocks noGrp="1"/>
          </p:cNvSpPr>
          <p:nvPr>
            <p:ph type="dt" sz="half" idx="10"/>
          </p:nvPr>
        </p:nvSpPr>
        <p:spPr/>
        <p:txBody>
          <a:bodyPr/>
          <a:lstStyle/>
          <a:p>
            <a:r>
              <a:rPr lang="en-US" dirty="0" smtClean="0"/>
              <a:t>30/09/2013</a:t>
            </a: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3</a:t>
            </a:fld>
            <a:endParaRPr lang="en-US" dirty="0"/>
          </a:p>
        </p:txBody>
      </p:sp>
    </p:spTree>
    <p:extLst>
      <p:ext uri="{BB962C8B-B14F-4D97-AF65-F5344CB8AC3E}">
        <p14:creationId xmlns:p14="http://schemas.microsoft.com/office/powerpoint/2010/main" val="2008669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fundamentals </a:t>
            </a:r>
            <a:br>
              <a:rPr lang="en-GB" dirty="0"/>
            </a:br>
            <a:r>
              <a:rPr lang="en-GB" dirty="0"/>
              <a:t>of online communities</a:t>
            </a:r>
          </a:p>
        </p:txBody>
      </p:sp>
      <p:sp>
        <p:nvSpPr>
          <p:cNvPr id="3" name="Content Placeholder 2"/>
          <p:cNvSpPr>
            <a:spLocks noGrp="1"/>
          </p:cNvSpPr>
          <p:nvPr>
            <p:ph idx="1"/>
          </p:nvPr>
        </p:nvSpPr>
        <p:spPr/>
        <p:txBody>
          <a:bodyPr>
            <a:normAutofit fontScale="77500" lnSpcReduction="20000"/>
          </a:bodyPr>
          <a:lstStyle/>
          <a:p>
            <a:pPr marL="0" indent="0">
              <a:buNone/>
            </a:pPr>
            <a:endParaRPr lang="en-GB" dirty="0" smtClean="0"/>
          </a:p>
          <a:p>
            <a:pPr marL="457200" indent="-457200">
              <a:buFont typeface="+mj-lt"/>
              <a:buAutoNum type="arabicPeriod" startAt="5"/>
            </a:pPr>
            <a:r>
              <a:rPr lang="en-GB" dirty="0"/>
              <a:t>Trust, empathy, support</a:t>
            </a:r>
            <a:r>
              <a:rPr lang="en-GB" dirty="0" smtClean="0"/>
              <a:t>.</a:t>
            </a:r>
          </a:p>
          <a:p>
            <a:pPr marL="457200" indent="-457200">
              <a:buFont typeface="+mj-lt"/>
              <a:buAutoNum type="arabicPeriod" startAt="5"/>
            </a:pPr>
            <a:r>
              <a:rPr lang="en-GB" dirty="0"/>
              <a:t>Creating a community </a:t>
            </a:r>
            <a:r>
              <a:rPr lang="en-GB" dirty="0" smtClean="0"/>
              <a:t>of teachers who are not afraid </a:t>
            </a:r>
            <a:r>
              <a:rPr lang="en-GB" dirty="0"/>
              <a:t>to </a:t>
            </a:r>
            <a:r>
              <a:rPr lang="en-GB" dirty="0" smtClean="0"/>
              <a:t>critically discuss </a:t>
            </a:r>
            <a:r>
              <a:rPr lang="en-GB" dirty="0"/>
              <a:t>their </a:t>
            </a:r>
            <a:r>
              <a:rPr lang="en-GB" dirty="0" smtClean="0"/>
              <a:t>teaching approach, methods &amp; material. (</a:t>
            </a:r>
            <a:r>
              <a:rPr lang="en-GB" dirty="0" err="1" smtClean="0"/>
              <a:t>Widenman</a:t>
            </a:r>
            <a:r>
              <a:rPr lang="en-GB" dirty="0" smtClean="0"/>
              <a:t> 2010; </a:t>
            </a:r>
            <a:r>
              <a:rPr lang="en-GB" dirty="0" err="1" smtClean="0"/>
              <a:t>Baek</a:t>
            </a:r>
            <a:r>
              <a:rPr lang="en-GB" dirty="0" smtClean="0"/>
              <a:t> </a:t>
            </a:r>
            <a:r>
              <a:rPr lang="en-GB" dirty="0"/>
              <a:t>&amp; </a:t>
            </a:r>
            <a:r>
              <a:rPr lang="en-GB" dirty="0" err="1"/>
              <a:t>Barab</a:t>
            </a:r>
            <a:r>
              <a:rPr lang="en-GB" dirty="0"/>
              <a:t>, 2005; Lock, </a:t>
            </a:r>
            <a:r>
              <a:rPr lang="en-GB" dirty="0" smtClean="0"/>
              <a:t>2006).</a:t>
            </a:r>
          </a:p>
          <a:p>
            <a:pPr marL="457200" indent="-457200">
              <a:buFont typeface="+mj-lt"/>
              <a:buAutoNum type="arabicPeriod" startAt="5"/>
            </a:pPr>
            <a:r>
              <a:rPr lang="en-GB" dirty="0" smtClean="0"/>
              <a:t>Teachers will not </a:t>
            </a:r>
            <a:r>
              <a:rPr lang="en-GB" dirty="0"/>
              <a:t>share their </a:t>
            </a:r>
            <a:r>
              <a:rPr lang="en-GB" dirty="0" smtClean="0"/>
              <a:t>approach </a:t>
            </a:r>
            <a:r>
              <a:rPr lang="en-GB" dirty="0"/>
              <a:t>with </a:t>
            </a:r>
            <a:r>
              <a:rPr lang="en-GB" dirty="0" smtClean="0"/>
              <a:t>peers </a:t>
            </a:r>
            <a:r>
              <a:rPr lang="en-GB" dirty="0"/>
              <a:t>for fear of exposing any possible </a:t>
            </a:r>
            <a:r>
              <a:rPr lang="en-GB" dirty="0" smtClean="0"/>
              <a:t>weaknesses and will not criticize </a:t>
            </a:r>
            <a:r>
              <a:rPr lang="en-GB" dirty="0"/>
              <a:t>the teaching methods of </a:t>
            </a:r>
            <a:r>
              <a:rPr lang="en-GB" dirty="0" smtClean="0"/>
              <a:t>others. (</a:t>
            </a:r>
            <a:r>
              <a:rPr lang="en-GB" dirty="0" err="1"/>
              <a:t>Widenman</a:t>
            </a:r>
            <a:r>
              <a:rPr lang="en-GB" dirty="0"/>
              <a:t> 2010; </a:t>
            </a:r>
            <a:r>
              <a:rPr lang="en-GB" dirty="0" err="1" smtClean="0"/>
              <a:t>Baek</a:t>
            </a:r>
            <a:r>
              <a:rPr lang="en-GB" dirty="0" smtClean="0"/>
              <a:t> </a:t>
            </a:r>
            <a:r>
              <a:rPr lang="en-GB" dirty="0"/>
              <a:t>&amp; </a:t>
            </a:r>
            <a:r>
              <a:rPr lang="en-GB" dirty="0" err="1"/>
              <a:t>Barab</a:t>
            </a:r>
            <a:r>
              <a:rPr lang="en-GB" dirty="0"/>
              <a:t>, 2005; </a:t>
            </a:r>
            <a:r>
              <a:rPr lang="en-GB" dirty="0" err="1"/>
              <a:t>Barab</a:t>
            </a:r>
            <a:r>
              <a:rPr lang="en-GB" dirty="0"/>
              <a:t>, 2006; </a:t>
            </a:r>
            <a:r>
              <a:rPr lang="en-GB" dirty="0" err="1"/>
              <a:t>Scheckler</a:t>
            </a:r>
            <a:r>
              <a:rPr lang="en-GB" dirty="0"/>
              <a:t>, 2010</a:t>
            </a:r>
            <a:r>
              <a:rPr lang="en-GB" dirty="0" smtClean="0"/>
              <a:t>).</a:t>
            </a:r>
          </a:p>
          <a:p>
            <a:pPr marL="457200" indent="-457200">
              <a:buFont typeface="+mj-lt"/>
              <a:buAutoNum type="arabicPeriod" startAt="5"/>
            </a:pPr>
            <a:r>
              <a:rPr lang="en-GB" dirty="0" smtClean="0"/>
              <a:t>A good opportunity for building trust among participants in the pilots and Change Agents are the T3.5 workshops (see Ms </a:t>
            </a:r>
            <a:r>
              <a:rPr lang="en-GB" dirty="0" err="1" smtClean="0"/>
              <a:t>Chelioti’s</a:t>
            </a:r>
            <a:r>
              <a:rPr lang="en-GB" dirty="0" smtClean="0"/>
              <a:t> presentation at the NC’s meeting on 30-9-2013, slides 10-18). There are some  trust building games that you may use in the workshop too. For ideas, see </a:t>
            </a:r>
            <a:r>
              <a:rPr lang="en-US" dirty="0">
                <a:hlinkClick r:id="rId2"/>
              </a:rPr>
              <a:t>http://</a:t>
            </a:r>
            <a:r>
              <a:rPr lang="en-US" dirty="0" smtClean="0">
                <a:hlinkClick r:id="rId2"/>
              </a:rPr>
              <a:t>www.wilderdom.com/games/TrustActivities.html</a:t>
            </a:r>
            <a:r>
              <a:rPr lang="en-US" dirty="0" smtClean="0"/>
              <a:t>.</a:t>
            </a:r>
            <a:r>
              <a:rPr lang="en-GB" dirty="0" smtClean="0"/>
              <a:t> </a:t>
            </a:r>
            <a:r>
              <a:rPr lang="en-GB" dirty="0"/>
              <a:t>Get them to explore common areas of interest. If they start working together (sharing ideas, scenarios, etc.), you have the first core members of a thematic digital </a:t>
            </a:r>
            <a:r>
              <a:rPr lang="en-GB" dirty="0" smtClean="0"/>
              <a:t>community.         </a:t>
            </a:r>
            <a:endParaRPr lang="en-GB" dirty="0"/>
          </a:p>
          <a:p>
            <a:pPr marL="0" indent="0">
              <a:buNone/>
            </a:pPr>
            <a:endParaRPr lang="en-GB" dirty="0"/>
          </a:p>
          <a:p>
            <a:pPr marL="0" indent="0">
              <a:buNone/>
            </a:pPr>
            <a:endParaRPr lang="en-GB" dirty="0" smtClean="0"/>
          </a:p>
        </p:txBody>
      </p:sp>
      <p:sp>
        <p:nvSpPr>
          <p:cNvPr id="4" name="Date Placeholder 3"/>
          <p:cNvSpPr>
            <a:spLocks noGrp="1"/>
          </p:cNvSpPr>
          <p:nvPr>
            <p:ph type="dt" sz="half" idx="10"/>
          </p:nvPr>
        </p:nvSpPr>
        <p:spPr/>
        <p:txBody>
          <a:bodyPr/>
          <a:lstStyle/>
          <a:p>
            <a:r>
              <a:rPr lang="en-US" dirty="0" smtClean="0"/>
              <a:t>30/09/2013</a:t>
            </a:r>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4</a:t>
            </a:fld>
            <a:endParaRPr lang="en-US" dirty="0"/>
          </a:p>
        </p:txBody>
      </p:sp>
    </p:spTree>
    <p:extLst>
      <p:ext uri="{BB962C8B-B14F-4D97-AF65-F5344CB8AC3E}">
        <p14:creationId xmlns:p14="http://schemas.microsoft.com/office/powerpoint/2010/main" val="25627047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fundamentals </a:t>
            </a:r>
            <a:br>
              <a:rPr lang="en-GB" dirty="0"/>
            </a:br>
            <a:r>
              <a:rPr lang="en-GB" dirty="0"/>
              <a:t>of online communities</a:t>
            </a:r>
          </a:p>
        </p:txBody>
      </p:sp>
      <p:sp>
        <p:nvSpPr>
          <p:cNvPr id="3" name="Content Placeholder 2"/>
          <p:cNvSpPr>
            <a:spLocks noGrp="1"/>
          </p:cNvSpPr>
          <p:nvPr>
            <p:ph idx="1"/>
          </p:nvPr>
        </p:nvSpPr>
        <p:spPr/>
        <p:txBody>
          <a:bodyPr/>
          <a:lstStyle/>
          <a:p>
            <a:pPr marL="457200" indent="-457200">
              <a:buFont typeface="+mj-lt"/>
              <a:buAutoNum type="arabicPeriod" startAt="8"/>
            </a:pPr>
            <a:r>
              <a:rPr lang="en-GB" dirty="0" smtClean="0"/>
              <a:t>Pseudo-communities vs. true communities.</a:t>
            </a:r>
          </a:p>
          <a:p>
            <a:pPr marL="457200" indent="-457200">
              <a:buFont typeface="+mj-lt"/>
              <a:buAutoNum type="arabicPeriod" startAt="8"/>
            </a:pPr>
            <a:r>
              <a:rPr lang="en-GB" dirty="0" smtClean="0"/>
              <a:t>Projecting an image of competence rather than exposing your real work.</a:t>
            </a:r>
          </a:p>
          <a:p>
            <a:pPr marL="457200" indent="-457200">
              <a:buFont typeface="+mj-lt"/>
              <a:buAutoNum type="arabicPeriod" startAt="8"/>
            </a:pPr>
            <a:r>
              <a:rPr lang="en-GB" dirty="0" smtClean="0"/>
              <a:t>Keeping a balance between good quality and participation.</a:t>
            </a:r>
          </a:p>
          <a:p>
            <a:pPr marL="457200" indent="-457200">
              <a:buFont typeface="+mj-lt"/>
              <a:buAutoNum type="arabicPeriod" startAt="8"/>
            </a:pPr>
            <a:r>
              <a:rPr lang="en-GB" dirty="0" smtClean="0"/>
              <a:t>Resource sharing can be informal: Suggesting a link or a tool that  a teacher has found useful is a good approach. Communities should not become victims of the “fallacy of originality” (i.e. everything has to be original).  </a:t>
            </a:r>
          </a:p>
          <a:p>
            <a:pPr marL="0" indent="0">
              <a:buNone/>
            </a:pPr>
            <a:r>
              <a:rPr lang="en-GB" dirty="0" smtClean="0"/>
              <a:t>   </a:t>
            </a:r>
            <a:endParaRPr lang="en-GB" dirty="0"/>
          </a:p>
        </p:txBody>
      </p:sp>
      <p:sp>
        <p:nvSpPr>
          <p:cNvPr id="4" name="Date Placeholder 3"/>
          <p:cNvSpPr>
            <a:spLocks noGrp="1"/>
          </p:cNvSpPr>
          <p:nvPr>
            <p:ph type="dt" sz="half" idx="10"/>
          </p:nvPr>
        </p:nvSpPr>
        <p:spPr/>
        <p:txBody>
          <a:bodyPr/>
          <a:lstStyle/>
          <a:p>
            <a:r>
              <a:rPr lang="en-US" dirty="0" smtClean="0"/>
              <a:t>30/09/2013</a:t>
            </a:r>
            <a:endParaRPr lang="en-US" dirty="0"/>
          </a:p>
        </p:txBody>
      </p:sp>
      <p:sp>
        <p:nvSpPr>
          <p:cNvPr id="5" name="Footer Placeholder 4"/>
          <p:cNvSpPr>
            <a:spLocks noGrp="1"/>
          </p:cNvSpPr>
          <p:nvPr>
            <p:ph type="ftr" sz="quarter" idx="11"/>
          </p:nvPr>
        </p:nvSpPr>
        <p:spPr>
          <a:xfrm>
            <a:off x="457199" y="6492875"/>
            <a:ext cx="4562325" cy="365125"/>
          </a:xfrm>
        </p:spPr>
        <p:txBody>
          <a:bodyPr/>
          <a:lstStyle/>
          <a:p>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5</a:t>
            </a:fld>
            <a:endParaRPr lang="en-US" dirty="0"/>
          </a:p>
        </p:txBody>
      </p:sp>
    </p:spTree>
    <p:extLst>
      <p:ext uri="{BB962C8B-B14F-4D97-AF65-F5344CB8AC3E}">
        <p14:creationId xmlns:p14="http://schemas.microsoft.com/office/powerpoint/2010/main" val="33640108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fundamentals </a:t>
            </a:r>
            <a:br>
              <a:rPr lang="en-GB" dirty="0"/>
            </a:br>
            <a:r>
              <a:rPr lang="en-GB" dirty="0"/>
              <a:t>of online communities</a:t>
            </a:r>
          </a:p>
        </p:txBody>
      </p:sp>
      <p:sp>
        <p:nvSpPr>
          <p:cNvPr id="3" name="Content Placeholder 2"/>
          <p:cNvSpPr>
            <a:spLocks noGrp="1"/>
          </p:cNvSpPr>
          <p:nvPr>
            <p:ph idx="1"/>
          </p:nvPr>
        </p:nvSpPr>
        <p:spPr/>
        <p:txBody>
          <a:bodyPr/>
          <a:lstStyle/>
          <a:p>
            <a:pPr marL="0" indent="0">
              <a:buNone/>
            </a:pPr>
            <a:endParaRPr lang="en-GB" dirty="0" smtClean="0"/>
          </a:p>
          <a:p>
            <a:pPr marL="457200" lvl="1" indent="-457200">
              <a:buFont typeface="+mj-lt"/>
              <a:buAutoNum type="arabicPeriod" startAt="12"/>
            </a:pPr>
            <a:r>
              <a:rPr lang="en-GB" sz="2400" b="1" dirty="0" smtClean="0"/>
              <a:t>Formal recognition:  </a:t>
            </a:r>
            <a:r>
              <a:rPr lang="en-GB" sz="2400" b="1" dirty="0"/>
              <a:t>P</a:t>
            </a:r>
            <a:r>
              <a:rPr lang="en-GB" sz="2400" b="1" dirty="0" smtClean="0"/>
              <a:t>articipation </a:t>
            </a:r>
            <a:r>
              <a:rPr lang="en-GB" sz="2400" b="1" dirty="0"/>
              <a:t>in a community’s life is </a:t>
            </a:r>
            <a:r>
              <a:rPr lang="en-GB" sz="2400" b="1" dirty="0" smtClean="0"/>
              <a:t>low when members participate on a voluntary basis </a:t>
            </a:r>
            <a:r>
              <a:rPr lang="en-GB" sz="2400" b="1" dirty="0"/>
              <a:t>than when participation is </a:t>
            </a:r>
            <a:r>
              <a:rPr lang="en-GB" sz="2400" b="1" dirty="0" smtClean="0"/>
              <a:t>part </a:t>
            </a:r>
            <a:r>
              <a:rPr lang="en-GB" sz="2400" b="1" dirty="0"/>
              <a:t>of </a:t>
            </a:r>
            <a:r>
              <a:rPr lang="en-GB" sz="2400" b="1" dirty="0" smtClean="0"/>
              <a:t>a more formal process (</a:t>
            </a:r>
            <a:r>
              <a:rPr lang="en-GB" sz="2400" b="1" dirty="0" err="1"/>
              <a:t>W</a:t>
            </a:r>
            <a:r>
              <a:rPr lang="en-GB" sz="2400" b="1" dirty="0" err="1" smtClean="0"/>
              <a:t>idenman</a:t>
            </a:r>
            <a:r>
              <a:rPr lang="en-GB" sz="2400" b="1" dirty="0" smtClean="0"/>
              <a:t> 2010).</a:t>
            </a:r>
          </a:p>
          <a:p>
            <a:pPr marL="457200" lvl="1" indent="-457200">
              <a:buFont typeface="+mj-lt"/>
              <a:buAutoNum type="arabicPeriod" startAt="12"/>
            </a:pPr>
            <a:r>
              <a:rPr lang="en-GB" sz="2400" b="1" dirty="0" smtClean="0"/>
              <a:t> A Schoolmaster may establish a semi-formal structure in which teachers are evaluated on their use and support of (their own) online teaching/learning communities in ODS.   </a:t>
            </a:r>
          </a:p>
          <a:p>
            <a:pPr marL="457200" lvl="1" indent="-457200">
              <a:buFont typeface="+mj-lt"/>
              <a:buAutoNum type="arabicPeriod" startAt="12"/>
            </a:pPr>
            <a:r>
              <a:rPr lang="en-GB" sz="2400" b="1" dirty="0" smtClean="0"/>
              <a:t>Your ‘Change Agent’ as your best community builder.  </a:t>
            </a:r>
            <a:endParaRPr lang="en-GB" sz="2400" b="1" dirty="0"/>
          </a:p>
          <a:p>
            <a:pPr marL="457200" indent="-457200">
              <a:buFont typeface="+mj-lt"/>
              <a:buAutoNum type="arabicPeriod" startAt="12"/>
            </a:pPr>
            <a:endParaRPr lang="en-GB" dirty="0"/>
          </a:p>
        </p:txBody>
      </p:sp>
      <p:sp>
        <p:nvSpPr>
          <p:cNvPr id="4" name="Date Placeholder 3"/>
          <p:cNvSpPr>
            <a:spLocks noGrp="1"/>
          </p:cNvSpPr>
          <p:nvPr>
            <p:ph type="dt" sz="half" idx="10"/>
          </p:nvPr>
        </p:nvSpPr>
        <p:spPr/>
        <p:txBody>
          <a:bodyPr/>
          <a:lstStyle/>
          <a:p>
            <a:r>
              <a:rPr lang="en-US" dirty="0" smtClean="0"/>
              <a:t>30/09/2013</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6</a:t>
            </a:fld>
            <a:endParaRPr lang="en-US" dirty="0"/>
          </a:p>
        </p:txBody>
      </p:sp>
    </p:spTree>
    <p:extLst>
      <p:ext uri="{BB962C8B-B14F-4D97-AF65-F5344CB8AC3E}">
        <p14:creationId xmlns:p14="http://schemas.microsoft.com/office/powerpoint/2010/main" val="9884054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 example </a:t>
            </a:r>
            <a:endParaRPr lang="en-GB" dirty="0"/>
          </a:p>
        </p:txBody>
      </p:sp>
      <p:sp>
        <p:nvSpPr>
          <p:cNvPr id="3" name="Content Placeholder 2"/>
          <p:cNvSpPr>
            <a:spLocks noGrp="1"/>
          </p:cNvSpPr>
          <p:nvPr>
            <p:ph idx="1"/>
          </p:nvPr>
        </p:nvSpPr>
        <p:spPr/>
        <p:txBody>
          <a:bodyPr/>
          <a:lstStyle/>
          <a:p>
            <a:pPr marL="0" indent="0" algn="ctr">
              <a:buNone/>
            </a:pPr>
            <a:r>
              <a:rPr lang="en-GB" dirty="0" smtClean="0"/>
              <a:t>Let </a:t>
            </a:r>
            <a:r>
              <a:rPr lang="en-GB" dirty="0"/>
              <a:t>Us Share The </a:t>
            </a:r>
            <a:r>
              <a:rPr lang="en-GB" dirty="0" smtClean="0"/>
              <a:t>Music</a:t>
            </a:r>
          </a:p>
          <a:p>
            <a:pPr marL="0" indent="0">
              <a:buNone/>
            </a:pPr>
            <a:r>
              <a:rPr lang="en-GB" dirty="0" smtClean="0"/>
              <a:t>“</a:t>
            </a:r>
            <a:r>
              <a:rPr lang="en-GB" dirty="0"/>
              <a:t>Let Us Share The Music” is a multiple-site-link scenario in which all participants (remote sites) collaborate with each other in order to create and perform a live music web event.  This action aims to develop innovative and advanced teleconference activities that will bring together communities from Greece -or any other country in Europe- where formal music education, or special music tuition, is scarce or </a:t>
            </a:r>
            <a:r>
              <a:rPr lang="en-GB" dirty="0" smtClean="0"/>
              <a:t>impossible (</a:t>
            </a:r>
            <a:r>
              <a:rPr lang="en-GB" dirty="0" err="1" smtClean="0"/>
              <a:t>Petros</a:t>
            </a:r>
            <a:r>
              <a:rPr lang="en-GB" dirty="0" smtClean="0"/>
              <a:t> </a:t>
            </a:r>
            <a:r>
              <a:rPr lang="en-GB" dirty="0" err="1" smtClean="0"/>
              <a:t>Stergiopoulos</a:t>
            </a:r>
            <a:r>
              <a:rPr lang="en-GB" dirty="0" smtClean="0"/>
              <a:t> </a:t>
            </a:r>
            <a:r>
              <a:rPr lang="en-GB" dirty="0" err="1" smtClean="0"/>
              <a:t>EA</a:t>
            </a:r>
            <a:r>
              <a:rPr lang="en-GB" dirty="0" smtClean="0"/>
              <a:t>, 2013).</a:t>
            </a:r>
          </a:p>
          <a:p>
            <a:pPr marL="0" indent="0">
              <a:buNone/>
            </a:pPr>
            <a:endParaRPr lang="en-GB" b="0" dirty="0"/>
          </a:p>
          <a:p>
            <a:pPr marL="0" indent="0">
              <a:buNone/>
            </a:pPr>
            <a:r>
              <a:rPr lang="en-GB" dirty="0">
                <a:hlinkClick r:id="rId2"/>
              </a:rPr>
              <a:t>http://dma.ea.gr/en/node/13</a:t>
            </a:r>
            <a:endParaRPr lang="en-GB" dirty="0"/>
          </a:p>
        </p:txBody>
      </p:sp>
      <p:sp>
        <p:nvSpPr>
          <p:cNvPr id="4" name="Date Placeholder 3"/>
          <p:cNvSpPr>
            <a:spLocks noGrp="1"/>
          </p:cNvSpPr>
          <p:nvPr>
            <p:ph type="dt" sz="half" idx="10"/>
          </p:nvPr>
        </p:nvSpPr>
        <p:spPr/>
        <p:txBody>
          <a:bodyPr/>
          <a:lstStyle/>
          <a:p>
            <a:r>
              <a:rPr lang="en-US" dirty="0" smtClean="0"/>
              <a:t>30/09/2013</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7</a:t>
            </a:fld>
            <a:endParaRPr lang="en-US" dirty="0"/>
          </a:p>
        </p:txBody>
      </p:sp>
    </p:spTree>
    <p:extLst>
      <p:ext uri="{BB962C8B-B14F-4D97-AF65-F5344CB8AC3E}">
        <p14:creationId xmlns:p14="http://schemas.microsoft.com/office/powerpoint/2010/main" val="23331550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 3.6 Virtual Schools </a:t>
            </a:r>
            <a:endParaRPr lang="en-GB" dirty="0"/>
          </a:p>
        </p:txBody>
      </p:sp>
      <p:sp>
        <p:nvSpPr>
          <p:cNvPr id="3" name="Content Placeholder 2"/>
          <p:cNvSpPr>
            <a:spLocks noGrp="1"/>
          </p:cNvSpPr>
          <p:nvPr>
            <p:ph idx="1"/>
          </p:nvPr>
        </p:nvSpPr>
        <p:spPr/>
        <p:txBody>
          <a:bodyPr/>
          <a:lstStyle/>
          <a:p>
            <a:r>
              <a:rPr lang="en-GB" dirty="0"/>
              <a:t>A</a:t>
            </a:r>
            <a:r>
              <a:rPr lang="en-GB" dirty="0" smtClean="0"/>
              <a:t> </a:t>
            </a:r>
            <a:r>
              <a:rPr lang="en-GB" dirty="0"/>
              <a:t>Virtual </a:t>
            </a:r>
            <a:r>
              <a:rPr lang="en-GB" dirty="0" smtClean="0"/>
              <a:t>School</a:t>
            </a:r>
            <a:r>
              <a:rPr lang="en-GB" dirty="0"/>
              <a:t> </a:t>
            </a:r>
            <a:r>
              <a:rPr lang="en-GB" dirty="0" smtClean="0"/>
              <a:t>will involve </a:t>
            </a:r>
            <a:r>
              <a:rPr lang="en-GB" dirty="0"/>
              <a:t>teachers participating in the pilots and </a:t>
            </a:r>
            <a:r>
              <a:rPr lang="en-GB" dirty="0" smtClean="0"/>
              <a:t>have an </a:t>
            </a:r>
            <a:r>
              <a:rPr lang="en-GB" dirty="0"/>
              <a:t>interest in specific thematic </a:t>
            </a:r>
            <a:r>
              <a:rPr lang="en-GB" dirty="0" smtClean="0"/>
              <a:t>areas. </a:t>
            </a:r>
          </a:p>
          <a:p>
            <a:r>
              <a:rPr lang="en-GB" dirty="0"/>
              <a:t>A</a:t>
            </a:r>
            <a:r>
              <a:rPr lang="en-GB" dirty="0" smtClean="0"/>
              <a:t> </a:t>
            </a:r>
            <a:r>
              <a:rPr lang="en-GB" dirty="0"/>
              <a:t>continuous process of experience </a:t>
            </a:r>
            <a:r>
              <a:rPr lang="en-GB" dirty="0" smtClean="0"/>
              <a:t>exchange.</a:t>
            </a:r>
          </a:p>
          <a:p>
            <a:r>
              <a:rPr lang="en-GB" dirty="0" smtClean="0"/>
              <a:t>Focusing </a:t>
            </a:r>
            <a:r>
              <a:rPr lang="en-GB" dirty="0"/>
              <a:t>on the further development of their change management </a:t>
            </a:r>
            <a:r>
              <a:rPr lang="en-GB" dirty="0" smtClean="0"/>
              <a:t>skills.</a:t>
            </a:r>
          </a:p>
          <a:p>
            <a:r>
              <a:rPr lang="en-GB" dirty="0" smtClean="0"/>
              <a:t>Designing a </a:t>
            </a:r>
            <a:r>
              <a:rPr lang="en-GB" dirty="0"/>
              <a:t>processes </a:t>
            </a:r>
            <a:r>
              <a:rPr lang="en-GB" dirty="0" smtClean="0"/>
              <a:t>that would guarantee </a:t>
            </a:r>
            <a:r>
              <a:rPr lang="en-GB" dirty="0"/>
              <a:t>the sustainability of the community </a:t>
            </a:r>
            <a:r>
              <a:rPr lang="en-GB" dirty="0" smtClean="0"/>
              <a:t>across groups </a:t>
            </a:r>
            <a:r>
              <a:rPr lang="en-GB" dirty="0"/>
              <a:t>of teachers (locally, regionally, nationally and across different countries</a:t>
            </a:r>
            <a:r>
              <a:rPr lang="en-GB" dirty="0" smtClean="0"/>
              <a:t>).</a:t>
            </a:r>
            <a:endParaRPr lang="en-GB" dirty="0"/>
          </a:p>
        </p:txBody>
      </p:sp>
      <p:sp>
        <p:nvSpPr>
          <p:cNvPr id="4" name="Date Placeholder 3"/>
          <p:cNvSpPr>
            <a:spLocks noGrp="1"/>
          </p:cNvSpPr>
          <p:nvPr>
            <p:ph type="dt" sz="half" idx="10"/>
          </p:nvPr>
        </p:nvSpPr>
        <p:spPr/>
        <p:txBody>
          <a:bodyPr/>
          <a:lstStyle/>
          <a:p>
            <a:r>
              <a:rPr lang="en-US" dirty="0" smtClean="0"/>
              <a:t>30/09/2013</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8</a:t>
            </a:fld>
            <a:endParaRPr lang="en-US" dirty="0"/>
          </a:p>
        </p:txBody>
      </p:sp>
    </p:spTree>
    <p:extLst>
      <p:ext uri="{BB962C8B-B14F-4D97-AF65-F5344CB8AC3E}">
        <p14:creationId xmlns:p14="http://schemas.microsoft.com/office/powerpoint/2010/main" val="3812994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 3.4</a:t>
            </a:r>
            <a:endParaRPr lang="en-GB" dirty="0"/>
          </a:p>
        </p:txBody>
      </p:sp>
      <p:sp>
        <p:nvSpPr>
          <p:cNvPr id="3" name="Content Placeholder 2"/>
          <p:cNvSpPr>
            <a:spLocks noGrp="1"/>
          </p:cNvSpPr>
          <p:nvPr>
            <p:ph idx="1"/>
          </p:nvPr>
        </p:nvSpPr>
        <p:spPr/>
        <p:txBody>
          <a:bodyPr>
            <a:normAutofit fontScale="92500" lnSpcReduction="10000"/>
          </a:bodyPr>
          <a:lstStyle/>
          <a:p>
            <a:r>
              <a:rPr lang="en-GB" dirty="0"/>
              <a:t>The corresponding deliverable produced will be </a:t>
            </a:r>
            <a:r>
              <a:rPr lang="en-GB" dirty="0" smtClean="0"/>
              <a:t>D 3.4 </a:t>
            </a:r>
            <a:r>
              <a:rPr lang="en-GB" dirty="0"/>
              <a:t>(Report on Development of the </a:t>
            </a:r>
            <a:r>
              <a:rPr lang="en-GB" dirty="0" smtClean="0"/>
              <a:t>Virtual School </a:t>
            </a:r>
            <a:r>
              <a:rPr lang="en-GB" dirty="0"/>
              <a:t>Community), aiming to report on the experience and </a:t>
            </a:r>
            <a:r>
              <a:rPr lang="en-GB" dirty="0" smtClean="0"/>
              <a:t>support of </a:t>
            </a:r>
            <a:r>
              <a:rPr lang="en-GB" dirty="0"/>
              <a:t>the deployment in other </a:t>
            </a:r>
            <a:r>
              <a:rPr lang="en-GB" dirty="0" smtClean="0"/>
              <a:t>schools, </a:t>
            </a:r>
            <a:r>
              <a:rPr lang="en-GB" dirty="0"/>
              <a:t>beyond </a:t>
            </a:r>
            <a:r>
              <a:rPr lang="en-GB" dirty="0" smtClean="0"/>
              <a:t>the ones </a:t>
            </a:r>
            <a:r>
              <a:rPr lang="en-GB" dirty="0"/>
              <a:t>participating in the project</a:t>
            </a:r>
            <a:r>
              <a:rPr lang="en-GB" dirty="0" smtClean="0"/>
              <a:t>.</a:t>
            </a:r>
          </a:p>
          <a:p>
            <a:r>
              <a:rPr lang="en-GB" dirty="0" smtClean="0"/>
              <a:t>Examples of Virtual Schools may engage teachers that are involved in the </a:t>
            </a:r>
            <a:r>
              <a:rPr lang="en-GB" i="1" dirty="0" smtClean="0"/>
              <a:t>Discover the Cosmos</a:t>
            </a:r>
            <a:r>
              <a:rPr lang="en-GB" dirty="0" smtClean="0"/>
              <a:t> portal</a:t>
            </a:r>
            <a:r>
              <a:rPr lang="en-GB" dirty="0"/>
              <a:t> </a:t>
            </a:r>
            <a:r>
              <a:rPr lang="en-GB" dirty="0" smtClean="0"/>
              <a:t>or the </a:t>
            </a:r>
            <a:r>
              <a:rPr lang="en-GB" i="1" dirty="0" smtClean="0"/>
              <a:t>Galileo Teachers Training Program</a:t>
            </a:r>
            <a:r>
              <a:rPr lang="en-GB" dirty="0" smtClean="0"/>
              <a:t>, who will be encouraged to create their own ODS community, share a certain volume of lesson plans and scenarios and track its progress through specific metrics (see slides 10-12) with the help of National Coordinators and Task </a:t>
            </a:r>
            <a:r>
              <a:rPr lang="en-GB" dirty="0"/>
              <a:t>P</a:t>
            </a:r>
            <a:r>
              <a:rPr lang="en-GB" dirty="0" smtClean="0"/>
              <a:t>articipants. </a:t>
            </a:r>
          </a:p>
          <a:p>
            <a:r>
              <a:rPr lang="en-GB" dirty="0" smtClean="0"/>
              <a:t>National Coordinators should agree by early November the number of these pilot Virtual Schools. Ideally, there should be between 4 to 6 Virtual Schools.   </a:t>
            </a:r>
            <a:endParaRPr lang="en-GB" dirty="0"/>
          </a:p>
        </p:txBody>
      </p:sp>
      <p:sp>
        <p:nvSpPr>
          <p:cNvPr id="4" name="Date Placeholder 3"/>
          <p:cNvSpPr>
            <a:spLocks noGrp="1"/>
          </p:cNvSpPr>
          <p:nvPr>
            <p:ph type="dt" sz="half" idx="10"/>
          </p:nvPr>
        </p:nvSpPr>
        <p:spPr/>
        <p:txBody>
          <a:bodyPr/>
          <a:lstStyle/>
          <a:p>
            <a:r>
              <a:rPr lang="en-US" dirty="0" smtClean="0"/>
              <a:t>30/09/2013</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02C347-4F61-2748-932D-DBBEA1FCAD8D}" type="slidenum">
              <a:rPr lang="en-US" smtClean="0"/>
              <a:pPr/>
              <a:t>9</a:t>
            </a:fld>
            <a:endParaRPr lang="en-US" dirty="0"/>
          </a:p>
        </p:txBody>
      </p:sp>
    </p:spTree>
    <p:extLst>
      <p:ext uri="{BB962C8B-B14F-4D97-AF65-F5344CB8AC3E}">
        <p14:creationId xmlns:p14="http://schemas.microsoft.com/office/powerpoint/2010/main" val="15918417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2470</TotalTime>
  <Words>1108</Words>
  <Application>Microsoft Office PowerPoint</Application>
  <PresentationFormat>On-screen Show (4:3)</PresentationFormat>
  <Paragraphs>126</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Open Discovery Space</vt:lpstr>
      <vt:lpstr>ODS Facts </vt:lpstr>
      <vt:lpstr>The fundamentals  of online communities   </vt:lpstr>
      <vt:lpstr>The fundamentals  of online communities</vt:lpstr>
      <vt:lpstr>The fundamentals  of online communities</vt:lpstr>
      <vt:lpstr>The fundamentals  of online communities</vt:lpstr>
      <vt:lpstr>An example </vt:lpstr>
      <vt:lpstr>T 3.6 Virtual Schools </vt:lpstr>
      <vt:lpstr>D 3.4</vt:lpstr>
      <vt:lpstr>ODS statistics &amp; analytics tool Intrasoft </vt:lpstr>
      <vt:lpstr>Metrics</vt:lpstr>
      <vt:lpstr>Metrics</vt:lpstr>
      <vt:lpstr>Bibliography</vt:lpstr>
      <vt:lpstr>PowerPoint Presentation</vt:lpstr>
    </vt:vector>
  </TitlesOfParts>
  <Company>Fondation EurActiv PoliTech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VAN LERBERGHE</dc:creator>
  <cp:lastModifiedBy>Stefanos Cherouvis</cp:lastModifiedBy>
  <cp:revision>238</cp:revision>
  <cp:lastPrinted>2013-10-08T14:03:10Z</cp:lastPrinted>
  <dcterms:created xsi:type="dcterms:W3CDTF">2013-04-15T08:59:09Z</dcterms:created>
  <dcterms:modified xsi:type="dcterms:W3CDTF">2013-10-14T13:47:23Z</dcterms:modified>
</cp:coreProperties>
</file>