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4"/>
  </p:sldMasterIdLst>
  <p:notesMasterIdLst>
    <p:notesMasterId r:id="rId48"/>
  </p:notesMasterIdLst>
  <p:handoutMasterIdLst>
    <p:handoutMasterId r:id="rId49"/>
  </p:handoutMasterIdLst>
  <p:sldIdLst>
    <p:sldId id="256" r:id="rId5"/>
    <p:sldId id="319" r:id="rId6"/>
    <p:sldId id="328" r:id="rId7"/>
    <p:sldId id="329" r:id="rId8"/>
    <p:sldId id="330" r:id="rId9"/>
    <p:sldId id="331" r:id="rId10"/>
    <p:sldId id="259" r:id="rId11"/>
    <p:sldId id="262" r:id="rId12"/>
    <p:sldId id="334" r:id="rId13"/>
    <p:sldId id="265" r:id="rId14"/>
    <p:sldId id="266" r:id="rId15"/>
    <p:sldId id="267" r:id="rId16"/>
    <p:sldId id="268" r:id="rId17"/>
    <p:sldId id="293" r:id="rId18"/>
    <p:sldId id="294" r:id="rId19"/>
    <p:sldId id="332" r:id="rId20"/>
    <p:sldId id="333" r:id="rId21"/>
    <p:sldId id="303" r:id="rId22"/>
    <p:sldId id="304" r:id="rId23"/>
    <p:sldId id="305" r:id="rId24"/>
    <p:sldId id="306" r:id="rId25"/>
    <p:sldId id="307" r:id="rId26"/>
    <p:sldId id="337" r:id="rId27"/>
    <p:sldId id="308" r:id="rId28"/>
    <p:sldId id="310" r:id="rId29"/>
    <p:sldId id="309" r:id="rId30"/>
    <p:sldId id="320" r:id="rId31"/>
    <p:sldId id="321" r:id="rId32"/>
    <p:sldId id="322" r:id="rId33"/>
    <p:sldId id="323" r:id="rId34"/>
    <p:sldId id="324" r:id="rId35"/>
    <p:sldId id="325" r:id="rId36"/>
    <p:sldId id="326" r:id="rId37"/>
    <p:sldId id="327" r:id="rId38"/>
    <p:sldId id="335" r:id="rId39"/>
    <p:sldId id="311" r:id="rId40"/>
    <p:sldId id="312" r:id="rId41"/>
    <p:sldId id="313" r:id="rId42"/>
    <p:sldId id="314" r:id="rId43"/>
    <p:sldId id="315" r:id="rId44"/>
    <p:sldId id="316" r:id="rId45"/>
    <p:sldId id="317" r:id="rId46"/>
    <p:sldId id="271" r:id="rId4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OUSI Akrivi" initials="KA" lastIdx="1" clrIdx="0"/>
  <p:cmAuthor id="1" name="athanasiadis"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073"/>
    <a:srgbClr val="3E5298"/>
    <a:srgbClr val="E31B3C"/>
    <a:srgbClr val="DFDFDF"/>
    <a:srgbClr val="FAAB1A"/>
    <a:srgbClr val="40AE49"/>
    <a:srgbClr val="415298"/>
    <a:srgbClr val="3D3E3D"/>
    <a:srgbClr val="3E3F3E"/>
    <a:srgbClr val="D017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3" autoAdjust="0"/>
    <p:restoredTop sz="78261" autoAdjust="0"/>
  </p:normalViewPr>
  <p:slideViewPr>
    <p:cSldViewPr>
      <p:cViewPr>
        <p:scale>
          <a:sx n="70" d="100"/>
          <a:sy n="70" d="100"/>
        </p:scale>
        <p:origin x="-1614" y="-180"/>
      </p:cViewPr>
      <p:guideLst>
        <p:guide orient="horz" pos="2160"/>
        <p:guide pos="2880"/>
      </p:guideLst>
    </p:cSldViewPr>
  </p:slideViewPr>
  <p:outlineViewPr>
    <p:cViewPr>
      <p:scale>
        <a:sx n="33" d="100"/>
        <a:sy n="33" d="100"/>
      </p:scale>
      <p:origin x="0" y="4938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31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E15F116E-DAE7-9346-A492-708D19B6D394}" type="datetimeFigureOut">
              <a:rPr lang="en-US"/>
              <a:pPr>
                <a:defRPr/>
              </a:pPr>
              <a:t>12/8/2015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BCD371D-6F20-B340-AF28-52F0A788CBEC}" type="slidenum">
              <a:rPr lang="en-US"/>
              <a:pPr>
                <a:defRPr/>
              </a:pPr>
              <a:t>‹#›</a:t>
            </a:fld>
            <a:endParaRPr lang="en-US" dirty="0"/>
          </a:p>
        </p:txBody>
      </p:sp>
    </p:spTree>
    <p:extLst>
      <p:ext uri="{BB962C8B-B14F-4D97-AF65-F5344CB8AC3E}">
        <p14:creationId xmlns:p14="http://schemas.microsoft.com/office/powerpoint/2010/main" val="30605548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A59469A3-A39C-BF41-8655-8E15774C0CB0}" type="datetimeFigureOut">
              <a:rPr lang="en-US"/>
              <a:pPr>
                <a:defRPr/>
              </a:pPr>
              <a:t>12/8/2015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251A44FF-911C-8B47-8DFB-3156D90EE1BE}" type="slidenum">
              <a:rPr lang="en-US"/>
              <a:pPr>
                <a:defRPr/>
              </a:pPr>
              <a:t>‹#›</a:t>
            </a:fld>
            <a:endParaRPr lang="en-US" dirty="0"/>
          </a:p>
        </p:txBody>
      </p:sp>
    </p:spTree>
    <p:extLst>
      <p:ext uri="{BB962C8B-B14F-4D97-AF65-F5344CB8AC3E}">
        <p14:creationId xmlns:p14="http://schemas.microsoft.com/office/powerpoint/2010/main" val="382085294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LU" dirty="0"/>
          </a:p>
        </p:txBody>
      </p:sp>
      <p:sp>
        <p:nvSpPr>
          <p:cNvPr id="4" name="Slide Number Placeholder 3"/>
          <p:cNvSpPr>
            <a:spLocks noGrp="1"/>
          </p:cNvSpPr>
          <p:nvPr>
            <p:ph type="sldNum" sz="quarter" idx="10"/>
          </p:nvPr>
        </p:nvSpPr>
        <p:spPr/>
        <p:txBody>
          <a:bodyPr/>
          <a:lstStyle/>
          <a:p>
            <a:pPr>
              <a:defRPr/>
            </a:pPr>
            <a:fld id="{251A44FF-911C-8B47-8DFB-3156D90EE1BE}" type="slidenum">
              <a:rPr lang="en-US" smtClean="0"/>
              <a:pPr>
                <a:defRPr/>
              </a:pPr>
              <a:t>1</a:t>
            </a:fld>
            <a:endParaRPr lang="en-US" dirty="0"/>
          </a:p>
        </p:txBody>
      </p:sp>
    </p:spTree>
    <p:extLst>
      <p:ext uri="{BB962C8B-B14F-4D97-AF65-F5344CB8AC3E}">
        <p14:creationId xmlns:p14="http://schemas.microsoft.com/office/powerpoint/2010/main" val="401553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B4B450E-3A43-496A-94DE-FFD5716DC98E}" type="slidenum">
              <a:rPr lang="de-DE" smtClean="0"/>
              <a:pPr/>
              <a:t>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p:nvSpPr>
        <p:spPr>
          <a:xfrm>
            <a:off x="0" y="2521033"/>
            <a:ext cx="9144000" cy="1737418"/>
          </a:xfrm>
          <a:prstGeom prst="rect">
            <a:avLst/>
          </a:prstGeom>
          <a:gradFill>
            <a:gsLst>
              <a:gs pos="0">
                <a:srgbClr val="D01744"/>
              </a:gs>
              <a:gs pos="100000">
                <a:srgbClr val="3E52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85800" y="2636912"/>
            <a:ext cx="7772400" cy="1512000"/>
          </a:xfrm>
        </p:spPr>
        <p:txBody>
          <a:bodyPr anchor="ctr" anchorCtr="0"/>
          <a:lstStyle>
            <a:lvl1pPr algn="ctr">
              <a:defRPr b="0"/>
            </a:lvl1pPr>
          </a:lstStyle>
          <a:p>
            <a:r>
              <a:rPr lang="en-US" dirty="0" smtClean="0"/>
              <a:t>Click to edit Master title style</a:t>
            </a:r>
            <a:endParaRPr lang="nl-NL" dirty="0"/>
          </a:p>
        </p:txBody>
      </p:sp>
      <p:sp>
        <p:nvSpPr>
          <p:cNvPr id="8" name="Rechthoek 7"/>
          <p:cNvSpPr/>
          <p:nvPr/>
        </p:nvSpPr>
        <p:spPr>
          <a:xfrm>
            <a:off x="0" y="0"/>
            <a:ext cx="9144000" cy="1435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userDrawn="1"/>
        </p:nvSpPr>
        <p:spPr>
          <a:xfrm>
            <a:off x="0" y="5661248"/>
            <a:ext cx="9144000" cy="114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1371600" y="4437112"/>
            <a:ext cx="6400800" cy="1448406"/>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13" name="Rectangle 12"/>
          <p:cNvSpPr/>
          <p:nvPr userDrawn="1"/>
        </p:nvSpPr>
        <p:spPr>
          <a:xfrm>
            <a:off x="0" y="4257639"/>
            <a:ext cx="2293870" cy="154253"/>
          </a:xfrm>
          <a:prstGeom prst="rect">
            <a:avLst/>
          </a:prstGeom>
          <a:solidFill>
            <a:srgbClr val="40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p:cNvSpPr/>
          <p:nvPr userDrawn="1"/>
        </p:nvSpPr>
        <p:spPr>
          <a:xfrm>
            <a:off x="2278130" y="4257639"/>
            <a:ext cx="2293870" cy="154253"/>
          </a:xfrm>
          <a:prstGeom prst="rect">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le 14"/>
          <p:cNvSpPr/>
          <p:nvPr userDrawn="1"/>
        </p:nvSpPr>
        <p:spPr>
          <a:xfrm>
            <a:off x="4572000" y="4257639"/>
            <a:ext cx="2293870" cy="154253"/>
          </a:xfrm>
          <a:prstGeom prst="rect">
            <a:avLst/>
          </a:prstGeom>
          <a:solidFill>
            <a:srgbClr val="E31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userDrawn="1"/>
        </p:nvSpPr>
        <p:spPr>
          <a:xfrm>
            <a:off x="6850130" y="4257640"/>
            <a:ext cx="2293870" cy="154253"/>
          </a:xfrm>
          <a:prstGeom prst="rect">
            <a:avLst/>
          </a:prstGeom>
          <a:solidFill>
            <a:srgbClr val="801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7504" y="6237312"/>
            <a:ext cx="792088" cy="528059"/>
          </a:xfrm>
          <a:prstGeom prst="rect">
            <a:avLst/>
          </a:prstGeom>
        </p:spPr>
      </p:pic>
      <p:sp>
        <p:nvSpPr>
          <p:cNvPr id="18" name="TextBox 17"/>
          <p:cNvSpPr txBox="1"/>
          <p:nvPr userDrawn="1"/>
        </p:nvSpPr>
        <p:spPr>
          <a:xfrm>
            <a:off x="899592" y="6211373"/>
            <a:ext cx="7344816" cy="553998"/>
          </a:xfrm>
          <a:prstGeom prst="rect">
            <a:avLst/>
          </a:prstGeom>
          <a:noFill/>
        </p:spPr>
        <p:txBody>
          <a:bodyPr wrap="square" rtlCol="0">
            <a:spAutoFit/>
          </a:bodyPr>
          <a:lstStyle/>
          <a:p>
            <a:r>
              <a:rPr lang="en-IE" sz="1000" b="0" dirty="0" smtClean="0">
                <a:solidFill>
                  <a:schemeClr val="tx1">
                    <a:lumMod val="50000"/>
                    <a:lumOff val="50000"/>
                  </a:schemeClr>
                </a:solidFill>
              </a:rPr>
              <a:t>The Inspiring Science project has received funding from the European Union’s ICT Policy Support Programme as part of the Competitiveness and Innovation Framework Programme. This publication reflects only the author’s views and the European Union </a:t>
            </a:r>
            <a:br>
              <a:rPr lang="en-IE" sz="1000" b="0" dirty="0" smtClean="0">
                <a:solidFill>
                  <a:schemeClr val="tx1">
                    <a:lumMod val="50000"/>
                    <a:lumOff val="50000"/>
                  </a:schemeClr>
                </a:solidFill>
              </a:rPr>
            </a:br>
            <a:r>
              <a:rPr lang="en-IE" sz="1000" b="0" dirty="0" smtClean="0">
                <a:solidFill>
                  <a:schemeClr val="tx1">
                    <a:lumMod val="50000"/>
                    <a:lumOff val="50000"/>
                  </a:schemeClr>
                </a:solidFill>
              </a:rPr>
              <a:t>is not liable for any use that might be made of information contained therein.</a:t>
            </a:r>
            <a:endParaRPr lang="en-IE" sz="1000" b="0" dirty="0">
              <a:solidFill>
                <a:schemeClr val="tx1">
                  <a:lumMod val="50000"/>
                  <a:lumOff val="50000"/>
                </a:schemeClr>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331" y="980728"/>
            <a:ext cx="6851337" cy="963088"/>
          </a:xfrm>
          <a:prstGeom prst="rect">
            <a:avLst/>
          </a:prstGeom>
        </p:spPr>
      </p:pic>
    </p:spTree>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nl-NL" dirty="0"/>
          </a:p>
        </p:txBody>
      </p:sp>
      <p:sp>
        <p:nvSpPr>
          <p:cNvPr id="3" name="Tijdelijke aanduiding voor inhoud 2"/>
          <p:cNvSpPr>
            <a:spLocks noGrp="1"/>
          </p:cNvSpPr>
          <p:nvPr>
            <p:ph idx="1"/>
          </p:nvPr>
        </p:nvSpPr>
        <p:spPr/>
        <p:txBody>
          <a:bodyPr>
            <a:normAutofit/>
          </a:bodyPr>
          <a:lstStyle>
            <a:lvl1pPr>
              <a:defRPr sz="2400"/>
            </a:lvl1pPr>
          </a:lstStyle>
          <a:p>
            <a:pPr lvl="0"/>
            <a:r>
              <a:rPr lang="en-US" dirty="0" smtClean="0"/>
              <a:t>Click to edit Master text styles</a:t>
            </a:r>
          </a:p>
        </p:txBody>
      </p:sp>
      <p:sp>
        <p:nvSpPr>
          <p:cNvPr id="6" name="Tijdelijke aanduiding voor dianummer 5"/>
          <p:cNvSpPr>
            <a:spLocks noGrp="1"/>
          </p:cNvSpPr>
          <p:nvPr>
            <p:ph type="sldNum" sz="quarter" idx="12"/>
          </p:nvPr>
        </p:nvSpPr>
        <p:spPr>
          <a:xfrm>
            <a:off x="8686800" y="188640"/>
            <a:ext cx="395064" cy="365125"/>
          </a:xfrm>
        </p:spPr>
        <p:txBody>
          <a:bodyPr/>
          <a:lstStyle/>
          <a:p>
            <a:pPr>
              <a:defRPr/>
            </a:pPr>
            <a:fld id="{E7BE5AE2-2FBA-4B15-BF3B-D050D859EA4C}" type="slidenum">
              <a:rPr lang="el-GR" smtClean="0"/>
              <a:pPr>
                <a:defRPr/>
              </a:pPr>
              <a:t>‹#›</a:t>
            </a:fld>
            <a:endParaRPr lang="el-GR" dirty="0"/>
          </a:p>
        </p:txBody>
      </p:sp>
    </p:spTree>
  </p:cSld>
  <p:clrMapOvr>
    <a:masterClrMapping/>
  </p:clrMapOvr>
  <p:timing>
    <p:tnLst>
      <p:par>
        <p:cT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sz="half" idx="1"/>
          </p:nvPr>
        </p:nvSpPr>
        <p:spPr>
          <a:xfrm>
            <a:off x="457200" y="1600200"/>
            <a:ext cx="4038600" cy="4781128"/>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Tijdelijke aanduiding voor inhoud 3"/>
          <p:cNvSpPr>
            <a:spLocks noGrp="1"/>
          </p:cNvSpPr>
          <p:nvPr>
            <p:ph sz="half" idx="2"/>
          </p:nvPr>
        </p:nvSpPr>
        <p:spPr>
          <a:xfrm>
            <a:off x="4648200" y="1600200"/>
            <a:ext cx="4038600" cy="4781128"/>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Tijdelijke aanduiding voor dianummer 6"/>
          <p:cNvSpPr>
            <a:spLocks noGrp="1"/>
          </p:cNvSpPr>
          <p:nvPr>
            <p:ph type="sldNum" sz="quarter" idx="12"/>
          </p:nvPr>
        </p:nvSpPr>
        <p:spPr/>
        <p:txBody>
          <a:bodyPr/>
          <a:lstStyle/>
          <a:p>
            <a:pPr>
              <a:defRPr/>
            </a:pPr>
            <a:fld id="{E7BE5AE2-2FBA-4B15-BF3B-D050D859EA4C}" type="slidenum">
              <a:rPr lang="el-GR" smtClean="0"/>
              <a:pPr>
                <a:defRPr/>
              </a:pPr>
              <a:t>‹#›</a:t>
            </a:fld>
            <a:endParaRPr lang="el-GR" dirty="0"/>
          </a:p>
        </p:txBody>
      </p:sp>
    </p:spTree>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Rechteck 6"/>
          <p:cNvSpPr/>
          <p:nvPr userDrawn="1"/>
        </p:nvSpPr>
        <p:spPr>
          <a:xfrm>
            <a:off x="0" y="908720"/>
            <a:ext cx="9134475" cy="541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90467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hoek 6"/>
          <p:cNvSpPr/>
          <p:nvPr userDrawn="1"/>
        </p:nvSpPr>
        <p:spPr>
          <a:xfrm>
            <a:off x="0" y="0"/>
            <a:ext cx="9144000" cy="1078802"/>
          </a:xfrm>
          <a:prstGeom prst="rect">
            <a:avLst/>
          </a:prstGeom>
          <a:gradFill>
            <a:gsLst>
              <a:gs pos="0">
                <a:srgbClr val="D01744"/>
              </a:gs>
              <a:gs pos="100000">
                <a:srgbClr val="3E52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 name="Group 7"/>
          <p:cNvGrpSpPr/>
          <p:nvPr userDrawn="1"/>
        </p:nvGrpSpPr>
        <p:grpSpPr>
          <a:xfrm>
            <a:off x="0" y="1064235"/>
            <a:ext cx="9144000" cy="95781"/>
            <a:chOff x="0" y="1052736"/>
            <a:chExt cx="9144000" cy="95781"/>
          </a:xfrm>
        </p:grpSpPr>
        <p:sp>
          <p:nvSpPr>
            <p:cNvPr id="12" name="Rectangle 11"/>
            <p:cNvSpPr/>
            <p:nvPr userDrawn="1"/>
          </p:nvSpPr>
          <p:spPr>
            <a:xfrm>
              <a:off x="0" y="1052736"/>
              <a:ext cx="2293870" cy="95780"/>
            </a:xfrm>
            <a:prstGeom prst="rect">
              <a:avLst/>
            </a:prstGeom>
            <a:solidFill>
              <a:srgbClr val="40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userDrawn="1"/>
          </p:nvSpPr>
          <p:spPr>
            <a:xfrm>
              <a:off x="2278130" y="1052736"/>
              <a:ext cx="2293870" cy="95780"/>
            </a:xfrm>
            <a:prstGeom prst="rect">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p:cNvSpPr/>
            <p:nvPr userDrawn="1"/>
          </p:nvSpPr>
          <p:spPr>
            <a:xfrm>
              <a:off x="4572000" y="1052736"/>
              <a:ext cx="2293870" cy="95780"/>
            </a:xfrm>
            <a:prstGeom prst="rect">
              <a:avLst/>
            </a:prstGeom>
            <a:solidFill>
              <a:srgbClr val="E31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le 14"/>
            <p:cNvSpPr/>
            <p:nvPr userDrawn="1"/>
          </p:nvSpPr>
          <p:spPr>
            <a:xfrm>
              <a:off x="6850130" y="1052737"/>
              <a:ext cx="2293870" cy="95780"/>
            </a:xfrm>
            <a:prstGeom prst="rect">
              <a:avLst/>
            </a:prstGeom>
            <a:solidFill>
              <a:srgbClr val="801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2" name="Tijdelijke aanduiding voor titel 1"/>
          <p:cNvSpPr>
            <a:spLocks noGrp="1"/>
          </p:cNvSpPr>
          <p:nvPr>
            <p:ph type="title"/>
          </p:nvPr>
        </p:nvSpPr>
        <p:spPr>
          <a:xfrm>
            <a:off x="457200" y="202630"/>
            <a:ext cx="8229600" cy="778098"/>
          </a:xfrm>
          <a:prstGeom prst="rect">
            <a:avLst/>
          </a:prstGeom>
        </p:spPr>
        <p:txBody>
          <a:bodyPr vert="horz" lIns="91440" tIns="45720" rIns="91440" bIns="45720" rtlCol="0" anchor="t" anchorCtr="0">
            <a:normAutofit/>
          </a:bodyPr>
          <a:lstStyle/>
          <a:p>
            <a:r>
              <a:rPr lang="nl-NL" dirty="0" smtClean="0"/>
              <a:t>&lt;TITLE&gt;</a:t>
            </a:r>
            <a:endParaRPr lang="nl-NL" dirty="0"/>
          </a:p>
        </p:txBody>
      </p:sp>
      <p:sp>
        <p:nvSpPr>
          <p:cNvPr id="6" name="Tijdelijke aanduiding voor dianummer 5"/>
          <p:cNvSpPr>
            <a:spLocks noGrp="1"/>
          </p:cNvSpPr>
          <p:nvPr>
            <p:ph type="sldNum" sz="quarter" idx="4"/>
          </p:nvPr>
        </p:nvSpPr>
        <p:spPr>
          <a:xfrm>
            <a:off x="8686800" y="188640"/>
            <a:ext cx="395064" cy="365125"/>
          </a:xfrm>
          <a:prstGeom prst="rect">
            <a:avLst/>
          </a:prstGeom>
        </p:spPr>
        <p:txBody>
          <a:bodyPr vert="horz" lIns="91440" tIns="45720" rIns="91440" bIns="45720" rtlCol="0" anchor="ctr"/>
          <a:lstStyle>
            <a:lvl1pPr algn="r">
              <a:defRPr sz="900">
                <a:solidFill>
                  <a:schemeClr val="bg1"/>
                </a:solidFill>
              </a:defRPr>
            </a:lvl1pPr>
          </a:lstStyle>
          <a:p>
            <a:pPr>
              <a:defRPr/>
            </a:pPr>
            <a:fld id="{E7BE5AE2-2FBA-4B15-BF3B-D050D859EA4C}" type="slidenum">
              <a:rPr lang="el-GR" smtClean="0"/>
              <a:pPr>
                <a:defRPr/>
              </a:pPr>
              <a:t>‹#›</a:t>
            </a:fld>
            <a:endParaRPr lang="el-GR" dirty="0"/>
          </a:p>
        </p:txBody>
      </p:sp>
      <p:sp>
        <p:nvSpPr>
          <p:cNvPr id="3" name="Tijdelijke aanduiding voor tekst 2"/>
          <p:cNvSpPr>
            <a:spLocks noGrp="1"/>
          </p:cNvSpPr>
          <p:nvPr>
            <p:ph type="body" idx="1"/>
          </p:nvPr>
        </p:nvSpPr>
        <p:spPr>
          <a:xfrm>
            <a:off x="457200" y="1412776"/>
            <a:ext cx="8229600" cy="4959346"/>
          </a:xfrm>
          <a:prstGeom prst="rect">
            <a:avLst/>
          </a:prstGeom>
        </p:spPr>
        <p:txBody>
          <a:bodyPr vert="horz" lIns="91440" tIns="45720" rIns="91440" bIns="45720" rtlCol="0">
            <a:normAutofit/>
          </a:bodyPr>
          <a:lstStyle/>
          <a:p>
            <a:pPr lvl="0"/>
            <a:r>
              <a:rPr lang="nl-NL" dirty="0" smtClean="0"/>
              <a:t>Klik om de modelstijlen te bewerken</a:t>
            </a:r>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76578" y="6454179"/>
            <a:ext cx="2438611" cy="341406"/>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5" r:id="rId3"/>
    <p:sldLayoutId id="2147483736" r:id="rId4"/>
  </p:sldLayoutIdLst>
  <p:timing>
    <p:tnLst>
      <p:par>
        <p:cTn id="1" dur="indefinite" restart="never" nodeType="tmRoot"/>
      </p:par>
    </p:tnLst>
  </p:timing>
  <p:hf hdr="0"/>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portal.opendiscoveryspace.eu/"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stecherouvis@ea.gr" TargetMode="External"/><Relationship Id="rId2" Type="http://schemas.openxmlformats.org/officeDocument/2006/relationships/hyperlink" Target="mailto:ekypriotis@ea.gr"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hyperlink" Target="http://www.argolidaportal.gr/sites/default/files/field/image/img_7972_small.jpg"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hyperlink" Target="http://portal.opendiscoveryspace.eu/community/discover-cosmos-70530" TargetMode="External"/><Relationship Id="rId4" Type="http://schemas.openxmlformats.org/officeDocument/2006/relationships/hyperlink" Target="http://virtualcern.ea.g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rmAutofit/>
          </a:bodyPr>
          <a:lstStyle/>
          <a:p>
            <a:r>
              <a:rPr lang="en-GB" dirty="0" smtClean="0">
                <a:latin typeface="Arial" panose="020B0604020202020204" pitchFamily="34" charset="0"/>
                <a:cs typeface="Arial" panose="020B0604020202020204" pitchFamily="34" charset="0"/>
              </a:rPr>
              <a:t>Inspiring Science Education </a:t>
            </a:r>
            <a:br>
              <a:rPr lang="en-GB"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p:txBody>
          <a:bodyPr/>
          <a:lstStyle/>
          <a:p>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Στέφανος Χερουβής Τήλος 8/12/2015</a:t>
            </a:r>
            <a:endParaRPr lang="en-US" dirty="0" smtClean="0">
              <a:latin typeface="Arial" panose="020B0604020202020204" pitchFamily="34" charset="0"/>
              <a:cs typeface="Arial" panose="020B0604020202020204" pitchFamily="34" charset="0"/>
            </a:endParaRPr>
          </a:p>
        </p:txBody>
      </p:sp>
      <p:sp>
        <p:nvSpPr>
          <p:cNvPr id="3" name="TextBox 2"/>
          <p:cNvSpPr txBox="1"/>
          <p:nvPr/>
        </p:nvSpPr>
        <p:spPr>
          <a:xfrm>
            <a:off x="-1346828" y="885214"/>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g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12923"/>
            <a:ext cx="3255530" cy="4389400"/>
          </a:xfrm>
          <a:prstGeom prst="rect">
            <a:avLst/>
          </a:prstGeom>
        </p:spPr>
      </p:pic>
      <p:sp>
        <p:nvSpPr>
          <p:cNvPr id="3" name="TextBox 2"/>
          <p:cNvSpPr txBox="1"/>
          <p:nvPr/>
        </p:nvSpPr>
        <p:spPr>
          <a:xfrm>
            <a:off x="511080" y="889593"/>
            <a:ext cx="3816424" cy="923330"/>
          </a:xfrm>
          <a:prstGeom prst="rect">
            <a:avLst/>
          </a:prstGeom>
          <a:noFill/>
        </p:spPr>
        <p:txBody>
          <a:bodyPr wrap="square" rtlCol="0">
            <a:spAutoFit/>
          </a:bodyPr>
          <a:lstStyle/>
          <a:p>
            <a:r>
              <a:rPr lang="en-US" b="1" dirty="0" smtClean="0"/>
              <a:t>“</a:t>
            </a:r>
            <a:r>
              <a:rPr lang="el-GR" b="1" dirty="0" smtClean="0"/>
              <a:t>Καλημέρα κύριε </a:t>
            </a:r>
            <a:r>
              <a:rPr lang="en-US" b="1" dirty="0" smtClean="0"/>
              <a:t>Higgs” : </a:t>
            </a:r>
            <a:r>
              <a:rPr lang="el-GR" b="1" dirty="0" smtClean="0"/>
              <a:t>Συνεργασία Δημοτικών Σχολείων Μαγνησίας με </a:t>
            </a:r>
            <a:r>
              <a:rPr lang="en-US" b="1" dirty="0" smtClean="0"/>
              <a:t>CERN </a:t>
            </a:r>
            <a:r>
              <a:rPr lang="el-GR" b="1" dirty="0" smtClean="0"/>
              <a:t>με πυρήνα το ΔΣ Πορταριάς </a:t>
            </a:r>
            <a:endParaRPr lang="en-US" b="1" dirty="0"/>
          </a:p>
        </p:txBody>
      </p:sp>
      <p:sp>
        <p:nvSpPr>
          <p:cNvPr id="4" name="TextBox 3"/>
          <p:cNvSpPr txBox="1"/>
          <p:nvPr/>
        </p:nvSpPr>
        <p:spPr>
          <a:xfrm>
            <a:off x="3059833" y="262389"/>
            <a:ext cx="4392488" cy="369332"/>
          </a:xfrm>
          <a:prstGeom prst="rect">
            <a:avLst/>
          </a:prstGeom>
          <a:noFill/>
        </p:spPr>
        <p:txBody>
          <a:bodyPr wrap="square" rtlCol="0">
            <a:spAutoFit/>
          </a:bodyPr>
          <a:lstStyle/>
          <a:p>
            <a:r>
              <a:rPr lang="el-GR" b="1" dirty="0" smtClean="0">
                <a:solidFill>
                  <a:schemeClr val="bg1"/>
                </a:solidFill>
              </a:rPr>
              <a:t>Παραδείγματα σχολικών δράσεων </a:t>
            </a:r>
            <a:r>
              <a:rPr lang="en-US" b="1" dirty="0" smtClean="0">
                <a:solidFill>
                  <a:schemeClr val="bg1"/>
                </a:solidFill>
              </a:rPr>
              <a:t>ODS </a:t>
            </a:r>
            <a:endParaRPr lang="el-GR" b="1" dirty="0">
              <a:solidFill>
                <a:schemeClr val="bg1"/>
              </a:solidFill>
            </a:endParaRPr>
          </a:p>
        </p:txBody>
      </p:sp>
      <p:pic>
        <p:nvPicPr>
          <p:cNvPr id="3074" name="Picture 2" descr="C:\Users\chelioti\Desktop\ODS Material from schools\Pilot Phase 2\GREECE\Dhmosieyma_gia_Portaria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683" y="909972"/>
            <a:ext cx="2257026" cy="35214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helioti\Desktop\ODS Material from schools\Pilot Phase 2\GREECE\Δημοσίευμα_Πορταρι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1683" y="3645024"/>
            <a:ext cx="3492050" cy="26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30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ydo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1" y="1052736"/>
            <a:ext cx="3327553" cy="2943864"/>
          </a:xfrm>
          <a:prstGeom prst="rect">
            <a:avLst/>
          </a:prstGeom>
        </p:spPr>
      </p:pic>
      <p:pic>
        <p:nvPicPr>
          <p:cNvPr id="4" name="Picture 3" descr="gavdos_cypru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052736"/>
            <a:ext cx="3672408" cy="2880320"/>
          </a:xfrm>
          <a:prstGeom prst="rect">
            <a:avLst/>
          </a:prstGeom>
        </p:spPr>
      </p:pic>
      <p:pic>
        <p:nvPicPr>
          <p:cNvPr id="5" name="Picture 4" descr="Cypru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5064"/>
            <a:ext cx="3347864" cy="2105723"/>
          </a:xfrm>
          <a:prstGeom prst="rect">
            <a:avLst/>
          </a:prstGeom>
        </p:spPr>
      </p:pic>
      <p:pic>
        <p:nvPicPr>
          <p:cNvPr id="6" name="Picture 5" descr="Cyprus_Gavdo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1" y="4005065"/>
            <a:ext cx="4968551" cy="2160240"/>
          </a:xfrm>
          <a:prstGeom prst="rect">
            <a:avLst/>
          </a:prstGeom>
        </p:spPr>
      </p:pic>
      <p:sp>
        <p:nvSpPr>
          <p:cNvPr id="9" name="Rounded Rectangle 8"/>
          <p:cNvSpPr/>
          <p:nvPr/>
        </p:nvSpPr>
        <p:spPr>
          <a:xfrm>
            <a:off x="6747919" y="908720"/>
            <a:ext cx="2520280" cy="270668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t>Ψηφιακές συνδέσεις – κοινές διδακτικές ώρες μεταξύ του Δημοτικού της Γαύδου (μόνο 4 μαθητές) και του Αγ. Σπυρίδωνα Λευκωσίας.</a:t>
            </a:r>
            <a:endParaRPr lang="en-US" sz="1600" b="1" dirty="0"/>
          </a:p>
        </p:txBody>
      </p:sp>
      <p:sp>
        <p:nvSpPr>
          <p:cNvPr id="10" name="TextBox 9"/>
          <p:cNvSpPr txBox="1"/>
          <p:nvPr/>
        </p:nvSpPr>
        <p:spPr>
          <a:xfrm>
            <a:off x="3045130" y="262389"/>
            <a:ext cx="4166885" cy="369332"/>
          </a:xfrm>
          <a:prstGeom prst="rect">
            <a:avLst/>
          </a:prstGeom>
          <a:noFill/>
        </p:spPr>
        <p:txBody>
          <a:bodyPr wrap="square" rtlCol="0">
            <a:spAutoFit/>
          </a:bodyPr>
          <a:lstStyle/>
          <a:p>
            <a:r>
              <a:rPr lang="el-GR" b="1" dirty="0" smtClean="0">
                <a:solidFill>
                  <a:schemeClr val="bg1"/>
                </a:solidFill>
              </a:rPr>
              <a:t>Παραδείγματα σχολικών δράσεων </a:t>
            </a:r>
            <a:r>
              <a:rPr lang="en-US" b="1" dirty="0" smtClean="0">
                <a:solidFill>
                  <a:schemeClr val="bg1"/>
                </a:solidFill>
              </a:rPr>
              <a:t>ODS </a:t>
            </a:r>
            <a:endParaRPr lang="el-GR" b="1" dirty="0">
              <a:solidFill>
                <a:schemeClr val="bg1"/>
              </a:solidFill>
            </a:endParaRPr>
          </a:p>
        </p:txBody>
      </p:sp>
    </p:spTree>
    <p:extLst>
      <p:ext uri="{BB962C8B-B14F-4D97-AF65-F5344CB8AC3E}">
        <p14:creationId xmlns:p14="http://schemas.microsoft.com/office/powerpoint/2010/main" val="501139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577552"/>
            <a:ext cx="7488832" cy="523220"/>
          </a:xfrm>
          <a:prstGeom prst="rect">
            <a:avLst/>
          </a:prstGeom>
        </p:spPr>
        <p:txBody>
          <a:bodyPr wrap="square">
            <a:spAutoFit/>
          </a:bodyPr>
          <a:lstStyle/>
          <a:p>
            <a:endParaRPr lang="en-US" sz="1400" b="1" dirty="0"/>
          </a:p>
          <a:p>
            <a:endParaRPr lang="en-US" sz="1400" b="1" dirty="0"/>
          </a:p>
        </p:txBody>
      </p:sp>
      <p:sp>
        <p:nvSpPr>
          <p:cNvPr id="7" name="Rounded Rectangle 6"/>
          <p:cNvSpPr/>
          <p:nvPr/>
        </p:nvSpPr>
        <p:spPr>
          <a:xfrm>
            <a:off x="1691680" y="980728"/>
            <a:ext cx="7232884" cy="20882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b="1" i="1" dirty="0" smtClean="0"/>
          </a:p>
          <a:p>
            <a:r>
              <a:rPr lang="el-GR" b="1" i="1" dirty="0" smtClean="0"/>
              <a:t>Το </a:t>
            </a:r>
            <a:r>
              <a:rPr lang="el-GR" b="1" i="1" dirty="0"/>
              <a:t>πείραμα του Ερατοσθένη</a:t>
            </a:r>
            <a:endParaRPr lang="en-US" dirty="0"/>
          </a:p>
          <a:p>
            <a:r>
              <a:rPr lang="el-GR" dirty="0"/>
              <a:t>Συνεργασία σχολείων για την από κοινού παρατήρηση και μέτρηση της περιφέρειας της γης, βάσει του </a:t>
            </a:r>
            <a:r>
              <a:rPr lang="el-GR" dirty="0" smtClean="0"/>
              <a:t>πειράματος του Ερατοσθένη.</a:t>
            </a:r>
            <a:r>
              <a:rPr lang="en-US" dirty="0" smtClean="0"/>
              <a:t> 450  </a:t>
            </a:r>
            <a:r>
              <a:rPr lang="el-GR" dirty="0" smtClean="0"/>
              <a:t>από 37 χώρες έλαβαν μέρος τον Μάρτη 2014. Διαγωνισμός φωτογραφίας με 77 συμμετοχές. Δύο νικητές έλαβαν υποτροφίες για το Θερινό Σχολείο του </a:t>
            </a:r>
            <a:r>
              <a:rPr lang="en-US" dirty="0" smtClean="0"/>
              <a:t>ODS</a:t>
            </a:r>
            <a:endParaRPr lang="en-US" dirty="0"/>
          </a:p>
          <a:p>
            <a:endParaRPr lang="en-US" b="1" dirty="0"/>
          </a:p>
        </p:txBody>
      </p:sp>
      <p:sp>
        <p:nvSpPr>
          <p:cNvPr id="9" name="Rectangle 8"/>
          <p:cNvSpPr/>
          <p:nvPr/>
        </p:nvSpPr>
        <p:spPr>
          <a:xfrm>
            <a:off x="2915816" y="260648"/>
            <a:ext cx="4592545" cy="461665"/>
          </a:xfrm>
          <a:prstGeom prst="rect">
            <a:avLst/>
          </a:prstGeom>
        </p:spPr>
        <p:txBody>
          <a:bodyPr wrap="square">
            <a:spAutoFit/>
          </a:bodyPr>
          <a:lstStyle/>
          <a:p>
            <a:r>
              <a:rPr lang="el-GR" sz="2400" b="1" dirty="0">
                <a:solidFill>
                  <a:schemeClr val="bg1"/>
                </a:solidFill>
              </a:rPr>
              <a:t>Διεθνείς συνεργασίες σχολείων</a:t>
            </a:r>
          </a:p>
        </p:txBody>
      </p:sp>
      <p:pic>
        <p:nvPicPr>
          <p:cNvPr id="6146" name="Picture 2" descr="C:\Users\scherouv\Dropbox\Eratosthenes\Eratosthenes winner turk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688" y="3284984"/>
            <a:ext cx="3733492" cy="263951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cherouv\Dropbox\Pictures\Pictures\ovi-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284984"/>
            <a:ext cx="3672408" cy="263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47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cherouv\Dropbox\Eratosthenes\Eratosthenes screenshots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1"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1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763"/>
            <a:ext cx="9144000" cy="547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388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4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33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49" t="30520" r="18923" b="9559"/>
          <a:stretch/>
        </p:blipFill>
        <p:spPr bwMode="auto">
          <a:xfrm>
            <a:off x="251520" y="1700412"/>
            <a:ext cx="8527831" cy="44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2771900" y="44624"/>
            <a:ext cx="4124475" cy="6659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rPr>
              <a:t>Πώς μπορεί να ενταχθεί το σχολείο σας στο </a:t>
            </a:r>
            <a:r>
              <a:rPr lang="en-US" sz="2400" b="1" dirty="0" err="1" smtClean="0">
                <a:solidFill>
                  <a:schemeClr val="bg1"/>
                </a:solidFill>
              </a:rPr>
              <a:t>ISE</a:t>
            </a:r>
            <a:r>
              <a:rPr lang="el-GR" sz="2400" b="1" dirty="0" smtClean="0">
                <a:solidFill>
                  <a:schemeClr val="bg1"/>
                </a:solidFill>
              </a:rPr>
              <a:t>- </a:t>
            </a:r>
            <a:r>
              <a:rPr lang="el-GR" sz="2400" b="1" dirty="0" smtClean="0">
                <a:solidFill>
                  <a:schemeClr val="bg1"/>
                </a:solidFill>
              </a:rPr>
              <a:t>Βήμα 1</a:t>
            </a:r>
            <a:endParaRPr lang="en-US" sz="2400" b="1" dirty="0">
              <a:solidFill>
                <a:schemeClr val="bg1"/>
              </a:solidFill>
            </a:endParaRPr>
          </a:p>
        </p:txBody>
      </p:sp>
      <p:sp>
        <p:nvSpPr>
          <p:cNvPr id="10" name="Rounded Rectangular Callout 9"/>
          <p:cNvSpPr/>
          <p:nvPr/>
        </p:nvSpPr>
        <p:spPr>
          <a:xfrm>
            <a:off x="251520" y="620688"/>
            <a:ext cx="2448272" cy="1584176"/>
          </a:xfrm>
          <a:prstGeom prst="wedgeRoundRectCallout">
            <a:avLst>
              <a:gd name="adj1" fmla="val -19277"/>
              <a:gd name="adj2" fmla="val 743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Βήμα 1: Συμπλήρωση του ερωτηματολογίου </a:t>
            </a:r>
            <a:r>
              <a:rPr lang="en-US" b="1" dirty="0"/>
              <a:t>http://greece.e-mature.ea.gr/</a:t>
            </a:r>
            <a:endParaRPr lang="en-US" sz="1400" b="1" dirty="0"/>
          </a:p>
          <a:p>
            <a:pPr algn="ctr"/>
            <a:r>
              <a:rPr lang="el-GR" b="1" dirty="0" smtClean="0"/>
              <a:t>  </a:t>
            </a:r>
            <a:endParaRPr lang="el-GR" b="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183" y="4626694"/>
            <a:ext cx="3456384" cy="1644401"/>
          </a:xfrm>
          <a:prstGeom prst="rect">
            <a:avLst/>
          </a:prstGeom>
        </p:spPr>
      </p:pic>
    </p:spTree>
    <p:extLst>
      <p:ext uri="{BB962C8B-B14F-4D97-AF65-F5344CB8AC3E}">
        <p14:creationId xmlns:p14="http://schemas.microsoft.com/office/powerpoint/2010/main" val="294323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335088" y="1053671"/>
            <a:ext cx="3384377" cy="1566310"/>
          </a:xfrm>
          <a:prstGeom prst="wedgeRoundRectCallout">
            <a:avLst>
              <a:gd name="adj1" fmla="val -15436"/>
              <a:gd name="adj2" fmla="val 5871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Εγγραφή στην πλατφόρμα του </a:t>
            </a:r>
            <a:r>
              <a:rPr lang="en-US" sz="2400" b="1" dirty="0" err="1" smtClean="0"/>
              <a:t>ISE</a:t>
            </a:r>
            <a:r>
              <a:rPr lang="en-US" sz="2400" b="1" dirty="0" smtClean="0"/>
              <a:t> </a:t>
            </a:r>
            <a:r>
              <a:rPr lang="en-US" sz="2400" b="1" dirty="0" smtClean="0">
                <a:solidFill>
                  <a:srgbClr val="FF0000"/>
                </a:solidFill>
              </a:rPr>
              <a:t>http</a:t>
            </a:r>
            <a:r>
              <a:rPr lang="en-US" sz="2400" b="1" dirty="0">
                <a:solidFill>
                  <a:srgbClr val="FF0000"/>
                </a:solidFill>
              </a:rPr>
              <a:t>://</a:t>
            </a:r>
            <a:r>
              <a:rPr lang="en-US" sz="2400" b="1" dirty="0" smtClean="0">
                <a:solidFill>
                  <a:srgbClr val="FF0000"/>
                </a:solidFill>
              </a:rPr>
              <a:t>portal.opendiscoveryspace.eu/</a:t>
            </a:r>
            <a:endParaRPr lang="el-GR" sz="2400" b="1" dirty="0">
              <a:solidFill>
                <a:srgbClr val="FF0000"/>
              </a:solidFill>
            </a:endParaRPr>
          </a:p>
          <a:p>
            <a:pPr algn="ctr"/>
            <a:endParaRPr lang="el-GR" b="1" dirty="0"/>
          </a:p>
        </p:txBody>
      </p:sp>
      <p:sp>
        <p:nvSpPr>
          <p:cNvPr id="6" name="Down Arrow 5"/>
          <p:cNvSpPr/>
          <p:nvPr/>
        </p:nvSpPr>
        <p:spPr>
          <a:xfrm>
            <a:off x="2294566" y="2858997"/>
            <a:ext cx="472942" cy="432048"/>
          </a:xfrm>
          <a:prstGeom prst="downArrow">
            <a:avLst/>
          </a:prstGeom>
          <a:solidFill>
            <a:srgbClr val="F89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ounded Rectangular Callout 7"/>
          <p:cNvSpPr/>
          <p:nvPr/>
        </p:nvSpPr>
        <p:spPr>
          <a:xfrm>
            <a:off x="6084168" y="1340768"/>
            <a:ext cx="2736305" cy="1296144"/>
          </a:xfrm>
          <a:prstGeom prst="wedgeRoundRectCallout">
            <a:avLst>
              <a:gd name="adj1" fmla="val -31726"/>
              <a:gd name="adj2" fmla="val 63330"/>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a:t>
            </a:r>
            <a:r>
              <a:rPr lang="el-GR" sz="2400" b="1" dirty="0" smtClean="0">
                <a:solidFill>
                  <a:schemeClr val="bg1"/>
                </a:solidFill>
              </a:rPr>
              <a:t>και δημιουργία της κοινότητας του σχολείου </a:t>
            </a:r>
            <a:endParaRPr lang="el-GR" sz="2400" b="1"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273" y="2858997"/>
            <a:ext cx="4329327" cy="3484078"/>
          </a:xfrm>
          <a:prstGeom prst="rect">
            <a:avLst/>
          </a:prstGeom>
        </p:spPr>
      </p:pic>
      <p:sp>
        <p:nvSpPr>
          <p:cNvPr id="10" name="Title 1"/>
          <p:cNvSpPr txBox="1">
            <a:spLocks/>
          </p:cNvSpPr>
          <p:nvPr/>
        </p:nvSpPr>
        <p:spPr>
          <a:xfrm>
            <a:off x="2924298" y="116632"/>
            <a:ext cx="4124475" cy="6659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rPr>
              <a:t>Πώς μπορεί να ενταχθεί το σχολείο σας στο </a:t>
            </a:r>
            <a:r>
              <a:rPr lang="en-US" sz="2400" b="1" dirty="0" err="1" smtClean="0">
                <a:solidFill>
                  <a:schemeClr val="bg1"/>
                </a:solidFill>
              </a:rPr>
              <a:t>ISE</a:t>
            </a:r>
            <a:r>
              <a:rPr lang="el-GR" sz="2400" b="1" dirty="0" smtClean="0">
                <a:solidFill>
                  <a:schemeClr val="bg1"/>
                </a:solidFill>
              </a:rPr>
              <a:t>- </a:t>
            </a:r>
            <a:r>
              <a:rPr lang="el-GR" sz="2400" b="1" dirty="0" smtClean="0">
                <a:solidFill>
                  <a:schemeClr val="bg1"/>
                </a:solidFill>
              </a:rPr>
              <a:t>Βήμα </a:t>
            </a:r>
            <a:r>
              <a:rPr lang="en-US" sz="2400" b="1" dirty="0" smtClean="0">
                <a:solidFill>
                  <a:schemeClr val="bg1"/>
                </a:solidFill>
              </a:rPr>
              <a:t>2</a:t>
            </a:r>
            <a:endParaRPr lang="en-US" sz="2400" b="1" dirty="0">
              <a:solidFill>
                <a:schemeClr val="bg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56454"/>
            <a:ext cx="4297272" cy="2686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415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676456"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953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71296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125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p:cNvSpPr/>
          <p:nvPr/>
        </p:nvSpPr>
        <p:spPr>
          <a:xfrm>
            <a:off x="3187352" y="36133"/>
            <a:ext cx="3528392" cy="1980220"/>
          </a:xfrm>
          <a:prstGeom prst="wedgeEllipse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Τι μπορείτε να κάνετε στο </a:t>
            </a:r>
            <a:r>
              <a:rPr lang="en-US" sz="2400" b="1" dirty="0" smtClean="0"/>
              <a:t>Inspiring Science Education</a:t>
            </a:r>
            <a:endParaRPr lang="el-GR" sz="2400" b="1" dirty="0"/>
          </a:p>
        </p:txBody>
      </p:sp>
      <p:sp>
        <p:nvSpPr>
          <p:cNvPr id="9" name="Flowchart: Alternate Process 8"/>
          <p:cNvSpPr/>
          <p:nvPr/>
        </p:nvSpPr>
        <p:spPr>
          <a:xfrm>
            <a:off x="247128" y="1058398"/>
            <a:ext cx="2808312" cy="936104"/>
          </a:xfrm>
          <a:prstGeom prst="flowChartAlternate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Δημιουργείτε την ψηφιακή κοινότητα του σχολείου σας</a:t>
            </a:r>
            <a:endParaRPr lang="el-GR" b="1" dirty="0"/>
          </a:p>
        </p:txBody>
      </p:sp>
      <p:sp>
        <p:nvSpPr>
          <p:cNvPr id="10" name="Flowchart: Alternate Process 9"/>
          <p:cNvSpPr/>
          <p:nvPr/>
        </p:nvSpPr>
        <p:spPr>
          <a:xfrm>
            <a:off x="269704" y="2074259"/>
            <a:ext cx="2790128" cy="8640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Δικτυώνεστε με 2000 σχολεία από όλη την Ευρώπη</a:t>
            </a:r>
            <a:endParaRPr lang="el-GR" b="1" dirty="0"/>
          </a:p>
        </p:txBody>
      </p:sp>
      <p:sp>
        <p:nvSpPr>
          <p:cNvPr id="11" name="Flowchart: Alternate Process 10"/>
          <p:cNvSpPr/>
          <p:nvPr/>
        </p:nvSpPr>
        <p:spPr>
          <a:xfrm>
            <a:off x="251520" y="3068960"/>
            <a:ext cx="2800127" cy="864096"/>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Συμμετέχετε σε διεθνείς ‘θεματικές’ ψηφιακές κοινότητες</a:t>
            </a:r>
            <a:endParaRPr lang="el-GR" b="1" dirty="0"/>
          </a:p>
        </p:txBody>
      </p:sp>
      <p:sp>
        <p:nvSpPr>
          <p:cNvPr id="12" name="Flowchart: Alternate Process 11"/>
          <p:cNvSpPr/>
          <p:nvPr/>
        </p:nvSpPr>
        <p:spPr>
          <a:xfrm>
            <a:off x="971600" y="5129190"/>
            <a:ext cx="2812704" cy="864096"/>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Π</a:t>
            </a:r>
            <a:r>
              <a:rPr lang="el-GR" b="1" dirty="0" smtClean="0"/>
              <a:t>ρόσβαση σε 1.000.000 ψηφιακές εκπαιδευτικές πηγές</a:t>
            </a:r>
            <a:endParaRPr lang="el-GR" b="1" dirty="0"/>
          </a:p>
        </p:txBody>
      </p:sp>
      <p:sp>
        <p:nvSpPr>
          <p:cNvPr id="13" name="Flowchart: Alternate Process 12"/>
          <p:cNvSpPr/>
          <p:nvPr/>
        </p:nvSpPr>
        <p:spPr>
          <a:xfrm>
            <a:off x="5803268" y="1874314"/>
            <a:ext cx="3132348" cy="1064041"/>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Δημιουργείτε και μοιράζεστε τις δικές σας πηγές </a:t>
            </a:r>
            <a:r>
              <a:rPr lang="en-US" b="1" dirty="0" smtClean="0"/>
              <a:t>(</a:t>
            </a:r>
            <a:r>
              <a:rPr lang="el-GR" b="1" dirty="0" smtClean="0"/>
              <a:t>σχέδια μαθημάτων, εκπαιδευτικά σενάρια)</a:t>
            </a:r>
            <a:endParaRPr lang="el-GR" b="1" dirty="0"/>
          </a:p>
        </p:txBody>
      </p:sp>
      <p:sp>
        <p:nvSpPr>
          <p:cNvPr id="14" name="Flowchart: Alternate Process 13"/>
          <p:cNvSpPr/>
          <p:nvPr/>
        </p:nvSpPr>
        <p:spPr>
          <a:xfrm>
            <a:off x="662662" y="4061502"/>
            <a:ext cx="2812704" cy="864096"/>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Δημιουργείτε την ψηφιακή βιβλιοθήκη του σχολείου σας</a:t>
            </a:r>
            <a:endParaRPr lang="el-GR" b="1" dirty="0"/>
          </a:p>
        </p:txBody>
      </p:sp>
      <p:sp>
        <p:nvSpPr>
          <p:cNvPr id="15" name="Flowchart: Alternate Process 14"/>
          <p:cNvSpPr/>
          <p:nvPr/>
        </p:nvSpPr>
        <p:spPr>
          <a:xfrm>
            <a:off x="3367372" y="2924491"/>
            <a:ext cx="3168352" cy="994247"/>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Συμμετοχή σε επιμορφώσεις (καλοκαιρινά και θερινά σχολεία) για εκπαιδευτικούς</a:t>
            </a:r>
            <a:endParaRPr lang="el-GR" b="1" dirty="0"/>
          </a:p>
        </p:txBody>
      </p:sp>
      <p:sp>
        <p:nvSpPr>
          <p:cNvPr id="16" name="Flowchart: Alternate Process 15"/>
          <p:cNvSpPr/>
          <p:nvPr/>
        </p:nvSpPr>
        <p:spPr>
          <a:xfrm>
            <a:off x="4355976" y="4052790"/>
            <a:ext cx="3312368" cy="107639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Συμμετοχή σε </a:t>
            </a:r>
            <a:r>
              <a:rPr lang="en-US" b="1" dirty="0" smtClean="0"/>
              <a:t>online </a:t>
            </a:r>
            <a:r>
              <a:rPr lang="el-GR" b="1" dirty="0" smtClean="0"/>
              <a:t>επιμορφωτικές δράσεις σε συνεργασία με γονείς και άλλους εκπαιδευτικούς</a:t>
            </a:r>
            <a:endParaRPr lang="el-GR" b="1" dirty="0"/>
          </a:p>
        </p:txBody>
      </p:sp>
      <p:sp>
        <p:nvSpPr>
          <p:cNvPr id="17" name="Flowchart: Alternate Process 16"/>
          <p:cNvSpPr/>
          <p:nvPr/>
        </p:nvSpPr>
        <p:spPr>
          <a:xfrm>
            <a:off x="4644008" y="5301208"/>
            <a:ext cx="3024336" cy="1008112"/>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Πρόσβαση σε εργαλεία αυτο-αξιολόγησης του σχολείου και του εκπαιδευτικού</a:t>
            </a:r>
            <a:endParaRPr lang="el-GR" b="1" dirty="0"/>
          </a:p>
        </p:txBody>
      </p:sp>
      <p:sp>
        <p:nvSpPr>
          <p:cNvPr id="18" name="Flowchart: Alternate Process 17"/>
          <p:cNvSpPr/>
          <p:nvPr/>
        </p:nvSpPr>
        <p:spPr>
          <a:xfrm>
            <a:off x="6691028" y="3114074"/>
            <a:ext cx="2448272" cy="864096"/>
          </a:xfrm>
          <a:prstGeom prst="flowChartAlternate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Συμμετοχή σε διεθνείς συνεργατικές δράσεις εφαρμογής</a:t>
            </a:r>
            <a:endParaRPr lang="el-GR" b="1" dirty="0"/>
          </a:p>
        </p:txBody>
      </p:sp>
    </p:spTree>
    <p:extLst>
      <p:ext uri="{BB962C8B-B14F-4D97-AF65-F5344CB8AC3E}">
        <p14:creationId xmlns:p14="http://schemas.microsoft.com/office/powerpoint/2010/main" val="24756321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89248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34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1113"/>
            <a:ext cx="9144000" cy="459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321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696"/>
            <a:ext cx="9144000" cy="555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684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3999"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531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8904149" cy="503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480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 y="919074"/>
            <a:ext cx="9157446" cy="539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641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9" y="980728"/>
            <a:ext cx="9144000" cy="542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487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286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92392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260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8"/>
            <a:ext cx="91440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776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3" y="1124744"/>
            <a:ext cx="7349007" cy="5078313"/>
          </a:xfrm>
          <a:prstGeom prst="rect">
            <a:avLst/>
          </a:prstGeom>
          <a:noFill/>
        </p:spPr>
        <p:txBody>
          <a:bodyPr wrap="square" rtlCol="0">
            <a:spAutoFit/>
          </a:bodyPr>
          <a:lstStyle/>
          <a:p>
            <a:r>
              <a:rPr lang="el-GR" b="1" dirty="0" smtClean="0">
                <a:solidFill>
                  <a:schemeClr val="accent6">
                    <a:lumMod val="75000"/>
                  </a:schemeClr>
                </a:solidFill>
                <a:latin typeface="+mj-lt"/>
              </a:rPr>
              <a:t>Κύριος στόχος</a:t>
            </a:r>
            <a:r>
              <a:rPr lang="el-GR" dirty="0" smtClean="0">
                <a:solidFill>
                  <a:schemeClr val="tx2"/>
                </a:solidFill>
                <a:effectLst>
                  <a:outerShdw blurRad="38100" dist="38100" dir="2700000" algn="tl">
                    <a:srgbClr val="000000">
                      <a:alpha val="43137"/>
                    </a:srgbClr>
                  </a:outerShdw>
                </a:effectLst>
                <a:latin typeface="+mj-lt"/>
              </a:rPr>
              <a:t>:</a:t>
            </a:r>
            <a:endParaRPr lang="el-GR" dirty="0">
              <a:solidFill>
                <a:schemeClr val="tx2"/>
              </a:solidFill>
              <a:effectLst>
                <a:outerShdw blurRad="38100" dist="38100" dir="2700000" algn="tl">
                  <a:srgbClr val="000000">
                    <a:alpha val="43137"/>
                  </a:srgbClr>
                </a:outerShdw>
              </a:effectLst>
              <a:latin typeface="+mj-lt"/>
            </a:endParaRPr>
          </a:p>
          <a:p>
            <a:pPr marL="285750" indent="-285750">
              <a:buFont typeface="Arial" pitchFamily="34" charset="0"/>
              <a:buChar char="•"/>
            </a:pPr>
            <a:r>
              <a:rPr lang="el-GR" dirty="0" smtClean="0">
                <a:solidFill>
                  <a:schemeClr val="tx2"/>
                </a:solidFill>
                <a:latin typeface="+mj-lt"/>
              </a:rPr>
              <a:t>Αξιοποίηση </a:t>
            </a:r>
            <a:r>
              <a:rPr lang="el-GR" dirty="0">
                <a:solidFill>
                  <a:schemeClr val="tx2"/>
                </a:solidFill>
                <a:latin typeface="+mj-lt"/>
              </a:rPr>
              <a:t>των δυνατοτήτων των Νέων Τεχνολογιών και εφαρμογών της ηλεκτρονικής μάθησης στην καθημερινή σχολική ζωή</a:t>
            </a:r>
            <a:r>
              <a:rPr lang="el-GR" dirty="0" smtClean="0">
                <a:solidFill>
                  <a:schemeClr val="tx2"/>
                </a:solidFill>
                <a:latin typeface="+mj-lt"/>
              </a:rPr>
              <a:t> </a:t>
            </a:r>
          </a:p>
          <a:p>
            <a:pPr marL="285750" indent="-285750">
              <a:buFont typeface="Arial" pitchFamily="34" charset="0"/>
              <a:buChar char="•"/>
            </a:pPr>
            <a:endParaRPr lang="el-GR" dirty="0">
              <a:solidFill>
                <a:schemeClr val="tx2"/>
              </a:solidFill>
              <a:effectLst>
                <a:outerShdw blurRad="38100" dist="38100" dir="2700000" algn="tl">
                  <a:srgbClr val="000000">
                    <a:alpha val="43137"/>
                  </a:srgbClr>
                </a:outerShdw>
              </a:effectLst>
              <a:latin typeface="+mj-lt"/>
            </a:endParaRPr>
          </a:p>
          <a:p>
            <a:pPr marL="285750" indent="-285750">
              <a:buFont typeface="Arial" pitchFamily="34" charset="0"/>
              <a:buChar char="•"/>
            </a:pPr>
            <a:r>
              <a:rPr lang="el-GR" dirty="0" smtClean="0">
                <a:solidFill>
                  <a:schemeClr val="tx2"/>
                </a:solidFill>
                <a:latin typeface="+mj-lt"/>
              </a:rPr>
              <a:t>Εκσυγχρονισμός </a:t>
            </a:r>
            <a:r>
              <a:rPr lang="el-GR" dirty="0">
                <a:solidFill>
                  <a:schemeClr val="tx2"/>
                </a:solidFill>
                <a:latin typeface="+mj-lt"/>
              </a:rPr>
              <a:t>και εδραίωση της καινοτομίας στη σχολική </a:t>
            </a:r>
            <a:r>
              <a:rPr lang="el-GR" dirty="0" smtClean="0">
                <a:solidFill>
                  <a:schemeClr val="tx2"/>
                </a:solidFill>
                <a:latin typeface="+mj-lt"/>
              </a:rPr>
              <a:t>εκπαίδευση</a:t>
            </a:r>
            <a:r>
              <a:rPr lang="en-US" dirty="0" smtClean="0">
                <a:solidFill>
                  <a:schemeClr val="tx2"/>
                </a:solidFill>
                <a:latin typeface="+mj-lt"/>
              </a:rPr>
              <a:t> </a:t>
            </a:r>
            <a:r>
              <a:rPr lang="el-GR" dirty="0" smtClean="0">
                <a:solidFill>
                  <a:schemeClr val="tx2"/>
                </a:solidFill>
                <a:latin typeface="+mj-lt"/>
              </a:rPr>
              <a:t>και συνολική ανάπτυξη της σχολικής μονάδας </a:t>
            </a:r>
          </a:p>
          <a:p>
            <a:endParaRPr lang="el-GR" dirty="0" smtClean="0">
              <a:solidFill>
                <a:schemeClr val="tx2"/>
              </a:solidFill>
              <a:latin typeface="+mj-lt"/>
            </a:endParaRPr>
          </a:p>
          <a:p>
            <a:r>
              <a:rPr lang="el-GR" b="1" dirty="0">
                <a:solidFill>
                  <a:schemeClr val="accent6">
                    <a:lumMod val="50000"/>
                  </a:schemeClr>
                </a:solidFill>
                <a:latin typeface="+mj-lt"/>
              </a:rPr>
              <a:t>Πώς;</a:t>
            </a:r>
            <a:r>
              <a:rPr lang="el-GR" b="1" dirty="0">
                <a:solidFill>
                  <a:schemeClr val="accent6">
                    <a:lumMod val="50000"/>
                  </a:schemeClr>
                </a:solidFill>
                <a:effectLst>
                  <a:outerShdw blurRad="38100" dist="38100" dir="2700000" algn="tl">
                    <a:srgbClr val="000000">
                      <a:alpha val="43137"/>
                    </a:srgbClr>
                  </a:outerShdw>
                </a:effectLst>
                <a:latin typeface="+mj-lt"/>
              </a:rPr>
              <a:t> </a:t>
            </a:r>
          </a:p>
          <a:p>
            <a:pPr marL="285750" indent="-285750">
              <a:buFont typeface="Arial" pitchFamily="34" charset="0"/>
              <a:buChar char="•"/>
            </a:pPr>
            <a:r>
              <a:rPr lang="el-GR" dirty="0" smtClean="0">
                <a:solidFill>
                  <a:schemeClr val="tx2"/>
                </a:solidFill>
                <a:latin typeface="+mj-lt"/>
              </a:rPr>
              <a:t>Δημιουργία ενός καινοτόμου πανευρωπαϊκού περιβάλλοντος ηλεκτρονικής </a:t>
            </a:r>
            <a:r>
              <a:rPr lang="el-GR" dirty="0">
                <a:solidFill>
                  <a:schemeClr val="tx2"/>
                </a:solidFill>
                <a:latin typeface="+mj-lt"/>
              </a:rPr>
              <a:t>μάθησης και ενιαίας πρόσβασης σε ψηφιακές </a:t>
            </a:r>
            <a:r>
              <a:rPr lang="el-GR" dirty="0" smtClean="0">
                <a:solidFill>
                  <a:schemeClr val="tx2"/>
                </a:solidFill>
                <a:latin typeface="+mj-lt"/>
              </a:rPr>
              <a:t>βιβλιοθήκες </a:t>
            </a:r>
            <a:r>
              <a:rPr lang="en-US" dirty="0">
                <a:solidFill>
                  <a:schemeClr val="tx2"/>
                </a:solidFill>
                <a:latin typeface="+mj-lt"/>
                <a:hlinkClick r:id="rId2"/>
              </a:rPr>
              <a:t>http://portal.opendiscoveryspace.eu</a:t>
            </a:r>
            <a:r>
              <a:rPr lang="en-US" dirty="0" smtClean="0">
                <a:solidFill>
                  <a:schemeClr val="tx2"/>
                </a:solidFill>
                <a:latin typeface="+mj-lt"/>
                <a:hlinkClick r:id="rId2"/>
              </a:rPr>
              <a:t>/</a:t>
            </a:r>
            <a:r>
              <a:rPr lang="el-GR" dirty="0" smtClean="0">
                <a:solidFill>
                  <a:schemeClr val="tx2"/>
                </a:solidFill>
                <a:latin typeface="+mj-lt"/>
              </a:rPr>
              <a:t>     </a:t>
            </a:r>
          </a:p>
          <a:p>
            <a:pPr marL="285750" indent="-285750">
              <a:buFont typeface="Arial" pitchFamily="34" charset="0"/>
              <a:buChar char="•"/>
            </a:pPr>
            <a:endParaRPr lang="el-GR" dirty="0">
              <a:solidFill>
                <a:schemeClr val="tx2"/>
              </a:solidFill>
              <a:latin typeface="+mj-lt"/>
            </a:endParaRPr>
          </a:p>
          <a:p>
            <a:pPr marL="285750" indent="-285750">
              <a:buFont typeface="Arial" pitchFamily="34" charset="0"/>
              <a:buChar char="•"/>
            </a:pPr>
            <a:r>
              <a:rPr lang="el-GR" dirty="0">
                <a:solidFill>
                  <a:schemeClr val="tx2"/>
                </a:solidFill>
                <a:latin typeface="+mj-lt"/>
              </a:rPr>
              <a:t>Ε</a:t>
            </a:r>
            <a:r>
              <a:rPr lang="el-GR" dirty="0" smtClean="0">
                <a:solidFill>
                  <a:schemeClr val="tx2"/>
                </a:solidFill>
                <a:latin typeface="+mj-lt"/>
              </a:rPr>
              <a:t>υέλικτοι και δημιουργικοί τρόποι </a:t>
            </a:r>
            <a:r>
              <a:rPr lang="el-GR" dirty="0">
                <a:solidFill>
                  <a:schemeClr val="tx2"/>
                </a:solidFill>
                <a:latin typeface="+mj-lt"/>
              </a:rPr>
              <a:t>μάθησης, </a:t>
            </a:r>
            <a:r>
              <a:rPr lang="el-GR" dirty="0" smtClean="0">
                <a:solidFill>
                  <a:schemeClr val="tx2"/>
                </a:solidFill>
                <a:latin typeface="+mj-lt"/>
              </a:rPr>
              <a:t>βελτίωση των τρόπων παραγωγής</a:t>
            </a:r>
            <a:r>
              <a:rPr lang="el-GR" dirty="0">
                <a:solidFill>
                  <a:schemeClr val="tx2"/>
                </a:solidFill>
                <a:latin typeface="+mj-lt"/>
              </a:rPr>
              <a:t>, πρόσβασης και χρήσης ψηφιακού εκπαιδευτικού υλικού</a:t>
            </a:r>
            <a:r>
              <a:rPr lang="el-GR" dirty="0" smtClean="0">
                <a:solidFill>
                  <a:schemeClr val="tx2"/>
                </a:solidFill>
                <a:latin typeface="+mj-lt"/>
              </a:rPr>
              <a:t>.</a:t>
            </a:r>
          </a:p>
          <a:p>
            <a:endParaRPr lang="el-GR" dirty="0">
              <a:solidFill>
                <a:schemeClr val="tx2"/>
              </a:solidFill>
              <a:latin typeface="+mj-lt"/>
            </a:endParaRPr>
          </a:p>
          <a:p>
            <a:pPr marL="285750" indent="-285750">
              <a:buFont typeface="Arial" pitchFamily="34" charset="0"/>
              <a:buChar char="•"/>
            </a:pPr>
            <a:r>
              <a:rPr lang="el-GR" dirty="0" smtClean="0">
                <a:solidFill>
                  <a:schemeClr val="tx2"/>
                </a:solidFill>
                <a:latin typeface="+mj-lt"/>
              </a:rPr>
              <a:t>Υποστήριξη εκπαιδευτικών, μαθητών </a:t>
            </a:r>
            <a:r>
              <a:rPr lang="el-GR" dirty="0">
                <a:solidFill>
                  <a:schemeClr val="tx2"/>
                </a:solidFill>
                <a:latin typeface="+mj-lt"/>
              </a:rPr>
              <a:t>και </a:t>
            </a:r>
            <a:r>
              <a:rPr lang="el-GR" dirty="0" smtClean="0">
                <a:solidFill>
                  <a:schemeClr val="tx2"/>
                </a:solidFill>
                <a:latin typeface="+mj-lt"/>
              </a:rPr>
              <a:t>γονέων για να </a:t>
            </a:r>
            <a:r>
              <a:rPr lang="el-GR" dirty="0">
                <a:solidFill>
                  <a:schemeClr val="tx2"/>
                </a:solidFill>
                <a:latin typeface="+mj-lt"/>
              </a:rPr>
              <a:t>ανακαλύψουν, να σχολιάσουν, να μοιραστούν και να αξιολογήσουν ψηφιακές πηγές μάθησης από ένα ευρύ φάσμα θεματικών περιοχών. </a:t>
            </a:r>
          </a:p>
        </p:txBody>
      </p:sp>
      <p:sp>
        <p:nvSpPr>
          <p:cNvPr id="3" name="TextBox 2"/>
          <p:cNvSpPr txBox="1"/>
          <p:nvPr/>
        </p:nvSpPr>
        <p:spPr>
          <a:xfrm>
            <a:off x="5579165" y="437322"/>
            <a:ext cx="2716696" cy="400110"/>
          </a:xfrm>
          <a:prstGeom prst="rect">
            <a:avLst/>
          </a:prstGeom>
          <a:noFill/>
        </p:spPr>
        <p:txBody>
          <a:bodyPr wrap="square" rtlCol="0">
            <a:spAutoFit/>
          </a:bodyPr>
          <a:lstStyle/>
          <a:p>
            <a:r>
              <a:rPr lang="el-GR" sz="2000" b="1" dirty="0" smtClean="0">
                <a:solidFill>
                  <a:schemeClr val="bg1"/>
                </a:solidFill>
              </a:rPr>
              <a:t>Στόχοι και διαδικασίες </a:t>
            </a:r>
            <a:endParaRPr lang="el-GR" sz="2000" b="1" dirty="0">
              <a:solidFill>
                <a:schemeClr val="bg1"/>
              </a:solidFill>
            </a:endParaRPr>
          </a:p>
        </p:txBody>
      </p:sp>
    </p:spTree>
    <p:extLst>
      <p:ext uri="{BB962C8B-B14F-4D97-AF65-F5344CB8AC3E}">
        <p14:creationId xmlns:p14="http://schemas.microsoft.com/office/powerpoint/2010/main" val="1765920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54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302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44000" cy="560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104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5"/>
            <a:ext cx="9144000" cy="564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371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86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319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736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15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9081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6712"/>
            <a:ext cx="9143999" cy="539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032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908720"/>
            <a:ext cx="8524875" cy="519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54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7" y="980728"/>
            <a:ext cx="7362825" cy="489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2988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1196752"/>
            <a:ext cx="5616624" cy="1200329"/>
          </a:xfrm>
          <a:prstGeom prst="rect">
            <a:avLst/>
          </a:prstGeom>
          <a:noFill/>
        </p:spPr>
        <p:txBody>
          <a:bodyPr wrap="square" rtlCol="0">
            <a:spAutoFit/>
          </a:bodyPr>
          <a:lstStyle/>
          <a:p>
            <a:endParaRPr lang="en-US" dirty="0">
              <a:solidFill>
                <a:srgbClr val="093352"/>
              </a:solidFill>
            </a:endParaRPr>
          </a:p>
          <a:p>
            <a:pPr lvl="1"/>
            <a:endParaRPr lang="en-US" dirty="0">
              <a:solidFill>
                <a:srgbClr val="093352"/>
              </a:solidFill>
            </a:endParaRPr>
          </a:p>
          <a:p>
            <a:pPr lvl="1"/>
            <a:r>
              <a:rPr lang="en-US" dirty="0">
                <a:solidFill>
                  <a:srgbClr val="093352"/>
                </a:solidFill>
              </a:rPr>
              <a:t>							</a:t>
            </a:r>
            <a:endParaRPr lang="de-DE" dirty="0">
              <a:solidFill>
                <a:srgbClr val="093352"/>
              </a:solidFill>
            </a:endParaRPr>
          </a:p>
        </p:txBody>
      </p:sp>
      <p:pic>
        <p:nvPicPr>
          <p:cNvPr id="3" name="Picture 2" descr="Finland_genik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718" y="1052736"/>
            <a:ext cx="3319282" cy="2160240"/>
          </a:xfrm>
          <a:prstGeom prst="rect">
            <a:avLst/>
          </a:prstGeom>
        </p:spPr>
      </p:pic>
      <p:pic>
        <p:nvPicPr>
          <p:cNvPr id="4" name="Picture 3" descr="ομαδεσ (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718523"/>
            <a:ext cx="3347864" cy="2302765"/>
          </a:xfrm>
          <a:prstGeom prst="rect">
            <a:avLst/>
          </a:prstGeom>
        </p:spPr>
      </p:pic>
      <p:sp>
        <p:nvSpPr>
          <p:cNvPr id="5" name="Rectangle 4"/>
          <p:cNvSpPr/>
          <p:nvPr/>
        </p:nvSpPr>
        <p:spPr>
          <a:xfrm>
            <a:off x="179512" y="1340767"/>
            <a:ext cx="4572000" cy="4524315"/>
          </a:xfrm>
          <a:prstGeom prst="rect">
            <a:avLst/>
          </a:prstGeom>
        </p:spPr>
        <p:txBody>
          <a:bodyPr>
            <a:spAutoFit/>
          </a:bodyPr>
          <a:lstStyle/>
          <a:p>
            <a:endParaRPr lang="el-GR" b="1" dirty="0" smtClean="0">
              <a:solidFill>
                <a:srgbClr val="F36C3A"/>
              </a:solidFill>
            </a:endParaRPr>
          </a:p>
          <a:p>
            <a:endParaRPr lang="en-US" b="1" dirty="0">
              <a:solidFill>
                <a:srgbClr val="F36C3A"/>
              </a:solidFill>
            </a:endParaRPr>
          </a:p>
          <a:p>
            <a:r>
              <a:rPr lang="el-GR" b="1" dirty="0" smtClean="0">
                <a:solidFill>
                  <a:srgbClr val="F36C3A"/>
                </a:solidFill>
              </a:rPr>
              <a:t>Στο επίκεντρο: </a:t>
            </a:r>
            <a:endParaRPr lang="en-US" b="1" dirty="0" smtClean="0">
              <a:solidFill>
                <a:srgbClr val="F36C3A"/>
              </a:solidFill>
            </a:endParaRPr>
          </a:p>
          <a:p>
            <a:pPr marL="285750" indent="-285750">
              <a:buFont typeface="Arial" panose="020B0604020202020204" pitchFamily="34" charset="0"/>
              <a:buChar char="•"/>
            </a:pPr>
            <a:r>
              <a:rPr lang="en-US" b="1" dirty="0">
                <a:solidFill>
                  <a:srgbClr val="17375E"/>
                </a:solidFill>
              </a:rPr>
              <a:t>O</a:t>
            </a:r>
            <a:r>
              <a:rPr lang="el-GR" b="1" dirty="0" smtClean="0">
                <a:solidFill>
                  <a:srgbClr val="17375E"/>
                </a:solidFill>
              </a:rPr>
              <a:t>ργάνωση </a:t>
            </a:r>
            <a:r>
              <a:rPr lang="el-GR" dirty="0">
                <a:solidFill>
                  <a:srgbClr val="17375E"/>
                </a:solidFill>
              </a:rPr>
              <a:t>εκπαιδευτικού ψηφιακού </a:t>
            </a:r>
            <a:r>
              <a:rPr lang="el-GR" dirty="0" smtClean="0">
                <a:solidFill>
                  <a:srgbClr val="17375E"/>
                </a:solidFill>
              </a:rPr>
              <a:t>περιεχομένου</a:t>
            </a:r>
            <a:endParaRPr lang="en-US" dirty="0" smtClean="0">
              <a:solidFill>
                <a:srgbClr val="17375E"/>
              </a:solidFill>
            </a:endParaRPr>
          </a:p>
          <a:p>
            <a:pPr marL="285750" indent="-285750">
              <a:buFont typeface="Arial" panose="020B0604020202020204" pitchFamily="34" charset="0"/>
              <a:buChar char="•"/>
            </a:pPr>
            <a:endParaRPr lang="en-US" dirty="0" smtClean="0">
              <a:solidFill>
                <a:srgbClr val="F36C3A"/>
              </a:solidFill>
            </a:endParaRPr>
          </a:p>
          <a:p>
            <a:pPr marL="285750" indent="-285750">
              <a:buFont typeface="Arial" panose="020B0604020202020204" pitchFamily="34" charset="0"/>
              <a:buChar char="•"/>
            </a:pPr>
            <a:r>
              <a:rPr lang="el-GR" dirty="0" smtClean="0">
                <a:solidFill>
                  <a:srgbClr val="17375E"/>
                </a:solidFill>
              </a:rPr>
              <a:t>Διερεύνηση </a:t>
            </a:r>
            <a:r>
              <a:rPr lang="el-GR" dirty="0">
                <a:solidFill>
                  <a:srgbClr val="17375E"/>
                </a:solidFill>
              </a:rPr>
              <a:t>των </a:t>
            </a:r>
            <a:r>
              <a:rPr lang="el-GR" b="1" dirty="0">
                <a:solidFill>
                  <a:srgbClr val="17375E"/>
                </a:solidFill>
              </a:rPr>
              <a:t>αναγκών</a:t>
            </a:r>
            <a:r>
              <a:rPr lang="el-GR" dirty="0">
                <a:solidFill>
                  <a:srgbClr val="17375E"/>
                </a:solidFill>
              </a:rPr>
              <a:t> των σχολικών κοινοτήτων </a:t>
            </a:r>
            <a:endParaRPr lang="en-US" dirty="0" smtClean="0">
              <a:solidFill>
                <a:srgbClr val="17375E"/>
              </a:solidFill>
            </a:endParaRPr>
          </a:p>
          <a:p>
            <a:endParaRPr lang="en-US" dirty="0">
              <a:solidFill>
                <a:srgbClr val="17375E"/>
              </a:solidFill>
            </a:endParaRPr>
          </a:p>
          <a:p>
            <a:pPr marL="285750" indent="-285750">
              <a:buFont typeface="Arial" panose="020B0604020202020204" pitchFamily="34" charset="0"/>
              <a:buChar char="•"/>
            </a:pPr>
            <a:r>
              <a:rPr lang="en-US" dirty="0">
                <a:solidFill>
                  <a:srgbClr val="17375E"/>
                </a:solidFill>
              </a:rPr>
              <a:t> </a:t>
            </a:r>
            <a:r>
              <a:rPr lang="el-GR" dirty="0">
                <a:solidFill>
                  <a:srgbClr val="17375E"/>
                </a:solidFill>
              </a:rPr>
              <a:t>Δημιουργία </a:t>
            </a:r>
            <a:r>
              <a:rPr lang="el-GR" b="1" dirty="0">
                <a:solidFill>
                  <a:srgbClr val="17375E"/>
                </a:solidFill>
              </a:rPr>
              <a:t>κοινοτήτων εκπαιδευτικών/σχολείων</a:t>
            </a:r>
            <a:r>
              <a:rPr lang="el-GR" dirty="0">
                <a:solidFill>
                  <a:srgbClr val="17375E"/>
                </a:solidFill>
              </a:rPr>
              <a:t> </a:t>
            </a:r>
            <a:r>
              <a:rPr lang="el-GR" dirty="0" smtClean="0">
                <a:solidFill>
                  <a:srgbClr val="17375E"/>
                </a:solidFill>
              </a:rPr>
              <a:t>και</a:t>
            </a:r>
            <a:r>
              <a:rPr lang="en-US" dirty="0" smtClean="0">
                <a:solidFill>
                  <a:srgbClr val="17375E"/>
                </a:solidFill>
              </a:rPr>
              <a:t> </a:t>
            </a:r>
            <a:r>
              <a:rPr lang="el-GR" dirty="0" smtClean="0">
                <a:solidFill>
                  <a:srgbClr val="17375E"/>
                </a:solidFill>
              </a:rPr>
              <a:t>υποστηρικτικών </a:t>
            </a:r>
            <a:r>
              <a:rPr lang="el-GR" dirty="0">
                <a:solidFill>
                  <a:srgbClr val="17375E"/>
                </a:solidFill>
              </a:rPr>
              <a:t>υποδομών </a:t>
            </a:r>
            <a:endParaRPr lang="en-US" dirty="0" smtClean="0">
              <a:solidFill>
                <a:srgbClr val="17375E"/>
              </a:solidFill>
            </a:endParaRPr>
          </a:p>
          <a:p>
            <a:endParaRPr lang="el-GR" dirty="0">
              <a:solidFill>
                <a:srgbClr val="17375E"/>
              </a:solidFill>
            </a:endParaRPr>
          </a:p>
          <a:p>
            <a:pPr marL="285750" indent="-285750">
              <a:buFont typeface="Arial" panose="020B0604020202020204" pitchFamily="34" charset="0"/>
              <a:buChar char="•"/>
            </a:pPr>
            <a:r>
              <a:rPr lang="el-GR" dirty="0">
                <a:solidFill>
                  <a:srgbClr val="17375E"/>
                </a:solidFill>
              </a:rPr>
              <a:t> Ανάπτυξη οδηγιών </a:t>
            </a:r>
            <a:r>
              <a:rPr lang="el-GR" b="1" dirty="0">
                <a:solidFill>
                  <a:srgbClr val="17375E"/>
                </a:solidFill>
              </a:rPr>
              <a:t>εκπαιδευτικού σχεδιασμού</a:t>
            </a:r>
            <a:endParaRPr lang="el-GR" sz="1200" dirty="0">
              <a:solidFill>
                <a:srgbClr val="17375E"/>
              </a:solidFill>
            </a:endParaRPr>
          </a:p>
          <a:p>
            <a:endParaRPr lang="el-GR" b="1" dirty="0">
              <a:solidFill>
                <a:srgbClr val="FF0000"/>
              </a:solidFill>
            </a:endParaRPr>
          </a:p>
        </p:txBody>
      </p:sp>
      <p:sp>
        <p:nvSpPr>
          <p:cNvPr id="6" name="TextBox 5"/>
          <p:cNvSpPr txBox="1"/>
          <p:nvPr/>
        </p:nvSpPr>
        <p:spPr>
          <a:xfrm>
            <a:off x="5824718" y="344557"/>
            <a:ext cx="2391630" cy="400110"/>
          </a:xfrm>
          <a:prstGeom prst="rect">
            <a:avLst/>
          </a:prstGeom>
          <a:noFill/>
        </p:spPr>
        <p:txBody>
          <a:bodyPr wrap="square" rtlCol="0">
            <a:spAutoFit/>
          </a:bodyPr>
          <a:lstStyle/>
          <a:p>
            <a:r>
              <a:rPr lang="el-GR" sz="2000" b="1" dirty="0" smtClean="0">
                <a:solidFill>
                  <a:schemeClr val="bg1"/>
                </a:solidFill>
              </a:rPr>
              <a:t>Επίκεντρο</a:t>
            </a:r>
            <a:r>
              <a:rPr lang="el-GR" dirty="0" smtClean="0"/>
              <a:t> </a:t>
            </a:r>
            <a:endParaRPr lang="el-GR" dirty="0"/>
          </a:p>
        </p:txBody>
      </p:sp>
    </p:spTree>
    <p:extLst>
      <p:ext uri="{BB962C8B-B14F-4D97-AF65-F5344CB8AC3E}">
        <p14:creationId xmlns:p14="http://schemas.microsoft.com/office/powerpoint/2010/main" val="935213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23974"/>
            <a:ext cx="8892480" cy="433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211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 y="919074"/>
            <a:ext cx="9157446" cy="539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9144000" cy="559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808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58614"/>
            <a:ext cx="8229600" cy="634082"/>
          </a:xfrm>
        </p:spPr>
        <p:txBody>
          <a:bodyPr>
            <a:normAutofit fontScale="90000"/>
          </a:bodyPr>
          <a:lstStyle/>
          <a:p>
            <a:r>
              <a:rPr lang="en-US" dirty="0" err="1" smtClean="0">
                <a:ea typeface="ＭＳ Ｐゴシック" pitchFamily="34" charset="-128"/>
              </a:rPr>
              <a:t>ISE</a:t>
            </a:r>
            <a:r>
              <a:rPr lang="en-US" dirty="0" smtClean="0">
                <a:ea typeface="ＭＳ Ｐゴシック" pitchFamily="34" charset="-128"/>
              </a:rPr>
              <a:t> Academies </a:t>
            </a:r>
            <a:r>
              <a:rPr lang="el-GR" dirty="0" smtClean="0">
                <a:ea typeface="ＭＳ Ｐゴシック" pitchFamily="34" charset="-128"/>
              </a:rPr>
              <a:t>(Ακαδημίες)</a:t>
            </a:r>
            <a:endParaRPr lang="el-GR" dirty="0" smtClean="0">
              <a:ea typeface="ＭＳ Ｐゴシック" pitchFamily="34" charset="-128"/>
            </a:endParaRPr>
          </a:p>
        </p:txBody>
      </p:sp>
      <p:sp>
        <p:nvSpPr>
          <p:cNvPr id="9219" name="Slide Number Placeholder 3"/>
          <p:cNvSpPr>
            <a:spLocks noGrp="1"/>
          </p:cNvSpPr>
          <p:nvPr>
            <p:ph type="sldNum" sz="quarter" idx="4294967295"/>
          </p:nvPr>
        </p:nvSpPr>
        <p:spPr bwMode="auto">
          <a:xfrm>
            <a:off x="5019524" y="6440253"/>
            <a:ext cx="1019629"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E48CBA8-51C3-4D52-B302-2C4991294220}" type="slidenum">
              <a:rPr lang="en-US" altLang="el-GR" smtClean="0"/>
              <a:pPr eaLnBrk="1" hangingPunct="1"/>
              <a:t>42</a:t>
            </a:fld>
            <a:endParaRPr lang="en-US" altLang="el-GR"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566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50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784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259632" y="2132856"/>
            <a:ext cx="6624736" cy="302433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solidFill>
                  <a:srgbClr val="FFC000"/>
                </a:solidFill>
              </a:rPr>
              <a:t>Επικοινωνήστε μαζί μας</a:t>
            </a:r>
            <a:r>
              <a:rPr lang="en-US" sz="2800" b="1" dirty="0" smtClean="0">
                <a:solidFill>
                  <a:srgbClr val="FFC000"/>
                </a:solidFill>
              </a:rPr>
              <a:t>:</a:t>
            </a:r>
            <a:endParaRPr lang="en-US" sz="2800" b="1" dirty="0">
              <a:solidFill>
                <a:srgbClr val="FFC000"/>
              </a:solidFill>
            </a:endParaRPr>
          </a:p>
          <a:p>
            <a:pPr algn="ctr"/>
            <a:endParaRPr lang="en-US" sz="2800" b="1" dirty="0"/>
          </a:p>
          <a:p>
            <a:pPr algn="ctr"/>
            <a:r>
              <a:rPr lang="el-GR" sz="2800" b="1" dirty="0" smtClean="0"/>
              <a:t>Ευγενία Κυπριώτη </a:t>
            </a:r>
            <a:r>
              <a:rPr lang="en-US" sz="2800" b="1" dirty="0" smtClean="0">
                <a:hlinkClick r:id="rId2"/>
              </a:rPr>
              <a:t>ekypriotis@ea.gr</a:t>
            </a:r>
            <a:r>
              <a:rPr lang="en-US" sz="2800" b="1" dirty="0" smtClean="0"/>
              <a:t> </a:t>
            </a:r>
            <a:endParaRPr lang="en-US" sz="2800" b="1" dirty="0"/>
          </a:p>
          <a:p>
            <a:pPr algn="ctr"/>
            <a:r>
              <a:rPr lang="el-GR" sz="2800" b="1" dirty="0" smtClean="0"/>
              <a:t>Στέφανος Χερουβής </a:t>
            </a:r>
            <a:r>
              <a:rPr lang="en-US" sz="2800" b="1" dirty="0" smtClean="0">
                <a:hlinkClick r:id="rId3"/>
              </a:rPr>
              <a:t>stecherouvis@ea.gr</a:t>
            </a:r>
            <a:r>
              <a:rPr lang="en-US" sz="2800" b="1" dirty="0" smtClean="0"/>
              <a:t>  </a:t>
            </a:r>
            <a:endParaRPr lang="en-US" sz="2800" b="1" dirty="0"/>
          </a:p>
        </p:txBody>
      </p:sp>
    </p:spTree>
    <p:extLst>
      <p:ext uri="{BB962C8B-B14F-4D97-AF65-F5344CB8AC3E}">
        <p14:creationId xmlns:p14="http://schemas.microsoft.com/office/powerpoint/2010/main" val="1133594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081" y="4985881"/>
            <a:ext cx="4654569" cy="1323439"/>
          </a:xfrm>
          <a:prstGeom prst="rect">
            <a:avLst/>
          </a:prstGeom>
        </p:spPr>
        <p:txBody>
          <a:bodyPr wrap="square">
            <a:spAutoFit/>
          </a:bodyPr>
          <a:lstStyle/>
          <a:p>
            <a:endParaRPr lang="en-US" sz="1600" b="1" dirty="0" smtClean="0">
              <a:solidFill>
                <a:srgbClr val="093352"/>
              </a:solidFill>
            </a:endParaRPr>
          </a:p>
          <a:p>
            <a:r>
              <a:rPr lang="el-GR" sz="1600" dirty="0" smtClean="0">
                <a:solidFill>
                  <a:srgbClr val="093352"/>
                </a:solidFill>
              </a:rPr>
              <a:t>Θερινό </a:t>
            </a:r>
            <a:r>
              <a:rPr lang="el-GR" sz="1600" dirty="0" smtClean="0">
                <a:solidFill>
                  <a:srgbClr val="093352"/>
                </a:solidFill>
              </a:rPr>
              <a:t>σχολείο Κρήτης, Πάνορμος  Ιούλιος 2013, Αττικής 2014, ’15 &amp; ‘16</a:t>
            </a:r>
            <a:r>
              <a:rPr lang="en-US" sz="1600" dirty="0" smtClean="0">
                <a:solidFill>
                  <a:srgbClr val="093352"/>
                </a:solidFill>
              </a:rPr>
              <a:t> </a:t>
            </a:r>
            <a:r>
              <a:rPr lang="en-US" sz="1600" dirty="0" smtClean="0">
                <a:solidFill>
                  <a:srgbClr val="093352"/>
                </a:solidFill>
              </a:rPr>
              <a:t>(</a:t>
            </a:r>
            <a:r>
              <a:rPr lang="el-GR" sz="1600" dirty="0" smtClean="0">
                <a:solidFill>
                  <a:srgbClr val="093352"/>
                </a:solidFill>
              </a:rPr>
              <a:t>η συμμετοχή των εκπαιδευτικών επιδοτείται από το πρόγραμμα </a:t>
            </a:r>
            <a:r>
              <a:rPr lang="en-US" sz="1600" dirty="0">
                <a:solidFill>
                  <a:srgbClr val="093352"/>
                </a:solidFill>
              </a:rPr>
              <a:t> </a:t>
            </a:r>
            <a:r>
              <a:rPr lang="en-US" sz="1600" dirty="0" smtClean="0">
                <a:solidFill>
                  <a:srgbClr val="093352"/>
                </a:solidFill>
              </a:rPr>
              <a:t>Erasmus +</a:t>
            </a:r>
            <a:r>
              <a:rPr lang="el-GR" sz="1600" dirty="0" smtClean="0">
                <a:solidFill>
                  <a:srgbClr val="093352"/>
                </a:solidFill>
              </a:rPr>
              <a:t>) </a:t>
            </a:r>
            <a:endParaRPr lang="el-GR" sz="1600" dirty="0">
              <a:solidFill>
                <a:srgbClr val="093352"/>
              </a:solidFill>
            </a:endParaRPr>
          </a:p>
        </p:txBody>
      </p:sp>
      <p:pic>
        <p:nvPicPr>
          <p:cNvPr id="2050" name="Picture 2" descr="C:\Users\chelioti\Pictures\SummerSchool2012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2684916"/>
            <a:ext cx="3118723" cy="1824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4653136"/>
            <a:ext cx="3118723" cy="1656184"/>
          </a:xfrm>
          <a:prstGeom prst="rect">
            <a:avLst/>
          </a:prstGeom>
        </p:spPr>
      </p:pic>
      <p:sp>
        <p:nvSpPr>
          <p:cNvPr id="5" name="Rectangle 4"/>
          <p:cNvSpPr/>
          <p:nvPr/>
        </p:nvSpPr>
        <p:spPr>
          <a:xfrm>
            <a:off x="323528" y="844623"/>
            <a:ext cx="8280920" cy="1077218"/>
          </a:xfrm>
          <a:prstGeom prst="rect">
            <a:avLst/>
          </a:prstGeom>
        </p:spPr>
        <p:txBody>
          <a:bodyPr wrap="square">
            <a:spAutoFit/>
          </a:bodyPr>
          <a:lstStyle/>
          <a:p>
            <a:endParaRPr lang="el-GR" sz="1600" b="1" i="1" dirty="0">
              <a:solidFill>
                <a:schemeClr val="tx2"/>
              </a:solidFill>
            </a:endParaRPr>
          </a:p>
          <a:p>
            <a:pPr marL="285750" indent="-285750">
              <a:buFontTx/>
              <a:buChar char="-"/>
            </a:pPr>
            <a:r>
              <a:rPr lang="el-GR" sz="1600" b="1" dirty="0"/>
              <a:t>Επιμορφωτικές δράσεις και </a:t>
            </a:r>
            <a:r>
              <a:rPr lang="el-GR" sz="1600" b="1" dirty="0" smtClean="0"/>
              <a:t>εργαστήρια (</a:t>
            </a:r>
            <a:r>
              <a:rPr lang="el-GR" sz="1600" dirty="0" smtClean="0"/>
              <a:t>2013: Κομοτηνή, Πήλιο, Ηλεία</a:t>
            </a:r>
            <a:r>
              <a:rPr lang="el-GR" sz="1600" dirty="0" smtClean="0"/>
              <a:t>, Χανιά</a:t>
            </a:r>
            <a:r>
              <a:rPr lang="en-US" sz="1600" dirty="0" smtClean="0"/>
              <a:t> </a:t>
            </a:r>
            <a:r>
              <a:rPr lang="el-GR" sz="1600" dirty="0" smtClean="0"/>
              <a:t>Τήλος</a:t>
            </a:r>
            <a:r>
              <a:rPr lang="el-GR" sz="1600" b="1" dirty="0" smtClean="0"/>
              <a:t>) </a:t>
            </a:r>
            <a:endParaRPr lang="el-GR" sz="1600" b="1" dirty="0"/>
          </a:p>
          <a:p>
            <a:pPr marL="285750" indent="-285750">
              <a:buFontTx/>
              <a:buChar char="-"/>
            </a:pPr>
            <a:r>
              <a:rPr lang="el-GR" sz="1600" b="1" dirty="0"/>
              <a:t>Θερινά και χειμερινά σχολεία </a:t>
            </a:r>
            <a:r>
              <a:rPr lang="el-GR" sz="1600" dirty="0"/>
              <a:t>για </a:t>
            </a:r>
            <a:r>
              <a:rPr lang="el-GR" sz="1600" dirty="0" smtClean="0"/>
              <a:t>εκπαιδευτικούς</a:t>
            </a:r>
            <a:r>
              <a:rPr lang="en-US" sz="1600" dirty="0" smtClean="0"/>
              <a:t> </a:t>
            </a:r>
            <a:r>
              <a:rPr lang="el-GR" sz="1600" dirty="0" smtClean="0"/>
              <a:t> </a:t>
            </a:r>
          </a:p>
          <a:p>
            <a:pPr marL="285750" indent="-285750">
              <a:buFontTx/>
              <a:buChar char="-"/>
            </a:pPr>
            <a:r>
              <a:rPr lang="el-GR" sz="1600" b="1" dirty="0" smtClean="0"/>
              <a:t>Συνέδρια (Αθήνα Ιούνιος 2013, Βόλος Αύγουστος </a:t>
            </a:r>
            <a:r>
              <a:rPr lang="el-GR" sz="1600" b="1" dirty="0" smtClean="0"/>
              <a:t>2013, Αθήνα 2014 &amp; 2015)</a:t>
            </a:r>
            <a:endParaRPr lang="el-GR" sz="1600" b="1" dirty="0"/>
          </a:p>
        </p:txBody>
      </p:sp>
      <p:pic>
        <p:nvPicPr>
          <p:cNvPr id="7" name="Picture 6" descr="C:\Users\chelioti\Pictures\Vilnius3.JPG"/>
          <p:cNvPicPr/>
          <p:nvPr/>
        </p:nvPicPr>
        <p:blipFill>
          <a:blip r:embed="rId4">
            <a:extLst>
              <a:ext uri="{28A0092B-C50C-407E-A947-70E740481C1C}">
                <a14:useLocalDpi xmlns:a14="http://schemas.microsoft.com/office/drawing/2010/main" val="0"/>
              </a:ext>
            </a:extLst>
          </a:blip>
          <a:srcRect/>
          <a:stretch>
            <a:fillRect/>
          </a:stretch>
        </p:blipFill>
        <p:spPr bwMode="auto">
          <a:xfrm>
            <a:off x="4989686" y="2955141"/>
            <a:ext cx="3816424" cy="1944216"/>
          </a:xfrm>
          <a:prstGeom prst="rect">
            <a:avLst/>
          </a:prstGeom>
          <a:noFill/>
          <a:ln>
            <a:noFill/>
          </a:ln>
        </p:spPr>
      </p:pic>
      <p:sp>
        <p:nvSpPr>
          <p:cNvPr id="9" name="Rectangle 8"/>
          <p:cNvSpPr/>
          <p:nvPr/>
        </p:nvSpPr>
        <p:spPr>
          <a:xfrm>
            <a:off x="4860032" y="1877923"/>
            <a:ext cx="4654569" cy="830997"/>
          </a:xfrm>
          <a:prstGeom prst="rect">
            <a:avLst/>
          </a:prstGeom>
        </p:spPr>
        <p:txBody>
          <a:bodyPr wrap="square">
            <a:spAutoFit/>
          </a:bodyPr>
          <a:lstStyle/>
          <a:p>
            <a:endParaRPr lang="en-US" sz="1600" b="1" dirty="0" smtClean="0">
              <a:solidFill>
                <a:srgbClr val="093352"/>
              </a:solidFill>
            </a:endParaRPr>
          </a:p>
          <a:p>
            <a:r>
              <a:rPr lang="el-GR" sz="1600" dirty="0" smtClean="0">
                <a:solidFill>
                  <a:srgbClr val="093352"/>
                </a:solidFill>
              </a:rPr>
              <a:t>Χειμερινό σχολείο - </a:t>
            </a:r>
            <a:r>
              <a:rPr lang="en-US" sz="1600" dirty="0" smtClean="0">
                <a:solidFill>
                  <a:srgbClr val="093352"/>
                </a:solidFill>
              </a:rPr>
              <a:t>Vilnius, </a:t>
            </a:r>
            <a:r>
              <a:rPr lang="el-GR" sz="1600" dirty="0" smtClean="0">
                <a:solidFill>
                  <a:srgbClr val="093352"/>
                </a:solidFill>
              </a:rPr>
              <a:t>Λιθουανία: 27 Ιανουαρίου – 1 Φεβρουαρίου 2013</a:t>
            </a:r>
            <a:endParaRPr lang="el-GR" sz="1600" dirty="0">
              <a:solidFill>
                <a:srgbClr val="093352"/>
              </a:solidFill>
            </a:endParaRPr>
          </a:p>
        </p:txBody>
      </p:sp>
      <p:sp>
        <p:nvSpPr>
          <p:cNvPr id="2" name="TextBox 1"/>
          <p:cNvSpPr txBox="1"/>
          <p:nvPr/>
        </p:nvSpPr>
        <p:spPr>
          <a:xfrm>
            <a:off x="5459896" y="185530"/>
            <a:ext cx="3144552" cy="369332"/>
          </a:xfrm>
          <a:prstGeom prst="rect">
            <a:avLst/>
          </a:prstGeom>
          <a:noFill/>
        </p:spPr>
        <p:txBody>
          <a:bodyPr wrap="square" rtlCol="0">
            <a:spAutoFit/>
          </a:bodyPr>
          <a:lstStyle/>
          <a:p>
            <a:r>
              <a:rPr lang="el-GR" b="1" dirty="0" smtClean="0">
                <a:solidFill>
                  <a:schemeClr val="bg1"/>
                </a:solidFill>
              </a:rPr>
              <a:t>Επιμορφωτικές </a:t>
            </a:r>
            <a:r>
              <a:rPr lang="el-GR" b="1" dirty="0">
                <a:solidFill>
                  <a:schemeClr val="bg1"/>
                </a:solidFill>
              </a:rPr>
              <a:t>δράσεις </a:t>
            </a:r>
            <a:endParaRPr lang="el-GR" dirty="0">
              <a:solidFill>
                <a:schemeClr val="bg1"/>
              </a:solidFill>
            </a:endParaRPr>
          </a:p>
        </p:txBody>
      </p:sp>
    </p:spTree>
    <p:extLst>
      <p:ext uri="{BB962C8B-B14F-4D97-AF65-F5344CB8AC3E}">
        <p14:creationId xmlns:p14="http://schemas.microsoft.com/office/powerpoint/2010/main" val="1850741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52736"/>
            <a:ext cx="5412905" cy="5355312"/>
          </a:xfrm>
          <a:prstGeom prst="rect">
            <a:avLst/>
          </a:prstGeom>
        </p:spPr>
        <p:txBody>
          <a:bodyPr wrap="square">
            <a:spAutoFit/>
          </a:bodyPr>
          <a:lstStyle/>
          <a:p>
            <a:pPr marL="285750" indent="-285750">
              <a:buFontTx/>
              <a:buChar char="-"/>
            </a:pPr>
            <a:r>
              <a:rPr lang="el-GR" dirty="0"/>
              <a:t>Εργαστήρια παρουσίασης </a:t>
            </a:r>
            <a:r>
              <a:rPr lang="el-GR" b="1" dirty="0"/>
              <a:t>καλών </a:t>
            </a:r>
            <a:r>
              <a:rPr lang="el-GR" b="1" dirty="0" smtClean="0"/>
              <a:t>πρακτικών</a:t>
            </a:r>
            <a:r>
              <a:rPr lang="en-US" b="1" dirty="0" smtClean="0"/>
              <a:t>, </a:t>
            </a:r>
            <a:r>
              <a:rPr lang="el-GR" b="1" dirty="0" smtClean="0"/>
              <a:t>στοχοθεσίας</a:t>
            </a:r>
            <a:r>
              <a:rPr lang="el-GR" dirty="0" smtClean="0"/>
              <a:t> </a:t>
            </a:r>
            <a:r>
              <a:rPr lang="el-GR" dirty="0"/>
              <a:t>για την ανάπτυξη του </a:t>
            </a:r>
            <a:r>
              <a:rPr lang="el-GR" dirty="0" smtClean="0"/>
              <a:t>σχολείου</a:t>
            </a:r>
            <a:r>
              <a:rPr lang="en-US" dirty="0" smtClean="0"/>
              <a:t> </a:t>
            </a:r>
            <a:r>
              <a:rPr lang="el-GR" dirty="0" smtClean="0"/>
              <a:t>καταγραφής των αναγκών των εκπαιδευτικών</a:t>
            </a:r>
            <a:r>
              <a:rPr lang="en-US" dirty="0" smtClean="0"/>
              <a:t>-</a:t>
            </a:r>
            <a:r>
              <a:rPr lang="en-US" dirty="0"/>
              <a:t>&gt; </a:t>
            </a:r>
            <a:r>
              <a:rPr lang="el-GR" dirty="0"/>
              <a:t>Εργαστήρια </a:t>
            </a:r>
            <a:r>
              <a:rPr lang="el-GR" b="1" dirty="0"/>
              <a:t>ανατροφοδότησης</a:t>
            </a:r>
            <a:r>
              <a:rPr lang="en-US" dirty="0"/>
              <a:t>-&gt; </a:t>
            </a:r>
            <a:r>
              <a:rPr lang="el-GR" dirty="0"/>
              <a:t>Εργαστήρια </a:t>
            </a:r>
            <a:r>
              <a:rPr lang="el-GR" b="1" dirty="0"/>
              <a:t>τελικής </a:t>
            </a:r>
            <a:r>
              <a:rPr lang="el-GR" b="1" dirty="0" smtClean="0"/>
              <a:t>αξιολόγησης</a:t>
            </a:r>
            <a:endParaRPr lang="en-US" b="1" dirty="0" smtClean="0"/>
          </a:p>
          <a:p>
            <a:pPr marL="285750" indent="-285750">
              <a:buFontTx/>
              <a:buChar char="-"/>
            </a:pPr>
            <a:r>
              <a:rPr lang="el-GR" b="1" dirty="0" smtClean="0"/>
              <a:t>Συνεργασία Σχολικών Συμβούλων </a:t>
            </a:r>
          </a:p>
          <a:p>
            <a:pPr marL="285750" indent="-285750">
              <a:buFontTx/>
              <a:buChar char="-"/>
            </a:pPr>
            <a:endParaRPr lang="el-GR" b="1" dirty="0" smtClean="0"/>
          </a:p>
          <a:p>
            <a:pPr marL="285750" indent="-285750">
              <a:buFontTx/>
              <a:buChar char="-"/>
            </a:pPr>
            <a:r>
              <a:rPr lang="el-GR" b="1" dirty="0" smtClean="0"/>
              <a:t>Μέχρι τώρα συμμετοχή 750 εκπαιδευτικών Α/θμιας και Β/θμιας</a:t>
            </a:r>
          </a:p>
          <a:p>
            <a:pPr marL="342900" indent="-342900">
              <a:buAutoNum type="arabicParenR"/>
            </a:pPr>
            <a:r>
              <a:rPr lang="el-GR" dirty="0" smtClean="0"/>
              <a:t>Αθήνα (3 εργαστήρια)</a:t>
            </a:r>
          </a:p>
          <a:p>
            <a:pPr marL="342900" indent="-342900">
              <a:buAutoNum type="arabicParenR"/>
            </a:pPr>
            <a:r>
              <a:rPr lang="el-GR" dirty="0" smtClean="0"/>
              <a:t>Πάτρα</a:t>
            </a:r>
          </a:p>
          <a:p>
            <a:pPr marL="342900" indent="-342900">
              <a:buAutoNum type="arabicParenR"/>
            </a:pPr>
            <a:r>
              <a:rPr lang="el-GR" dirty="0" smtClean="0"/>
              <a:t>Θήβα</a:t>
            </a:r>
          </a:p>
          <a:p>
            <a:pPr marL="342900" indent="-342900">
              <a:buAutoNum type="arabicParenR"/>
            </a:pPr>
            <a:r>
              <a:rPr lang="el-GR" dirty="0" smtClean="0"/>
              <a:t>Φλώρινα</a:t>
            </a:r>
          </a:p>
          <a:p>
            <a:pPr marL="342900" indent="-342900">
              <a:buAutoNum type="arabicParenR"/>
            </a:pPr>
            <a:r>
              <a:rPr lang="el-GR" dirty="0" smtClean="0"/>
              <a:t>Θεσσαλονίκη</a:t>
            </a:r>
            <a:endParaRPr lang="en-US" dirty="0" smtClean="0"/>
          </a:p>
          <a:p>
            <a:pPr marL="342900" indent="-342900">
              <a:buAutoNum type="arabicParenR"/>
            </a:pPr>
            <a:r>
              <a:rPr lang="el-GR" dirty="0" smtClean="0"/>
              <a:t>Χανιά</a:t>
            </a:r>
          </a:p>
          <a:p>
            <a:pPr marL="342900" indent="-342900">
              <a:buAutoNum type="arabicParenR"/>
            </a:pPr>
            <a:r>
              <a:rPr lang="el-GR" dirty="0" smtClean="0"/>
              <a:t>Ρέθυμνο</a:t>
            </a:r>
          </a:p>
          <a:p>
            <a:pPr marL="342900" indent="-342900">
              <a:buAutoNum type="arabicParenR"/>
            </a:pPr>
            <a:r>
              <a:rPr lang="el-GR" dirty="0" smtClean="0"/>
              <a:t>Κομοτηνή</a:t>
            </a:r>
          </a:p>
          <a:p>
            <a:pPr marL="342900" indent="-342900">
              <a:buAutoNum type="arabicParenR"/>
            </a:pPr>
            <a:endParaRPr lang="el-GR" b="1" dirty="0"/>
          </a:p>
          <a:p>
            <a:endParaRPr lang="el-GR" b="1" dirty="0"/>
          </a:p>
        </p:txBody>
      </p:sp>
      <p:pic>
        <p:nvPicPr>
          <p:cNvPr id="3" name="Picture 2" descr="Patra20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818" y="3947864"/>
            <a:ext cx="3880182" cy="2910136"/>
          </a:xfrm>
          <a:prstGeom prst="rect">
            <a:avLst/>
          </a:prstGeom>
        </p:spPr>
      </p:pic>
      <p:pic>
        <p:nvPicPr>
          <p:cNvPr id="4" name="Picture 3" descr="Athens_opening_da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644" y="922580"/>
            <a:ext cx="3804356" cy="2536237"/>
          </a:xfrm>
          <a:prstGeom prst="rect">
            <a:avLst/>
          </a:prstGeom>
        </p:spPr>
      </p:pic>
      <p:sp>
        <p:nvSpPr>
          <p:cNvPr id="5" name="TextBox 4"/>
          <p:cNvSpPr txBox="1"/>
          <p:nvPr/>
        </p:nvSpPr>
        <p:spPr>
          <a:xfrm>
            <a:off x="5698436" y="291548"/>
            <a:ext cx="2623930" cy="400110"/>
          </a:xfrm>
          <a:prstGeom prst="rect">
            <a:avLst/>
          </a:prstGeom>
          <a:noFill/>
        </p:spPr>
        <p:txBody>
          <a:bodyPr wrap="square" rtlCol="0">
            <a:spAutoFit/>
          </a:bodyPr>
          <a:lstStyle/>
          <a:p>
            <a:r>
              <a:rPr lang="el-GR" sz="2000" b="1" dirty="0" smtClean="0">
                <a:solidFill>
                  <a:schemeClr val="bg1"/>
                </a:solidFill>
              </a:rPr>
              <a:t>Εργαστήρια</a:t>
            </a:r>
            <a:endParaRPr lang="el-GR" sz="2000" b="1" dirty="0">
              <a:solidFill>
                <a:schemeClr val="bg1"/>
              </a:solidFill>
            </a:endParaRPr>
          </a:p>
        </p:txBody>
      </p:sp>
    </p:spTree>
    <p:extLst>
      <p:ext uri="{BB962C8B-B14F-4D97-AF65-F5344CB8AC3E}">
        <p14:creationId xmlns:p14="http://schemas.microsoft.com/office/powerpoint/2010/main" val="2008225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484784"/>
            <a:ext cx="8280920" cy="4247317"/>
          </a:xfrm>
          <a:prstGeom prst="rect">
            <a:avLst/>
          </a:prstGeom>
        </p:spPr>
        <p:txBody>
          <a:bodyPr wrap="square">
            <a:spAutoFit/>
          </a:bodyPr>
          <a:lstStyle/>
          <a:p>
            <a:pPr lvl="1"/>
            <a:endParaRPr lang="de-DE" dirty="0">
              <a:solidFill>
                <a:srgbClr val="093352"/>
              </a:solidFill>
            </a:endParaRPr>
          </a:p>
          <a:p>
            <a:pPr marL="742950" lvl="1" indent="-285750">
              <a:buFont typeface="Arial"/>
              <a:buChar char="•"/>
            </a:pPr>
            <a:endParaRPr lang="de-DE" dirty="0" smtClean="0">
              <a:solidFill>
                <a:srgbClr val="093352"/>
              </a:solidFill>
            </a:endParaRPr>
          </a:p>
          <a:p>
            <a:endParaRPr lang="de-DE" dirty="0">
              <a:solidFill>
                <a:srgbClr val="093352"/>
              </a:solidFill>
            </a:endParaRPr>
          </a:p>
          <a:p>
            <a:pPr marL="285750" indent="-285750">
              <a:buFont typeface="Arial"/>
              <a:buChar char="•"/>
            </a:pPr>
            <a:endParaRPr lang="de-DE" dirty="0">
              <a:solidFill>
                <a:srgbClr val="093352"/>
              </a:solidFill>
            </a:endParaRPr>
          </a:p>
          <a:p>
            <a:pPr marL="285750" indent="-285750">
              <a:buFont typeface="Arial"/>
              <a:buChar char="•"/>
            </a:pPr>
            <a:endParaRPr lang="de-DE" dirty="0" smtClean="0">
              <a:solidFill>
                <a:srgbClr val="093352"/>
              </a:solidFill>
            </a:endParaRPr>
          </a:p>
          <a:p>
            <a:pPr marL="285750" indent="-285750">
              <a:buFont typeface="Arial"/>
              <a:buChar char="•"/>
            </a:pPr>
            <a:endParaRPr lang="de-DE" dirty="0">
              <a:solidFill>
                <a:srgbClr val="093352"/>
              </a:solidFill>
            </a:endParaRPr>
          </a:p>
          <a:p>
            <a:pPr marL="285750" indent="-285750">
              <a:buFont typeface="Arial"/>
              <a:buChar char="•"/>
            </a:pPr>
            <a:endParaRPr lang="de-DE" dirty="0" smtClean="0">
              <a:solidFill>
                <a:srgbClr val="093352"/>
              </a:solidFill>
            </a:endParaRPr>
          </a:p>
          <a:p>
            <a:pPr marL="285750" indent="-285750">
              <a:buFont typeface="Arial"/>
              <a:buChar char="•"/>
            </a:pPr>
            <a:endParaRPr lang="de-DE" dirty="0">
              <a:solidFill>
                <a:srgbClr val="093352"/>
              </a:solidFill>
            </a:endParaRPr>
          </a:p>
          <a:p>
            <a:pPr marL="285750" indent="-285750">
              <a:buFont typeface="Arial"/>
              <a:buChar char="•"/>
            </a:pPr>
            <a:endParaRPr lang="de-DE" dirty="0" smtClean="0">
              <a:solidFill>
                <a:srgbClr val="093352"/>
              </a:solidFill>
            </a:endParaRPr>
          </a:p>
          <a:p>
            <a:pPr marL="285750" indent="-285750">
              <a:buFont typeface="Arial"/>
              <a:buChar char="•"/>
            </a:pPr>
            <a:endParaRPr lang="de-DE" dirty="0">
              <a:solidFill>
                <a:srgbClr val="093352"/>
              </a:solidFill>
            </a:endParaRPr>
          </a:p>
          <a:p>
            <a:pPr marL="285750" indent="-285750">
              <a:buFont typeface="Arial"/>
              <a:buChar char="•"/>
            </a:pPr>
            <a:endParaRPr lang="de-DE" dirty="0" smtClean="0">
              <a:solidFill>
                <a:srgbClr val="093352"/>
              </a:solidFill>
            </a:endParaRPr>
          </a:p>
          <a:p>
            <a:pPr marL="285750" indent="-285750">
              <a:buFont typeface="Arial"/>
              <a:buChar char="•"/>
            </a:pPr>
            <a:endParaRPr lang="de-DE" dirty="0">
              <a:solidFill>
                <a:srgbClr val="093352"/>
              </a:solidFill>
            </a:endParaRPr>
          </a:p>
          <a:p>
            <a:endParaRPr lang="de-DE" dirty="0" smtClean="0">
              <a:solidFill>
                <a:srgbClr val="093352"/>
              </a:solidFill>
            </a:endParaRPr>
          </a:p>
          <a:p>
            <a:endParaRPr lang="de-DE" dirty="0">
              <a:solidFill>
                <a:srgbClr val="093352"/>
              </a:solidFill>
            </a:endParaRPr>
          </a:p>
          <a:p>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068" y="3122870"/>
            <a:ext cx="2571446" cy="295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22869"/>
            <a:ext cx="2267744" cy="295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889" y="3122871"/>
            <a:ext cx="3121740" cy="294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Rectangle 5"/>
          <p:cNvSpPr txBox="1">
            <a:spLocks noChangeArrowheads="1"/>
          </p:cNvSpPr>
          <p:nvPr/>
        </p:nvSpPr>
        <p:spPr>
          <a:xfrm>
            <a:off x="1241055" y="1089384"/>
            <a:ext cx="6320383" cy="7908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80000"/>
              </a:lnSpc>
              <a:buNone/>
            </a:pPr>
            <a:r>
              <a:rPr lang="el-GR" sz="3200" b="1" dirty="0" smtClean="0">
                <a:solidFill>
                  <a:srgbClr val="17375E"/>
                </a:solidFill>
                <a:latin typeface="+mj-lt"/>
              </a:rPr>
              <a:t>Συνεργασία με εθνικές πρωτοβουλίες</a:t>
            </a:r>
          </a:p>
          <a:p>
            <a:pPr marL="457200" lvl="1" indent="0" algn="ctr">
              <a:lnSpc>
                <a:spcPct val="80000"/>
              </a:lnSpc>
              <a:buNone/>
            </a:pPr>
            <a:endParaRPr lang="el-GR" sz="1400" b="1" dirty="0">
              <a:solidFill>
                <a:srgbClr val="17375E"/>
              </a:solidFill>
              <a:latin typeface="+mj-lt"/>
            </a:endParaRPr>
          </a:p>
          <a:p>
            <a:pPr marL="457200" lvl="1" indent="0" algn="ctr">
              <a:lnSpc>
                <a:spcPct val="80000"/>
              </a:lnSpc>
              <a:buNone/>
            </a:pPr>
            <a:endParaRPr lang="el-GR" sz="1400" b="1" dirty="0" smtClean="0">
              <a:solidFill>
                <a:srgbClr val="17375E"/>
              </a:solidFill>
              <a:latin typeface="+mj-lt"/>
            </a:endParaRPr>
          </a:p>
          <a:p>
            <a:pPr marL="0" indent="0" algn="ctr">
              <a:lnSpc>
                <a:spcPct val="80000"/>
              </a:lnSpc>
              <a:buNone/>
            </a:pPr>
            <a:endParaRPr lang="el-GR" sz="1800" b="1" dirty="0">
              <a:solidFill>
                <a:srgbClr val="17375E"/>
              </a:solidFill>
              <a:latin typeface="+mj-lt"/>
            </a:endParaRPr>
          </a:p>
        </p:txBody>
      </p:sp>
      <p:sp>
        <p:nvSpPr>
          <p:cNvPr id="8" name="Rectangle 5"/>
          <p:cNvSpPr txBox="1">
            <a:spLocks noChangeArrowheads="1"/>
          </p:cNvSpPr>
          <p:nvPr/>
        </p:nvSpPr>
        <p:spPr>
          <a:xfrm>
            <a:off x="1241055" y="2143027"/>
            <a:ext cx="6320383" cy="790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l-GR" sz="2000" b="1" dirty="0" smtClean="0">
                <a:solidFill>
                  <a:srgbClr val="17375E"/>
                </a:solidFill>
                <a:latin typeface="+mj-lt"/>
              </a:rPr>
              <a:t>Στην Ελλάδα: ΙΕΠ, Φωτόδεντρο, Ψηφιακό Σχολείο/ Ινστιτούτο Τεχνολογίας Υπολογιστών </a:t>
            </a:r>
          </a:p>
          <a:p>
            <a:pPr marL="457200" lvl="1" indent="0">
              <a:lnSpc>
                <a:spcPct val="80000"/>
              </a:lnSpc>
              <a:buNone/>
            </a:pPr>
            <a:endParaRPr lang="el-GR" sz="2000" b="1" dirty="0" smtClean="0">
              <a:solidFill>
                <a:srgbClr val="17375E"/>
              </a:solidFill>
              <a:latin typeface="+mj-lt"/>
            </a:endParaRPr>
          </a:p>
          <a:p>
            <a:pPr marL="457200" lvl="1" indent="0">
              <a:lnSpc>
                <a:spcPct val="80000"/>
              </a:lnSpc>
              <a:buNone/>
            </a:pPr>
            <a:endParaRPr lang="el-GR" sz="2000" b="1" dirty="0">
              <a:solidFill>
                <a:srgbClr val="17375E"/>
              </a:solidFill>
              <a:latin typeface="+mj-lt"/>
            </a:endParaRPr>
          </a:p>
          <a:p>
            <a:pPr marL="457200" lvl="1" indent="0">
              <a:lnSpc>
                <a:spcPct val="80000"/>
              </a:lnSpc>
              <a:buNone/>
            </a:pPr>
            <a:endParaRPr lang="el-GR" sz="2000" b="1" dirty="0" smtClean="0">
              <a:solidFill>
                <a:srgbClr val="17375E"/>
              </a:solidFill>
              <a:latin typeface="+mj-lt"/>
            </a:endParaRPr>
          </a:p>
          <a:p>
            <a:pPr>
              <a:lnSpc>
                <a:spcPct val="80000"/>
              </a:lnSpc>
            </a:pPr>
            <a:endParaRPr lang="el-GR" sz="2000" b="1" dirty="0">
              <a:solidFill>
                <a:srgbClr val="17375E"/>
              </a:solidFill>
              <a:latin typeface="+mj-lt"/>
            </a:endParaRPr>
          </a:p>
        </p:txBody>
      </p:sp>
    </p:spTree>
    <p:extLst>
      <p:ext uri="{BB962C8B-B14F-4D97-AF65-F5344CB8AC3E}">
        <p14:creationId xmlns:p14="http://schemas.microsoft.com/office/powerpoint/2010/main" val="2969724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980" r="24106"/>
          <a:stretch/>
        </p:blipFill>
        <p:spPr>
          <a:xfrm>
            <a:off x="28183" y="908720"/>
            <a:ext cx="3607714" cy="3096344"/>
          </a:xfrm>
          <a:prstGeom prst="rect">
            <a:avLst/>
          </a:prstGeom>
        </p:spPr>
      </p:pic>
      <p:sp>
        <p:nvSpPr>
          <p:cNvPr id="3" name="Rectangle 2"/>
          <p:cNvSpPr/>
          <p:nvPr/>
        </p:nvSpPr>
        <p:spPr>
          <a:xfrm>
            <a:off x="3995936" y="1052736"/>
            <a:ext cx="3888432" cy="2031325"/>
          </a:xfrm>
          <a:prstGeom prst="rect">
            <a:avLst/>
          </a:prstGeom>
        </p:spPr>
        <p:txBody>
          <a:bodyPr wrap="square">
            <a:spAutoFit/>
          </a:bodyPr>
          <a:lstStyle/>
          <a:p>
            <a:r>
              <a:rPr lang="el-GR" b="1" dirty="0" smtClean="0">
                <a:solidFill>
                  <a:srgbClr val="093352"/>
                </a:solidFill>
              </a:rPr>
              <a:t>Εικονικές ξεναγήσεις</a:t>
            </a:r>
            <a:r>
              <a:rPr lang="en-US" b="1" dirty="0" smtClean="0">
                <a:solidFill>
                  <a:srgbClr val="093352"/>
                </a:solidFill>
              </a:rPr>
              <a:t>: </a:t>
            </a:r>
          </a:p>
          <a:p>
            <a:pPr marL="285750" indent="-285750">
              <a:buFont typeface="Arial" panose="020B0604020202020204" pitchFamily="34" charset="0"/>
              <a:buChar char="•"/>
            </a:pPr>
            <a:r>
              <a:rPr lang="en-US" b="1" dirty="0" smtClean="0">
                <a:solidFill>
                  <a:srgbClr val="093352"/>
                </a:solidFill>
              </a:rPr>
              <a:t>K</a:t>
            </a:r>
            <a:r>
              <a:rPr lang="el-GR" b="1" dirty="0" smtClean="0">
                <a:solidFill>
                  <a:srgbClr val="093352"/>
                </a:solidFill>
              </a:rPr>
              <a:t>έντρα ελέγχου των Πειραμάτων </a:t>
            </a:r>
            <a:r>
              <a:rPr lang="en-US" b="1" dirty="0" smtClean="0">
                <a:solidFill>
                  <a:srgbClr val="093352"/>
                </a:solidFill>
              </a:rPr>
              <a:t>ATLAS </a:t>
            </a:r>
            <a:r>
              <a:rPr lang="el-GR" b="1" dirty="0" smtClean="0">
                <a:solidFill>
                  <a:srgbClr val="093352"/>
                </a:solidFill>
              </a:rPr>
              <a:t>και </a:t>
            </a:r>
            <a:r>
              <a:rPr lang="en-US" b="1" dirty="0" smtClean="0">
                <a:solidFill>
                  <a:srgbClr val="093352"/>
                </a:solidFill>
              </a:rPr>
              <a:t>CMS </a:t>
            </a:r>
            <a:r>
              <a:rPr lang="el-GR" b="1" dirty="0" smtClean="0">
                <a:solidFill>
                  <a:srgbClr val="093352"/>
                </a:solidFill>
              </a:rPr>
              <a:t>στο </a:t>
            </a:r>
            <a:r>
              <a:rPr lang="en-US" b="1" dirty="0" smtClean="0">
                <a:solidFill>
                  <a:srgbClr val="093352"/>
                </a:solidFill>
              </a:rPr>
              <a:t>CERN </a:t>
            </a:r>
          </a:p>
          <a:p>
            <a:pPr marL="285750" indent="-285750">
              <a:buFont typeface="Arial" panose="020B0604020202020204" pitchFamily="34" charset="0"/>
              <a:buChar char="•"/>
            </a:pPr>
            <a:r>
              <a:rPr lang="el-GR" b="1" dirty="0" smtClean="0">
                <a:solidFill>
                  <a:srgbClr val="093352"/>
                </a:solidFill>
              </a:rPr>
              <a:t>Σύνδεση με το </a:t>
            </a:r>
            <a:r>
              <a:rPr lang="en-US" b="1" dirty="0" smtClean="0">
                <a:solidFill>
                  <a:srgbClr val="093352"/>
                </a:solidFill>
              </a:rPr>
              <a:t>ICE Cube Neutrino Observatory- </a:t>
            </a:r>
            <a:r>
              <a:rPr lang="el-GR" b="1" dirty="0" smtClean="0">
                <a:solidFill>
                  <a:srgbClr val="093352"/>
                </a:solidFill>
              </a:rPr>
              <a:t>Νότιος Πόλος </a:t>
            </a:r>
            <a:endParaRPr lang="en-US" b="1" dirty="0" smtClean="0">
              <a:solidFill>
                <a:srgbClr val="093352"/>
              </a:solidFill>
            </a:endParaRPr>
          </a:p>
          <a:p>
            <a:endParaRPr lang="en-US" b="1" dirty="0">
              <a:solidFill>
                <a:srgbClr val="093352"/>
              </a:solidFill>
            </a:endParaRPr>
          </a:p>
          <a:p>
            <a:endParaRPr lang="en-US" b="1" dirty="0">
              <a:solidFill>
                <a:srgbClr val="093352"/>
              </a:solidFill>
            </a:endParaRPr>
          </a:p>
        </p:txBody>
      </p:sp>
      <p:sp>
        <p:nvSpPr>
          <p:cNvPr id="6" name="TextBox 5"/>
          <p:cNvSpPr txBox="1"/>
          <p:nvPr/>
        </p:nvSpPr>
        <p:spPr>
          <a:xfrm>
            <a:off x="2843809" y="262389"/>
            <a:ext cx="4236991" cy="369332"/>
          </a:xfrm>
          <a:prstGeom prst="rect">
            <a:avLst/>
          </a:prstGeom>
          <a:noFill/>
        </p:spPr>
        <p:txBody>
          <a:bodyPr wrap="square" rtlCol="0">
            <a:spAutoFit/>
          </a:bodyPr>
          <a:lstStyle/>
          <a:p>
            <a:r>
              <a:rPr lang="el-GR" b="1" dirty="0" smtClean="0">
                <a:solidFill>
                  <a:schemeClr val="bg1"/>
                </a:solidFill>
              </a:rPr>
              <a:t>Παραδείγματα σχολικών δράσεων </a:t>
            </a:r>
            <a:r>
              <a:rPr lang="en-US" b="1" dirty="0" smtClean="0">
                <a:solidFill>
                  <a:schemeClr val="bg1"/>
                </a:solidFill>
              </a:rPr>
              <a:t>ODS </a:t>
            </a:r>
            <a:endParaRPr lang="el-GR"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327" y="2636912"/>
            <a:ext cx="3778947" cy="2058739"/>
          </a:xfrm>
          <a:prstGeom prst="rect">
            <a:avLst/>
          </a:prstGeom>
        </p:spPr>
      </p:pic>
      <p:pic>
        <p:nvPicPr>
          <p:cNvPr id="2050" name="Picture 2" descr="C:\Users\chelioti\Desktop\ODS Material from schools\Pilot Phase 2\GREECE\Σύνδεση ΕΑ_CERN_Nότιου Πόλου.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55555"/>
            <a:ext cx="3635897" cy="2045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argolidaportal.gr/sites/default/files/styles/article/public/field/image/img_7972_small.jpg?itok=WwBLuYBA">
            <a:hlinkClick r:id="rId5" tooltip="&quot;φωτογραφία eurokinissi-Βασίλης Παπαδόπουλος&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91617" y="4365104"/>
            <a:ext cx="2857500" cy="1905000"/>
          </a:xfrm>
          <a:prstGeom prst="rect">
            <a:avLst/>
          </a:prstGeom>
          <a:noFill/>
          <a:ln>
            <a:noFill/>
          </a:ln>
        </p:spPr>
      </p:pic>
    </p:spTree>
    <p:extLst>
      <p:ext uri="{BB962C8B-B14F-4D97-AF65-F5344CB8AC3E}">
        <p14:creationId xmlns:p14="http://schemas.microsoft.com/office/powerpoint/2010/main" val="509777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139" y="908720"/>
            <a:ext cx="756084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stecherouvis\Dropbox\Eratosthenes\Cern booking 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278" y="3025466"/>
            <a:ext cx="5923720" cy="3322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025466"/>
            <a:ext cx="3220278" cy="3207032"/>
          </a:xfrm>
          <a:prstGeom prst="rect">
            <a:avLst/>
          </a:prstGeom>
          <a:solidFill>
            <a:schemeClr val="accent1">
              <a:lumMod val="60000"/>
              <a:lumOff val="40000"/>
            </a:schemeClr>
          </a:solidFill>
        </p:spPr>
        <p:txBody>
          <a:bodyPr wrap="square">
            <a:spAutoFit/>
          </a:bodyPr>
          <a:lstStyle/>
          <a:p>
            <a:pPr marL="285750" lvl="0" indent="-285750">
              <a:lnSpc>
                <a:spcPct val="115000"/>
              </a:lnSpc>
              <a:spcAft>
                <a:spcPts val="0"/>
              </a:spcAft>
              <a:buFont typeface="Arial" panose="020B0604020202020204" pitchFamily="34" charset="0"/>
              <a:buChar char="•"/>
            </a:pPr>
            <a:r>
              <a:rPr lang="en-US" dirty="0"/>
              <a:t>CERN Virtual Visits Booking supported by ODS:  </a:t>
            </a:r>
            <a:r>
              <a:rPr lang="en-US" dirty="0">
                <a:hlinkClick r:id="rId4"/>
              </a:rPr>
              <a:t>http://virtualcern.ea.gr</a:t>
            </a:r>
            <a:r>
              <a:rPr lang="en-US" dirty="0" smtClean="0">
                <a:hlinkClick r:id="rId4"/>
              </a:rPr>
              <a:t>/</a:t>
            </a:r>
            <a:r>
              <a:rPr lang="en-US" dirty="0" smtClean="0"/>
              <a:t>  </a:t>
            </a:r>
            <a:endParaRPr lang="el-GR" dirty="0"/>
          </a:p>
          <a:p>
            <a:pPr marL="457200">
              <a:lnSpc>
                <a:spcPct val="115000"/>
              </a:lnSpc>
              <a:spcAft>
                <a:spcPts val="0"/>
              </a:spcAft>
            </a:pPr>
            <a:r>
              <a:rPr lang="en-US" sz="1400" dirty="0"/>
              <a:t> </a:t>
            </a:r>
            <a:endParaRPr lang="el-GR" sz="1400" dirty="0"/>
          </a:p>
          <a:p>
            <a:pPr marL="285750" lvl="0" indent="-285750">
              <a:lnSpc>
                <a:spcPct val="115000"/>
              </a:lnSpc>
              <a:spcAft>
                <a:spcPts val="0"/>
              </a:spcAft>
              <a:buFont typeface="Arial" panose="020B0604020202020204" pitchFamily="34" charset="0"/>
              <a:buChar char="•"/>
            </a:pPr>
            <a:r>
              <a:rPr lang="en-US" dirty="0"/>
              <a:t>ODS Discover the Cosmos Community supporting Virtual Visits: </a:t>
            </a:r>
            <a:r>
              <a:rPr lang="en-US" dirty="0">
                <a:hlinkClick r:id="rId5"/>
              </a:rPr>
              <a:t>http://portal.opendiscoveryspace.eu/community/discover-cosmos-70530</a:t>
            </a:r>
            <a:r>
              <a:rPr lang="en-US" dirty="0"/>
              <a:t> </a:t>
            </a:r>
            <a:endParaRPr lang="el-GR" dirty="0">
              <a:ea typeface="Calibri"/>
              <a:cs typeface="Times New Roman"/>
            </a:endParaRPr>
          </a:p>
        </p:txBody>
      </p:sp>
    </p:spTree>
    <p:extLst>
      <p:ext uri="{BB962C8B-B14F-4D97-AF65-F5344CB8AC3E}">
        <p14:creationId xmlns:p14="http://schemas.microsoft.com/office/powerpoint/2010/main" val="182249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YYYYMMDD_ISE_WPx_TITLE_Vx_PARTNER (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05E1BCAA64BB4DB7D8DF2AACF3A572" ma:contentTypeVersion="0" ma:contentTypeDescription="Create a new document." ma:contentTypeScope="" ma:versionID="6b34726da4bd9f1d80a1e70f811d4d6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D35251A-1898-4975-8B19-6FF9629AC250}">
  <ds:schemaRefs>
    <ds:schemaRef ds:uri="http://purl.org/dc/terms/"/>
    <ds:schemaRef ds:uri="http://schemas.microsoft.com/office/2006/documentManagement/type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9896AB72-8237-40DC-B1E3-6B9A3B1B52DD}">
  <ds:schemaRefs>
    <ds:schemaRef ds:uri="http://schemas.microsoft.com/sharepoint/v3/contenttype/forms"/>
  </ds:schemaRefs>
</ds:datastoreItem>
</file>

<file path=customXml/itemProps3.xml><?xml version="1.0" encoding="utf-8"?>
<ds:datastoreItem xmlns:ds="http://schemas.openxmlformats.org/officeDocument/2006/customXml" ds:itemID="{C0A9B857-7E7D-4F8B-B002-99CCE51B5C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YYYYMMDD_ISE_WPx_TITLE_Vx_PARTNER (2)</Template>
  <TotalTime>2239</TotalTime>
  <Words>583</Words>
  <Application>Microsoft Office PowerPoint</Application>
  <PresentationFormat>On-screen Show (4:3)</PresentationFormat>
  <Paragraphs>109</Paragraphs>
  <Slides>43</Slides>
  <Notes>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YYYYMMDD_ISE_WPx_TITLE_Vx_PARTNER (2)</vt:lpstr>
      <vt:lpstr>Inspiring Science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ISE Academies (Ακαδημίες)</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&lt;TITLE&gt;</dc:title>
  <dc:creator>User</dc:creator>
  <cp:lastModifiedBy>scherouv</cp:lastModifiedBy>
  <cp:revision>165</cp:revision>
  <dcterms:created xsi:type="dcterms:W3CDTF">2014-02-27T12:55:10Z</dcterms:created>
  <dcterms:modified xsi:type="dcterms:W3CDTF">2015-12-08T00:44:25Z</dcterms:modified>
  <cp:contentStatus>Final Draft</cp:contentStatus>
</cp:coreProperties>
</file>