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56" r:id="rId3"/>
    <p:sldId id="270" r:id="rId4"/>
    <p:sldId id="282" r:id="rId5"/>
    <p:sldId id="284" r:id="rId6"/>
    <p:sldId id="283" r:id="rId7"/>
    <p:sldId id="271" r:id="rId8"/>
    <p:sldId id="27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5" r:id="rId18"/>
    <p:sldId id="292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595" autoAdjust="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D2D0-DC20-4A48-B78A-3C228B216F59}" type="datetimeFigureOut">
              <a:rPr lang="el-GR" smtClean="0"/>
              <a:t>11/7/2018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6A8EB-CCA0-45D7-873A-63AF1BCF4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85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Up~7km/s, Us~3.5m/s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779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Επιπλέον πηγές: </a:t>
            </a:r>
            <a:r>
              <a:rPr lang="en-US" dirty="0"/>
              <a:t>http://geophysics.eas.gatech.edu/people/zpeng/EQ_Music/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211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l-GR" dirty="0"/>
              <a:t>Εδώ μπορούμε να επεκταθούμε</a:t>
            </a:r>
            <a:r>
              <a:rPr lang="el-GR" baseline="0" dirty="0"/>
              <a:t> περεταίρω χρησιμοποιώντας</a:t>
            </a:r>
            <a:r>
              <a:rPr lang="el-GR" dirty="0"/>
              <a:t> το </a:t>
            </a:r>
            <a:r>
              <a:rPr lang="en-US" dirty="0"/>
              <a:t>Audacity</a:t>
            </a:r>
            <a:endParaRPr lang="el-GR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A</a:t>
            </a:r>
            <a:r>
              <a:rPr lang="el-GR" dirty="0"/>
              <a:t>ν ένας σεισμός έχει διάρκεια 2 λεπτών και συχνότητα που βρίσκεται στην περιοχή των 5 </a:t>
            </a:r>
            <a:r>
              <a:rPr lang="en-US" dirty="0"/>
              <a:t>Hz, </a:t>
            </a:r>
            <a:r>
              <a:rPr lang="el-GR" dirty="0"/>
              <a:t>πόσες φορές πιο «γρήγορα» θα πρέπει να τον «τρέξουμε» για να είναι οριακά πάνω από το όριο ακουστότητας; Πόση θα είναι η διάρκεια του σεισμού που θα ακούσουμε;</a:t>
            </a:r>
            <a:br>
              <a:rPr lang="el-GR" dirty="0"/>
            </a:br>
            <a:endParaRPr lang="el-GR" dirty="0"/>
          </a:p>
          <a:p>
            <a:pPr marL="228600" indent="-228600">
              <a:buAutoNum type="arabicPeriod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566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l-GR" dirty="0"/>
              <a:t>ρχή</a:t>
            </a:r>
            <a:r>
              <a:rPr lang="el-GR" baseline="0" dirty="0"/>
              <a:t> πρακτικής δραστηριότητας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36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Πόσο πιο γρήγορα «παίζει» η σύνθεσή</a:t>
            </a:r>
            <a:r>
              <a:rPr lang="el-GR" baseline="0" dirty="0"/>
              <a:t> σας συγκριτικά με τον πραγματικό σεισμό συναρτήσει των </a:t>
            </a:r>
            <a:r>
              <a:rPr lang="en-US" baseline="0" dirty="0"/>
              <a:t>BPM</a:t>
            </a:r>
            <a:r>
              <a:rPr lang="el-GR" baseline="0" dirty="0"/>
              <a:t>;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98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2FA8FD-AA91-4F13-8A99-FFAE20063268}" type="datetime1">
              <a:rPr lang="el-GR" smtClean="0"/>
              <a:t>11/7/2018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ED21-A832-4EE0-9103-C51AAC80CF8C}" type="datetime1">
              <a:rPr lang="el-GR" smtClean="0"/>
              <a:t>11/7/2018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427B-42E7-44B6-9093-7D193A1F619F}" type="datetime1">
              <a:rPr lang="el-GR" smtClean="0"/>
              <a:t>11/7/2018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38D75A-6903-4F78-AC25-F00B069790EF}" type="datetime1">
              <a:rPr lang="el-GR" smtClean="0">
                <a:solidFill>
                  <a:srgbClr val="1F497D"/>
                </a:solidFill>
              </a:rPr>
              <a:t>11/7/2018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99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4C20E4-6A4A-4C40-943F-A07443F5D29A}" type="datetime1">
              <a:rPr lang="el-GR" smtClean="0">
                <a:solidFill>
                  <a:srgbClr val="1F497D"/>
                </a:solidFill>
              </a:rPr>
              <a:t>11/7/2018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</p:spTree>
    <p:extLst>
      <p:ext uri="{BB962C8B-B14F-4D97-AF65-F5344CB8AC3E}">
        <p14:creationId xmlns:p14="http://schemas.microsoft.com/office/powerpoint/2010/main" val="3937306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D03D79-678F-4EF7-ADCC-C6B238B72A56}" type="datetime1">
              <a:rPr lang="el-GR" smtClean="0">
                <a:solidFill>
                  <a:srgbClr val="EEECE1"/>
                </a:solidFill>
              </a:rPr>
              <a:t>11/7/2018</a:t>
            </a:fld>
            <a:endParaRPr lang="el-GR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l-GR">
                <a:solidFill>
                  <a:srgbClr val="EEECE1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44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4B0D-49C2-47F6-A46C-D1997DE57163}" type="datetime1">
              <a:rPr lang="el-GR" smtClean="0">
                <a:solidFill>
                  <a:srgbClr val="1F497D"/>
                </a:solidFill>
              </a:rPr>
              <a:t>11/7/2018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349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D434-87BC-4620-B8B5-7B800D775B25}" type="datetime1">
              <a:rPr lang="el-GR" smtClean="0">
                <a:solidFill>
                  <a:srgbClr val="1F497D"/>
                </a:solidFill>
              </a:rPr>
              <a:t>11/7/2018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52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CBD20B-E13B-4DA5-B270-B0EE9E211709}" type="datetime1">
              <a:rPr lang="el-GR" smtClean="0">
                <a:solidFill>
                  <a:srgbClr val="1F497D"/>
                </a:solidFill>
              </a:rPr>
              <a:t>11/7/2018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</p:spTree>
    <p:extLst>
      <p:ext uri="{BB962C8B-B14F-4D97-AF65-F5344CB8AC3E}">
        <p14:creationId xmlns:p14="http://schemas.microsoft.com/office/powerpoint/2010/main" val="7913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1BC0-37DD-4D78-B1AC-50919C1299C1}" type="datetime1">
              <a:rPr lang="el-GR" smtClean="0">
                <a:solidFill>
                  <a:srgbClr val="1F497D"/>
                </a:solidFill>
              </a:rPr>
              <a:t>11/7/2018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485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6E27F4-43C1-4778-B03B-059DD25BC542}" type="datetime1">
              <a:rPr lang="el-GR" smtClean="0">
                <a:solidFill>
                  <a:srgbClr val="1F497D"/>
                </a:solidFill>
              </a:rPr>
              <a:t>11/7/2018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</p:spTree>
    <p:extLst>
      <p:ext uri="{BB962C8B-B14F-4D97-AF65-F5344CB8AC3E}">
        <p14:creationId xmlns:p14="http://schemas.microsoft.com/office/powerpoint/2010/main" val="982582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62FDA7-FD7D-4B48-8827-0FF5ABDB2179}" type="datetime1">
              <a:rPr lang="el-GR" smtClean="0"/>
              <a:t>11/7/2018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31FBC9-50E0-46C3-8658-CBF1F584AA64}" type="datetime1">
              <a:rPr lang="el-GR" smtClean="0">
                <a:solidFill>
                  <a:srgbClr val="1F497D"/>
                </a:solidFill>
              </a:rPr>
              <a:t>11/7/2018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</p:spTree>
    <p:extLst>
      <p:ext uri="{BB962C8B-B14F-4D97-AF65-F5344CB8AC3E}">
        <p14:creationId xmlns:p14="http://schemas.microsoft.com/office/powerpoint/2010/main" val="319157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4BFF-57F8-45EB-BD3B-0AB904DF01D7}" type="datetime1">
              <a:rPr lang="el-GR" smtClean="0">
                <a:solidFill>
                  <a:srgbClr val="1F497D"/>
                </a:solidFill>
              </a:rPr>
              <a:t>11/7/2018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445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7C9E-E57C-4EDB-9E03-318A80FFDCC1}" type="datetime1">
              <a:rPr lang="el-GR" smtClean="0">
                <a:solidFill>
                  <a:srgbClr val="1F497D"/>
                </a:solidFill>
              </a:rPr>
              <a:t>11/7/2018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50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6BF7F8-A89E-446E-A389-0C16222AD200}" type="datetime1">
              <a:rPr lang="el-GR" smtClean="0"/>
              <a:t>11/7/2018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D3D2-D47D-4583-94FC-94F664B69C29}" type="datetime1">
              <a:rPr lang="el-GR" smtClean="0"/>
              <a:t>11/7/2018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9615-4672-4691-A86A-73CEDC73EEBB}" type="datetime1">
              <a:rPr lang="el-GR" smtClean="0"/>
              <a:t>11/7/2018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72ED6B-17AF-40D8-91D8-B283E2FCA619}" type="datetime1">
              <a:rPr lang="el-GR" smtClean="0"/>
              <a:t>11/7/2018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C3C7-53FF-4A4D-A15C-278913F5F310}" type="datetime1">
              <a:rPr lang="el-GR" smtClean="0"/>
              <a:t>11/7/2018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9112E4-8679-44D7-9AA8-BE89CD1D6E22}" type="datetime1">
              <a:rPr lang="el-GR" smtClean="0"/>
              <a:t>11/7/2018</a:t>
            </a:fld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BC52C0-278B-4AC4-A485-23F17C6EF462}" type="datetime1">
              <a:rPr lang="el-GR" smtClean="0"/>
              <a:t>11/7/2018</a:t>
            </a:fld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7C27EE-78A2-46C4-9C0A-685C6B297FB8}" type="datetime1">
              <a:rPr lang="el-GR" smtClean="0"/>
              <a:t>11/7/2018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F5AC87-1CD4-479A-A3D8-E56702E0043C}" type="datetime1">
              <a:rPr lang="el-GR" smtClean="0">
                <a:solidFill>
                  <a:srgbClr val="1F497D"/>
                </a:solidFill>
              </a:rPr>
              <a:t>11/7/2018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72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ophysics.eas.gatech.edu/people/zpeng/EQ_Music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se-project.e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2.wav"/><Relationship Id="rId7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os.allshookup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sequencer.net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chaniot@ea.gr" TargetMode="External"/><Relationship Id="rId2" Type="http://schemas.openxmlformats.org/officeDocument/2006/relationships/hyperlink" Target="http://portal.opendiscoveryspace.eu/en/community/sound-earth-848393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aPswnDcteS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heducation.com/sites/dl/free/0073135151/90798/16_08.swf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2060848"/>
            <a:ext cx="6984776" cy="1872208"/>
          </a:xfrm>
        </p:spPr>
        <p:txBody>
          <a:bodyPr>
            <a:normAutofit/>
          </a:bodyPr>
          <a:lstStyle/>
          <a:p>
            <a:r>
              <a:rPr lang="en-US" sz="4000" dirty="0"/>
              <a:t>The sound of the earth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9997" y="4149080"/>
            <a:ext cx="6172200" cy="1371600"/>
          </a:xfrm>
        </p:spPr>
        <p:txBody>
          <a:bodyPr>
            <a:normAutofit/>
          </a:bodyPr>
          <a:lstStyle/>
          <a:p>
            <a:r>
              <a:rPr lang="en-US" dirty="0"/>
              <a:t>E. </a:t>
            </a:r>
            <a:r>
              <a:rPr lang="en-US" dirty="0" err="1"/>
              <a:t>Chaniotakis</a:t>
            </a:r>
            <a:r>
              <a:rPr lang="en-US" dirty="0"/>
              <a:t>, P. </a:t>
            </a:r>
            <a:r>
              <a:rPr lang="en-US" dirty="0" err="1"/>
              <a:t>Stergiopoulos</a:t>
            </a:r>
            <a:r>
              <a:rPr lang="en-US" dirty="0"/>
              <a:t>, J. </a:t>
            </a:r>
            <a:r>
              <a:rPr lang="en-US" dirty="0" err="1"/>
              <a:t>Alexopoulos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                         </a:t>
            </a:r>
            <a:r>
              <a:rPr lang="en-US" sz="1600" dirty="0" err="1"/>
              <a:t>Ellinogermaniki</a:t>
            </a:r>
            <a:r>
              <a:rPr lang="en-US" sz="1600" dirty="0"/>
              <a:t> </a:t>
            </a:r>
            <a:r>
              <a:rPr lang="en-US" sz="1600" dirty="0" err="1"/>
              <a:t>Agogi</a:t>
            </a:r>
            <a:endParaRPr lang="en-US" dirty="0"/>
          </a:p>
        </p:txBody>
      </p:sp>
      <p:pic>
        <p:nvPicPr>
          <p:cNvPr id="5" name="Picture 2" descr="Αποτέλεσμα εικόνας για earthquakes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86" y="188640"/>
            <a:ext cx="4624511" cy="260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008469"/>
            <a:ext cx="1979124" cy="720087"/>
          </a:xfrm>
          <a:prstGeom prst="rect">
            <a:avLst/>
          </a:prstGeom>
        </p:spPr>
      </p:pic>
      <p:pic>
        <p:nvPicPr>
          <p:cNvPr id="7" name="Изображение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260" y="5949281"/>
            <a:ext cx="1253874" cy="83846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099628"/>
            <a:ext cx="3081134" cy="7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84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dirty="0"/>
              <a:t>Limits of human hearing</a:t>
            </a:r>
            <a:endParaRPr lang="el-GR" dirty="0"/>
          </a:p>
        </p:txBody>
      </p:sp>
      <p:pic>
        <p:nvPicPr>
          <p:cNvPr id="6146" name="Picture 2" descr="Αποτέλεσμα εικόνας για frequency threshold for hear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416824" cy="55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3068960"/>
            <a:ext cx="820891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Human ear sensitivity range: </a:t>
            </a:r>
            <a:r>
              <a:rPr lang="el-GR" dirty="0"/>
              <a:t> </a:t>
            </a:r>
            <a:r>
              <a:rPr lang="en-US" dirty="0"/>
              <a:t>20Hz &lt; f &lt; 20kHz.</a:t>
            </a:r>
            <a:br>
              <a:rPr lang="en-US" dirty="0"/>
            </a:b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6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hear an earthquake?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Most earthquakes have frequencies &lt;20Hz </a:t>
            </a:r>
            <a:r>
              <a:rPr lang="en-US" dirty="0">
                <a:sym typeface="Wingdings" panose="05000000000000000000" pitchFamily="2" charset="2"/>
              </a:rPr>
              <a:t> we cannot hear them </a:t>
            </a:r>
            <a:br>
              <a:rPr lang="en-US" dirty="0">
                <a:sym typeface="Wingdings" panose="05000000000000000000" pitchFamily="2" charset="2"/>
              </a:rPr>
            </a:br>
            <a:endParaRPr lang="el-GR" dirty="0"/>
          </a:p>
          <a:p>
            <a:r>
              <a:rPr lang="en-US" dirty="0"/>
              <a:t>The sound we hear during earthquakes derives from the oscillation of buildings and their internal structures (glass, bookcases </a:t>
            </a:r>
            <a:r>
              <a:rPr lang="en-US" dirty="0" err="1"/>
              <a:t>etc</a:t>
            </a:r>
            <a:r>
              <a:rPr lang="en-US" dirty="0"/>
              <a:t>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Let’s see the time evolution of the frequency of an earthquake. 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45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608" y="90872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Seismogram and spectrogram for a volcanic earthquake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6" y="2420888"/>
            <a:ext cx="7817862" cy="294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10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Σχετική εικόνα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92340" cy="599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en-US" dirty="0"/>
              <a:t>Comparing..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6395949"/>
            <a:ext cx="714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  <a:r>
              <a:rPr lang="el-GR" dirty="0"/>
              <a:t>: </a:t>
            </a:r>
            <a:r>
              <a:rPr lang="en-US" dirty="0">
                <a:hlinkClick r:id="rId3"/>
              </a:rPr>
              <a:t>http://geophysics.eas.gatech.edu/people/zpeng/EQ_Music/</a:t>
            </a:r>
            <a:r>
              <a:rPr lang="el-GR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8804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ΕΡΩΤΗΜΑ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Πως μπορούμε να ακούσουμε έναν μη ακουστό ήχο, όπως του σεισμού;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755576" y="2780928"/>
            <a:ext cx="640871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Χρονική Συμπίεση Ήχου</a:t>
            </a:r>
            <a:br>
              <a:rPr lang="el-GR" sz="3200" dirty="0"/>
            </a:br>
            <a:r>
              <a:rPr lang="el-GR" dirty="0"/>
              <a:t>(ή αλλιώς, </a:t>
            </a:r>
            <a:r>
              <a:rPr lang="en-US" dirty="0"/>
              <a:t>Audio Time Compression)</a:t>
            </a:r>
            <a:endParaRPr lang="el-GR" dirty="0"/>
          </a:p>
        </p:txBody>
      </p:sp>
      <p:pic>
        <p:nvPicPr>
          <p:cNvPr id="11266" name="Picture 2" descr="Αποτέλεσμα εικόνας για earthquake spect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" y="116632"/>
            <a:ext cx="8712968" cy="653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051720" y="5794470"/>
            <a:ext cx="4104456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268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" y="122532"/>
            <a:ext cx="8915463" cy="669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051720" y="6093296"/>
            <a:ext cx="439248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3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listen to this earthquake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39"/>
            <a:ext cx="8710347" cy="34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730730"/>
            <a:ext cx="642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  <a:r>
              <a:rPr lang="el-GR" dirty="0"/>
              <a:t>: </a:t>
            </a:r>
            <a:r>
              <a:rPr lang="en-US" dirty="0"/>
              <a:t>SSE project, EA: 15_01_2017 </a:t>
            </a:r>
            <a:r>
              <a:rPr lang="en-US" dirty="0">
                <a:hlinkClick r:id="rId4"/>
              </a:rPr>
              <a:t>http://sse-project.eu</a:t>
            </a:r>
            <a:r>
              <a:rPr lang="en-US" dirty="0"/>
              <a:t>  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567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4100_15_1_17.EAZ.wav">
            <a:hlinkClick r:id="" action="ppaction://media"/>
          </p:cNvPr>
          <p:cNvPicPr>
            <a:picLocks noGrp="1" noChangeAspect="1"/>
          </p:cNvPicPr>
          <p:nvPr>
            <p:ph sz="quarter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91680" y="1772816"/>
            <a:ext cx="609600" cy="609600"/>
          </a:xfrm>
        </p:spPr>
      </p:pic>
      <p:sp>
        <p:nvSpPr>
          <p:cNvPr id="5" name="TextBox 4"/>
          <p:cNvSpPr txBox="1"/>
          <p:nvPr/>
        </p:nvSpPr>
        <p:spPr>
          <a:xfrm>
            <a:off x="2627784" y="1797218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X44,100</a:t>
            </a:r>
            <a:endParaRPr lang="el-GR" dirty="0"/>
          </a:p>
        </p:txBody>
      </p:sp>
      <p:pic>
        <p:nvPicPr>
          <p:cNvPr id="6" name="2_16000_1_15_1_17.EA Z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08104" y="1677084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6216" y="179721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X16</a:t>
            </a:r>
            <a:endParaRPr lang="el-GR" dirty="0"/>
          </a:p>
        </p:txBody>
      </p:sp>
      <p:pic>
        <p:nvPicPr>
          <p:cNvPr id="8" name="4_8000_1_15_1_17.EA Z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4005064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X8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2637765" y="4918435"/>
            <a:ext cx="430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do you observe?</a:t>
            </a:r>
            <a:endParaRPr lang="el-GR" sz="3200" dirty="0"/>
          </a:p>
        </p:txBody>
      </p:sp>
      <p:sp>
        <p:nvSpPr>
          <p:cNvPr id="12" name="Rectangle 11"/>
          <p:cNvSpPr/>
          <p:nvPr/>
        </p:nvSpPr>
        <p:spPr>
          <a:xfrm>
            <a:off x="683568" y="550321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Can you find a relationship between the pitch of the sound and its duration?</a:t>
            </a:r>
            <a:endParaRPr lang="el-G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11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Music and earthquakes</a:t>
            </a:r>
            <a:endParaRPr lang="el-GR" dirty="0">
              <a:hlinkClick r:id="rId3"/>
            </a:endParaRPr>
          </a:p>
        </p:txBody>
      </p:sp>
      <p:pic>
        <p:nvPicPr>
          <p:cNvPr id="12290" name="Picture 2" descr="Αποτέλεσμα εικόνας για earthquakes mu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793687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8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dirty="0"/>
              <a:t>procedure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/>
              <a:t>Divide in groups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Use one or more seismograms </a:t>
            </a:r>
            <a:br>
              <a:rPr lang="en-US" dirty="0"/>
            </a:br>
            <a:endParaRPr lang="el-GR" dirty="0"/>
          </a:p>
          <a:p>
            <a:r>
              <a:rPr lang="en-US" dirty="0"/>
              <a:t>Use a piece of paper and create Cartesian x-y axes matching the axes of the seismogram. Match the axis y=0 with note C4 (optional).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Define 12 equal spaces for the positive y-semi axis and another 12 for the negative </a:t>
            </a:r>
            <a:r>
              <a:rPr lang="en-US" dirty="0" err="1"/>
              <a:t>semiaxis</a:t>
            </a:r>
            <a:r>
              <a:rPr lang="en-US" dirty="0"/>
              <a:t>. Match each space with a note so that in the 12 spaces, we have change by one octave.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549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/>
              <a:t>Divide the x-axis in equal parts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Divide each part in 4 equal smaller parts.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Place your piece of paper below your seismogram. For every small part in the x-axis find the maximum y- value from the seismogram and note it. Match your points with notes.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l-GR" dirty="0"/>
              <a:t> </a:t>
            </a:r>
            <a:r>
              <a:rPr lang="en-US" dirty="0"/>
              <a:t>When you finalize the matching of maxima and notes launch the online sequencer: </a:t>
            </a:r>
            <a:r>
              <a:rPr lang="en-US" dirty="0">
                <a:hlinkClick r:id="rId2"/>
              </a:rPr>
              <a:t>https://onlinesequencer.net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267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136904" cy="4873752"/>
          </a:xfrm>
        </p:spPr>
        <p:txBody>
          <a:bodyPr/>
          <a:lstStyle/>
          <a:p>
            <a:r>
              <a:rPr lang="en-US" sz="1800" dirty="0"/>
              <a:t>Let’s remember about waves</a:t>
            </a:r>
          </a:p>
        </p:txBody>
      </p:sp>
      <p:pic>
        <p:nvPicPr>
          <p:cNvPr id="8" name="Picture 15" descr="http://www.lam-lab.com/media/1804/stigmiotypa.jpg?width=3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52" y="764704"/>
            <a:ext cx="3352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55897"/>
            <a:ext cx="4510923" cy="338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Αποτέλεσμα εικόνας για transverse wav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" y="512762"/>
            <a:ext cx="8289099" cy="621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5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/>
              <a:t>Choose your preferred instrument.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Define BPM at value=60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Transfer your notes to the online sequencer and make your own melody.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749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7467600" cy="634082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Please visit our online community: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n-US" sz="2000" dirty="0">
                <a:hlinkClick r:id="rId2"/>
              </a:rPr>
              <a:t>http://portal.opendiscoveryspace.eu/en/community/sound-earth-848393</a:t>
            </a:r>
            <a:r>
              <a:rPr lang="el-GR" sz="2000" dirty="0"/>
              <a:t> 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smtClean="0"/>
              <a:t>Email</a:t>
            </a:r>
            <a:r>
              <a:rPr lang="el-GR" sz="2000" dirty="0" smtClean="0"/>
              <a:t>: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3"/>
              </a:rPr>
              <a:t>echaniot@ea.gr</a:t>
            </a:r>
            <a:r>
              <a:rPr lang="en-US" sz="2000" dirty="0"/>
              <a:t> 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>Ε</a:t>
            </a:r>
            <a:r>
              <a:rPr lang="en-US" sz="2000" dirty="0" err="1" smtClean="0"/>
              <a:t>mmanuel</a:t>
            </a:r>
            <a:r>
              <a:rPr lang="en-US" sz="2000" dirty="0" smtClean="0"/>
              <a:t> </a:t>
            </a:r>
            <a:r>
              <a:rPr lang="en-US" sz="2000" dirty="0" err="1" smtClean="0"/>
              <a:t>Chaniotakis</a:t>
            </a:r>
            <a:r>
              <a:rPr lang="en-US" sz="2000" dirty="0" smtClean="0"/>
              <a:t>, Physicist</a:t>
            </a:r>
            <a:r>
              <a:rPr lang="el-GR" sz="2000" dirty="0" smtClean="0"/>
              <a:t> 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n-US" sz="2000" dirty="0" err="1" smtClean="0"/>
              <a:t>RnD</a:t>
            </a:r>
            <a:r>
              <a:rPr lang="en-US" sz="2000" dirty="0" smtClean="0"/>
              <a:t> Department,</a:t>
            </a:r>
            <a:br>
              <a:rPr lang="en-US" sz="2000" dirty="0" smtClean="0"/>
            </a:br>
            <a:r>
              <a:rPr lang="en-US" sz="2000" dirty="0" err="1" smtClean="0"/>
              <a:t>Ellinogermaniki</a:t>
            </a:r>
            <a:r>
              <a:rPr lang="en-US" sz="2000" dirty="0" smtClean="0"/>
              <a:t> </a:t>
            </a:r>
            <a:r>
              <a:rPr lang="en-US" sz="2000" dirty="0" err="1" smtClean="0"/>
              <a:t>Agogi</a:t>
            </a:r>
            <a:endParaRPr lang="el-GR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05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ANNEX</a:t>
            </a:r>
            <a:endParaRPr lang="el-GR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013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SEISMOGRAMS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0916"/>
            <a:ext cx="7467600" cy="331219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362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3250"/>
            <a:ext cx="7467600" cy="2967524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4073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4688"/>
            <a:ext cx="7467600" cy="3504649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3823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0516"/>
            <a:ext cx="7467600" cy="369299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993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4304"/>
            <a:ext cx="7467600" cy="3125417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077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3577"/>
            <a:ext cx="7467600" cy="402687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0248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0112"/>
            <a:ext cx="7467600" cy="37338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87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79629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6142" y="310248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How do waves look like? </a:t>
            </a:r>
            <a:endParaRPr lang="en-CA" sz="2400" dirty="0">
              <a:solidFill>
                <a:schemeClr val="accent1"/>
              </a:solidFill>
            </a:endParaRPr>
          </a:p>
          <a:p>
            <a:r>
              <a:rPr lang="en-CA" dirty="0">
                <a:solidFill>
                  <a:srgbClr val="00B050"/>
                </a:solidFill>
              </a:rPr>
              <a:t/>
            </a:r>
            <a:br>
              <a:rPr lang="en-CA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What are their fundamental observables?</a:t>
            </a:r>
            <a:endParaRPr lang="en-CA" sz="2400" dirty="0">
              <a:solidFill>
                <a:srgbClr val="00B050"/>
              </a:solidFill>
            </a:endParaRPr>
          </a:p>
        </p:txBody>
      </p:sp>
      <p:pic>
        <p:nvPicPr>
          <p:cNvPr id="6" name="Picture 5" descr="waveeq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3754" y="3284984"/>
            <a:ext cx="1973017" cy="21602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796136" y="3284984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20172" y="2708920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3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414"/>
            <a:ext cx="7467600" cy="4097196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088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as an example of a wave</a:t>
            </a:r>
            <a:endParaRPr lang="el-GR" dirty="0"/>
          </a:p>
        </p:txBody>
      </p:sp>
      <p:pic>
        <p:nvPicPr>
          <p:cNvPr id="5124" name="Picture 4" descr="http://eclass31.weebly.com/uploads/8/3/3/4/8334101/9561025.png?4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26" y="1772816"/>
            <a:ext cx="5241334" cy="41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6237312"/>
            <a:ext cx="397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Speed of sound on air (STP) 343m/s</a:t>
            </a:r>
            <a:endParaRPr lang="el-GR" dirty="0"/>
          </a:p>
        </p:txBody>
      </p:sp>
      <p:pic>
        <p:nvPicPr>
          <p:cNvPr id="5126" name="Picture 6" descr="Αποτέλεσμα εικόνας για sound 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2" y="1704109"/>
            <a:ext cx="8988448" cy="42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5696" y="5861725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https://www.youtube.com/watch?v=aPswnDcteS4</a:t>
            </a:r>
            <a:r>
              <a:rPr lang="el-GR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waves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8679"/>
            <a:ext cx="6408712" cy="512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 earthquak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698477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72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en-US" dirty="0"/>
              <a:t>Kinds of seismic waves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7984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b="1" u="sng" dirty="0"/>
          </a:p>
          <a:p>
            <a:pPr lvl="1"/>
            <a:r>
              <a:rPr lang="en-CA" b="1" u="sng" dirty="0"/>
              <a:t>P-</a:t>
            </a:r>
            <a:r>
              <a:rPr lang="el-GR" b="1" u="sng" dirty="0"/>
              <a:t> κύματα</a:t>
            </a:r>
            <a:r>
              <a:rPr lang="en-CA" dirty="0"/>
              <a:t/>
            </a:r>
            <a:br>
              <a:rPr lang="en-CA" dirty="0"/>
            </a:br>
            <a:r>
              <a:rPr lang="el-GR" dirty="0"/>
              <a:t>διαμήκη, γρήγορα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906423" y="1844824"/>
            <a:ext cx="217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sng" dirty="0"/>
              <a:t>S-</a:t>
            </a:r>
            <a:r>
              <a:rPr lang="el-GR" b="1" u="sng" dirty="0"/>
              <a:t>κύματα</a:t>
            </a:r>
            <a:r>
              <a:rPr lang="en-CA" dirty="0"/>
              <a:t/>
            </a:r>
            <a:br>
              <a:rPr lang="en-CA" dirty="0"/>
            </a:br>
            <a:r>
              <a:rPr lang="el-GR" dirty="0"/>
              <a:t>εγκάρσια, πιο αργά</a:t>
            </a:r>
            <a:endParaRPr lang="en-US" dirty="0"/>
          </a:p>
        </p:txBody>
      </p:sp>
      <p:pic>
        <p:nvPicPr>
          <p:cNvPr id="4100" name="Picture 4" descr="Αποτέλεσμα εικόνας για seismic wave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1800"/>
            <a:ext cx="7784752" cy="467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060848"/>
            <a:ext cx="175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Fast-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Longitudinal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645" y="3417226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Slower-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Transverse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451" y="5086924"/>
            <a:ext cx="1548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Slower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br>
              <a:rPr lang="el-GR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more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destructive</a:t>
            </a:r>
            <a:br>
              <a:rPr lang="en-US" b="1" dirty="0">
                <a:solidFill>
                  <a:srgbClr val="FF0000"/>
                </a:solidFill>
              </a:rPr>
            </a:b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68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mages.volcanodiscovery.com/fileadmin/photos/indonesia/krakatau/krakatau_tour_1107/java_e32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61" y="262833"/>
            <a:ext cx="3312368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444" y="620688"/>
            <a:ext cx="369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detect earthquakes, scientists</a:t>
            </a:r>
            <a:br>
              <a:rPr lang="en-US" dirty="0"/>
            </a:br>
            <a:r>
              <a:rPr lang="en-US" dirty="0"/>
              <a:t>use seismometers.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494" y="1940737"/>
            <a:ext cx="41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Seismometers produce seismograms.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6539" y="320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Detecting earthquakes</a:t>
            </a:r>
          </a:p>
        </p:txBody>
      </p:sp>
      <p:pic>
        <p:nvPicPr>
          <p:cNvPr id="10242" name="Picture 2" descr="http://academic.brooklyn.cuny.edu/geology/grocha/plates/images/seismo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3" y="2924944"/>
            <a:ext cx="6859657" cy="35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62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/>
              <a:t>Studying and combining seismograms from different stations, scientists can draw information regarding the parameters of earthquakes: The epicenter, magnitude, depth and others.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Let’s learn about the </a:t>
            </a:r>
            <a:r>
              <a:rPr lang="en-US" dirty="0" err="1"/>
              <a:t>epicentre</a:t>
            </a:r>
            <a:r>
              <a:rPr lang="el-GR" dirty="0"/>
              <a:t>.</a:t>
            </a:r>
            <a:br>
              <a:rPr lang="el-GR" dirty="0"/>
            </a:br>
            <a:r>
              <a:rPr lang="en-US" dirty="0">
                <a:hlinkClick r:id="rId2"/>
              </a:rPr>
              <a:t>http://highered.mheducation.com/sites/dl/free/0073135151/90798/16_08.swf</a:t>
            </a:r>
            <a:r>
              <a:rPr lang="el-GR" dirty="0"/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926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consider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Sound is a wave. Earthquakes arrive to us in waves also. Could we listen to earthquakes? To hear the vibrations of earth’s solid crust?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Do earthquakes have their own melody?</a:t>
            </a:r>
            <a:br>
              <a:rPr lang="en-US" dirty="0"/>
            </a:br>
            <a:endParaRPr lang="el-GR" dirty="0"/>
          </a:p>
          <a:p>
            <a:r>
              <a:rPr lang="en-US" dirty="0"/>
              <a:t>Would you like to synthesize your own melody of the earth using data from a seismogram?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6512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563</TotalTime>
  <Words>386</Words>
  <Application>Microsoft Office PowerPoint</Application>
  <PresentationFormat>On-screen Show (4:3)</PresentationFormat>
  <Paragraphs>103</Paragraphs>
  <Slides>30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Oriel</vt:lpstr>
      <vt:lpstr>1_Oriel</vt:lpstr>
      <vt:lpstr>The sound of the earth</vt:lpstr>
      <vt:lpstr>PowerPoint Presentation</vt:lpstr>
      <vt:lpstr>PowerPoint Presentation</vt:lpstr>
      <vt:lpstr>Sound as an example of a wave</vt:lpstr>
      <vt:lpstr>Seismic waves</vt:lpstr>
      <vt:lpstr>Kinds of seismic waves</vt:lpstr>
      <vt:lpstr>PowerPoint Presentation</vt:lpstr>
      <vt:lpstr>PowerPoint Presentation</vt:lpstr>
      <vt:lpstr>Let’s consider</vt:lpstr>
      <vt:lpstr>Limits of human hearing</vt:lpstr>
      <vt:lpstr>Can we hear an earthquake?</vt:lpstr>
      <vt:lpstr>PowerPoint Presentation</vt:lpstr>
      <vt:lpstr>Comparing..</vt:lpstr>
      <vt:lpstr>ΕΡΩΤΗΜΑ</vt:lpstr>
      <vt:lpstr>Let’s listen to this earthquake</vt:lpstr>
      <vt:lpstr>PowerPoint Presentation</vt:lpstr>
      <vt:lpstr>Music and earthquakes</vt:lpstr>
      <vt:lpstr>procedure</vt:lpstr>
      <vt:lpstr>PowerPoint Presentation</vt:lpstr>
      <vt:lpstr>PowerPoint Presentation</vt:lpstr>
      <vt:lpstr>Thank you!</vt:lpstr>
      <vt:lpstr>ANNEX</vt:lpstr>
      <vt:lpstr>SEISMOGRAMS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 for senior high school students</dc:title>
  <dc:creator>Manolis Chaniotakis</dc:creator>
  <cp:lastModifiedBy>echaniot</cp:lastModifiedBy>
  <cp:revision>68</cp:revision>
  <dcterms:created xsi:type="dcterms:W3CDTF">2015-11-18T12:24:36Z</dcterms:created>
  <dcterms:modified xsi:type="dcterms:W3CDTF">2018-07-11T09:44:28Z</dcterms:modified>
</cp:coreProperties>
</file>