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</p:sldMasterIdLst>
  <p:notesMasterIdLst>
    <p:notesMasterId r:id="rId33"/>
  </p:notesMasterIdLst>
  <p:sldIdLst>
    <p:sldId id="256" r:id="rId3"/>
    <p:sldId id="270" r:id="rId4"/>
    <p:sldId id="282" r:id="rId5"/>
    <p:sldId id="284" r:id="rId6"/>
    <p:sldId id="283" r:id="rId7"/>
    <p:sldId id="271" r:id="rId8"/>
    <p:sldId id="274" r:id="rId9"/>
    <p:sldId id="285" r:id="rId10"/>
    <p:sldId id="286" r:id="rId11"/>
    <p:sldId id="287" r:id="rId12"/>
    <p:sldId id="288" r:id="rId13"/>
    <p:sldId id="289" r:id="rId14"/>
    <p:sldId id="290" r:id="rId15"/>
    <p:sldId id="291" r:id="rId16"/>
    <p:sldId id="294" r:id="rId17"/>
    <p:sldId id="295" r:id="rId18"/>
    <p:sldId id="292" r:id="rId19"/>
    <p:sldId id="297" r:id="rId20"/>
    <p:sldId id="298" r:id="rId21"/>
    <p:sldId id="299" r:id="rId22"/>
    <p:sldId id="300" r:id="rId23"/>
    <p:sldId id="301" r:id="rId24"/>
    <p:sldId id="302" r:id="rId25"/>
    <p:sldId id="303" r:id="rId26"/>
    <p:sldId id="304" r:id="rId27"/>
    <p:sldId id="305" r:id="rId28"/>
    <p:sldId id="306" r:id="rId29"/>
    <p:sldId id="307" r:id="rId30"/>
    <p:sldId id="308" r:id="rId31"/>
    <p:sldId id="309" r:id="rId32"/>
  </p:sldIdLst>
  <p:sldSz cx="9144000" cy="6858000" type="screen4x3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077" autoAdjust="0"/>
    <p:restoredTop sz="94595" autoAdjust="0"/>
  </p:normalViewPr>
  <p:slideViewPr>
    <p:cSldViewPr>
      <p:cViewPr>
        <p:scale>
          <a:sx n="74" d="100"/>
          <a:sy n="74" d="100"/>
        </p:scale>
        <p:origin x="-180" y="20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4542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444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presProps" Target="pres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D21D2D0-DC20-4A48-B78A-3C228B216F59}" type="datetimeFigureOut">
              <a:rPr lang="el-GR" smtClean="0"/>
              <a:t>12/4/2019</a:t>
            </a:fld>
            <a:endParaRPr lang="el-GR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l-GR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9B6A8EB-CCA0-45D7-873A-63AF1BCF4AFA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02785630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Up~7km/s, Us~3.5m/s</a:t>
            </a:r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B6A8EB-CCA0-45D7-873A-63AF1BCF4AFA}" type="slidenum">
              <a:rPr lang="el-GR" smtClean="0"/>
              <a:t>6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68779637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/>
              <a:t>Επιπλέον πηγές: </a:t>
            </a:r>
            <a:r>
              <a:rPr lang="en-US" dirty="0"/>
              <a:t>http://geophysics.eas.gatech.edu/people/zpeng/EQ_Music/</a:t>
            </a:r>
            <a:r>
              <a:rPr lang="el-GR" dirty="0"/>
              <a:t>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B6A8EB-CCA0-45D7-873A-63AF1BCF4AFA}" type="slidenum">
              <a:rPr lang="el-GR" smtClean="0"/>
              <a:t>15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95211625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rabicPeriod"/>
            </a:pPr>
            <a:r>
              <a:rPr lang="el-GR" dirty="0"/>
              <a:t>Εδώ μπορούμε να επεκταθούμε</a:t>
            </a:r>
            <a:r>
              <a:rPr lang="el-GR" baseline="0" dirty="0"/>
              <a:t> περεταίρω χρησιμοποιώντας</a:t>
            </a:r>
            <a:r>
              <a:rPr lang="el-GR" dirty="0"/>
              <a:t> το </a:t>
            </a:r>
            <a:r>
              <a:rPr lang="en-US" dirty="0"/>
              <a:t>Audacity</a:t>
            </a:r>
            <a:endParaRPr lang="el-GR" dirty="0"/>
          </a:p>
          <a:p>
            <a:pPr marL="228600" marR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lang="en-US" dirty="0"/>
              <a:t>A</a:t>
            </a:r>
            <a:r>
              <a:rPr lang="el-GR" dirty="0"/>
              <a:t>ν ένας σεισμός έχει διάρκεια 2 λεπτών και συχνότητα που βρίσκεται στην περιοχή των 5 </a:t>
            </a:r>
            <a:r>
              <a:rPr lang="en-US" dirty="0"/>
              <a:t>Hz, </a:t>
            </a:r>
            <a:r>
              <a:rPr lang="el-GR" dirty="0"/>
              <a:t>πόσες φορές πιο «γρήγορα» θα πρέπει να τον «τρέξουμε» για να είναι οριακά πάνω από το όριο ακουστότητας; Πόση θα είναι η διάρκεια του σεισμού που θα ακούσουμε;</a:t>
            </a:r>
            <a:br>
              <a:rPr lang="el-GR" dirty="0"/>
            </a:br>
            <a:endParaRPr lang="el-GR" dirty="0"/>
          </a:p>
          <a:p>
            <a:pPr marL="228600" indent="-228600">
              <a:buAutoNum type="arabicPeriod"/>
            </a:pPr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B6A8EB-CCA0-45D7-873A-63AF1BCF4AFA}" type="slidenum">
              <a:rPr lang="el-GR" smtClean="0"/>
              <a:t>16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82566960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</a:t>
            </a:r>
            <a:r>
              <a:rPr lang="el-GR" dirty="0"/>
              <a:t>ρχή</a:t>
            </a:r>
            <a:r>
              <a:rPr lang="el-GR" baseline="0" dirty="0"/>
              <a:t> πρακτικής δραστηριότητας</a:t>
            </a:r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B6A8EB-CCA0-45D7-873A-63AF1BCF4AFA}" type="slidenum">
              <a:rPr lang="el-GR" smtClean="0"/>
              <a:t>17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65736649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/>
              <a:t>Πόσο πιο γρήγορα «παίζει» η σύνθεσή</a:t>
            </a:r>
            <a:r>
              <a:rPr lang="el-GR" baseline="0" dirty="0"/>
              <a:t> σας συγκριτικά με τον πραγματικό σεισμό συναρτήσει των </a:t>
            </a:r>
            <a:r>
              <a:rPr lang="en-US" baseline="0" dirty="0"/>
              <a:t>BPM</a:t>
            </a:r>
            <a:r>
              <a:rPr lang="el-GR" baseline="0" dirty="0"/>
              <a:t>;</a:t>
            </a:r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B6A8EB-CCA0-45D7-873A-63AF1BCF4AFA}" type="slidenum">
              <a:rPr lang="el-GR" smtClean="0"/>
              <a:t>20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76698649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/>
              <a:t>Click to edit Master subtitle style</a:t>
            </a:r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142FA8FD-AA91-4F13-8A99-FFAE20063268}" type="datetime1">
              <a:rPr lang="el-GR" smtClean="0"/>
              <a:t>12/4/2019</a:t>
            </a:fld>
            <a:endParaRPr lang="el-GR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r>
              <a:rPr lang="el-GR"/>
              <a:t>Καλοκαιρινό Σχολείο 2017: Τα σχολεία μελετούν τους σεισμούς</a:t>
            </a:r>
          </a:p>
        </p:txBody>
      </p:sp>
      <p:sp>
        <p:nvSpPr>
          <p:cNvPr id="10" name="Rectangle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Rectangle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Rectangle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Straight Connector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Straight Connector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Straight Connector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Rectangle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Oval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Oval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Oval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Oval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Oval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3DF53439-851E-44AD-84B1-B6BFC3D0C743}" type="slidenum">
              <a:rPr lang="el-GR" smtClean="0"/>
              <a:t>‹#›</a:t>
            </a:fld>
            <a:endParaRPr lang="el-GR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2FED21-A832-4EE0-9103-C51AAC80CF8C}" type="datetime1">
              <a:rPr lang="el-GR" smtClean="0"/>
              <a:t>12/4/2019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/>
              <a:t>Καλοκαιρινό Σχολείο 2017: Τα σχολεία μελετούν τους σεισμούς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53439-851E-44AD-84B1-B6BFC3D0C743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2C427B-42E7-44B6-9093-7D193A1F619F}" type="datetime1">
              <a:rPr lang="el-GR" smtClean="0"/>
              <a:t>12/4/2019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/>
              <a:t>Καλοκαιρινό Σχολείο 2017: Τα σχολεία μελετούν τους σεισμούς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53439-851E-44AD-84B1-B6BFC3D0C743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/>
              <a:t>Click to edit Master subtitle style</a:t>
            </a:r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C538D75A-6903-4F78-AC25-F00B069790EF}" type="datetime1">
              <a:rPr lang="el-GR" smtClean="0">
                <a:solidFill>
                  <a:srgbClr val="1F497D"/>
                </a:solidFill>
              </a:rPr>
              <a:t>12/4/2019</a:t>
            </a:fld>
            <a:endParaRPr lang="el-GR">
              <a:solidFill>
                <a:srgbClr val="1F497D"/>
              </a:solidFill>
            </a:endParaRPr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r>
              <a:rPr lang="el-GR">
                <a:solidFill>
                  <a:srgbClr val="1F497D"/>
                </a:solidFill>
              </a:rPr>
              <a:t>Καλοκαιρινό Σχολείο 2017: Τα σχολεία μελετούν τους σεισμούς</a:t>
            </a:r>
          </a:p>
        </p:txBody>
      </p:sp>
      <p:sp>
        <p:nvSpPr>
          <p:cNvPr id="10" name="Rectangle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Rectangle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4" name="Rectangle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9" name="Rectangle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8" name="Straight Connector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20" name="Straight Connector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22" name="Straight Connector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27" name="Rectangle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1" name="Oval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3" name="Oval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4" name="Oval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6" name="Oval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5" name="Oval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3DF53439-851E-44AD-84B1-B6BFC3D0C743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09599763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6A4C20E4-6A4A-4C40-943F-A07443F5D29A}" type="datetime1">
              <a:rPr lang="el-GR" smtClean="0">
                <a:solidFill>
                  <a:srgbClr val="1F497D"/>
                </a:solidFill>
              </a:rPr>
              <a:t>12/4/2019</a:t>
            </a:fld>
            <a:endParaRPr lang="el-GR">
              <a:solidFill>
                <a:srgbClr val="1F497D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3DF53439-851E-44AD-84B1-B6BFC3D0C743}" type="slidenum">
              <a:rPr lang="el-GR" smtClean="0"/>
              <a:pPr/>
              <a:t>‹#›</a:t>
            </a:fld>
            <a:endParaRPr lang="el-GR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r>
              <a:rPr lang="el-GR">
                <a:solidFill>
                  <a:srgbClr val="1F497D"/>
                </a:solidFill>
              </a:rPr>
              <a:t>Καλοκαιρινό Σχολείο 2017: Τα σχολεία μελετούν τους σεισμούς</a:t>
            </a:r>
          </a:p>
        </p:txBody>
      </p:sp>
    </p:spTree>
    <p:extLst>
      <p:ext uri="{BB962C8B-B14F-4D97-AF65-F5344CB8AC3E}">
        <p14:creationId xmlns:p14="http://schemas.microsoft.com/office/powerpoint/2010/main" val="393730696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3BD03D79-678F-4EF7-ADCC-C6B238B72A56}" type="datetime1">
              <a:rPr lang="el-GR" smtClean="0">
                <a:solidFill>
                  <a:srgbClr val="EEECE1"/>
                </a:solidFill>
              </a:rPr>
              <a:t>12/4/2019</a:t>
            </a:fld>
            <a:endParaRPr lang="el-GR">
              <a:solidFill>
                <a:srgbClr val="EEECE1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r>
              <a:rPr lang="el-GR">
                <a:solidFill>
                  <a:srgbClr val="EEECE1"/>
                </a:solidFill>
              </a:rPr>
              <a:t>Καλοκαιρινό Σχολείο 2017: Τα σχολεία μελετούν τους σεισμούς</a:t>
            </a:r>
          </a:p>
        </p:txBody>
      </p:sp>
      <p:sp>
        <p:nvSpPr>
          <p:cNvPr id="9" name="Rectangle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Rectangle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Rectangle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Rectangle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14" name="Straight Connector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17" name="Straight Connector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18" name="Rectangle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9" name="Oval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0" name="Oval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1" name="Oval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2" name="Oval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3" name="Oval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6" name="Straight Connector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3DF53439-851E-44AD-84B1-B6BFC3D0C743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24544701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974B0D-49C2-47F6-A46C-D1997DE57163}" type="datetime1">
              <a:rPr lang="el-GR" smtClean="0">
                <a:solidFill>
                  <a:srgbClr val="1F497D"/>
                </a:solidFill>
              </a:rPr>
              <a:t>12/4/2019</a:t>
            </a:fld>
            <a:endParaRPr lang="el-GR">
              <a:solidFill>
                <a:srgbClr val="1F497D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>
                <a:solidFill>
                  <a:srgbClr val="1F497D"/>
                </a:solidFill>
              </a:rPr>
              <a:t>Καλοκαιρινό Σχολείο 2017: Τα σχολεία μελετούν τους σεισμούς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53439-851E-44AD-84B1-B6BFC3D0C743}" type="slidenum">
              <a:rPr lang="el-GR" smtClean="0"/>
              <a:pPr/>
              <a:t>‹#›</a:t>
            </a:fld>
            <a:endParaRPr lang="el-GR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124349365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19D434-87BC-4620-B8B5-7B800D775B25}" type="datetime1">
              <a:rPr lang="el-GR" smtClean="0">
                <a:solidFill>
                  <a:srgbClr val="1F497D"/>
                </a:solidFill>
              </a:rPr>
              <a:t>12/4/2019</a:t>
            </a:fld>
            <a:endParaRPr lang="el-GR">
              <a:solidFill>
                <a:srgbClr val="1F497D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>
                <a:solidFill>
                  <a:srgbClr val="1F497D"/>
                </a:solidFill>
              </a:rPr>
              <a:t>Καλοκαιρινό Σχολείο 2017: Τα σχολεία μελετούν τους σεισμούς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53439-851E-44AD-84B1-B6BFC3D0C743}" type="slidenum">
              <a:rPr lang="el-GR" smtClean="0"/>
              <a:pPr/>
              <a:t>‹#›</a:t>
            </a:fld>
            <a:endParaRPr lang="el-GR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37452598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CDCBD20B-E13B-4DA5-B270-B0EE9E211709}" type="datetime1">
              <a:rPr lang="el-GR" smtClean="0">
                <a:solidFill>
                  <a:srgbClr val="1F497D"/>
                </a:solidFill>
              </a:rPr>
              <a:t>12/4/2019</a:t>
            </a:fld>
            <a:endParaRPr lang="el-GR">
              <a:solidFill>
                <a:srgbClr val="1F497D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3DF53439-851E-44AD-84B1-B6BFC3D0C743}" type="slidenum">
              <a:rPr lang="el-GR" smtClean="0"/>
              <a:pPr/>
              <a:t>‹#›</a:t>
            </a:fld>
            <a:endParaRPr lang="el-G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r>
              <a:rPr lang="el-GR">
                <a:solidFill>
                  <a:srgbClr val="1F497D"/>
                </a:solidFill>
              </a:rPr>
              <a:t>Καλοκαιρινό Σχολείο 2017: Τα σχολεία μελετούν τους σεισμούς</a:t>
            </a:r>
          </a:p>
        </p:txBody>
      </p:sp>
    </p:spTree>
    <p:extLst>
      <p:ext uri="{BB962C8B-B14F-4D97-AF65-F5344CB8AC3E}">
        <p14:creationId xmlns:p14="http://schemas.microsoft.com/office/powerpoint/2010/main" val="7913029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061BC0-37DD-4D78-B1AC-50919C1299C1}" type="datetime1">
              <a:rPr lang="el-GR" smtClean="0">
                <a:solidFill>
                  <a:srgbClr val="1F497D"/>
                </a:solidFill>
              </a:rPr>
              <a:t>12/4/2019</a:t>
            </a:fld>
            <a:endParaRPr lang="el-GR">
              <a:solidFill>
                <a:srgbClr val="1F497D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>
                <a:solidFill>
                  <a:srgbClr val="1F497D"/>
                </a:solidFill>
              </a:rPr>
              <a:t>Καλοκαιρινό Σχολείο 2017: Τα σχολεία μελετούν τους σεισμούς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53439-851E-44AD-84B1-B6BFC3D0C743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94748547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2" name="Rectangle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4" name="Oval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8" name="Content Placeholder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21" name="Date Placeholder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EA6E27F4-43C1-4778-B03B-059DD25BC542}" type="datetime1">
              <a:rPr lang="el-GR" smtClean="0">
                <a:solidFill>
                  <a:srgbClr val="1F497D"/>
                </a:solidFill>
              </a:rPr>
              <a:t>12/4/2019</a:t>
            </a:fld>
            <a:endParaRPr lang="el-GR">
              <a:solidFill>
                <a:srgbClr val="1F497D"/>
              </a:solidFill>
            </a:endParaRPr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3DF53439-851E-44AD-84B1-B6BFC3D0C743}" type="slidenum">
              <a:rPr lang="el-GR" smtClean="0"/>
              <a:pPr/>
              <a:t>‹#›</a:t>
            </a:fld>
            <a:endParaRPr lang="el-GR"/>
          </a:p>
        </p:txBody>
      </p:sp>
      <p:sp>
        <p:nvSpPr>
          <p:cNvPr id="23" name="Footer Placeholder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r>
              <a:rPr lang="el-GR">
                <a:solidFill>
                  <a:srgbClr val="1F497D"/>
                </a:solidFill>
              </a:rPr>
              <a:t>Καλοκαιρινό Σχολείο 2017: Τα σχολεία μελετούν τους σεισμούς</a:t>
            </a:r>
          </a:p>
        </p:txBody>
      </p:sp>
    </p:spTree>
    <p:extLst>
      <p:ext uri="{BB962C8B-B14F-4D97-AF65-F5344CB8AC3E}">
        <p14:creationId xmlns:p14="http://schemas.microsoft.com/office/powerpoint/2010/main" val="98258223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E162FDA7-FD7D-4B48-8827-0FF5ABDB2179}" type="datetime1">
              <a:rPr lang="el-GR" smtClean="0"/>
              <a:t>12/4/2019</a:t>
            </a:fld>
            <a:endParaRPr lang="el-G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3DF53439-851E-44AD-84B1-B6BFC3D0C743}" type="slidenum">
              <a:rPr lang="el-GR" smtClean="0"/>
              <a:t>‹#›</a:t>
            </a:fld>
            <a:endParaRPr lang="el-GR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r>
              <a:rPr lang="el-GR"/>
              <a:t>Καλοκαιρινό Σχολείο 2017: Τα σχολεία μελετούν τους σεισμούς</a:t>
            </a: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3" name="Oval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en-US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1" name="Rectangle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Straight Connector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9" name="Straight Connector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20" name="Straight Connector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7" name="Date Placeholder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2631FBC9-50E0-46C3-8658-CBF1F584AA64}" type="datetime1">
              <a:rPr lang="el-GR" smtClean="0">
                <a:solidFill>
                  <a:srgbClr val="1F497D"/>
                </a:solidFill>
              </a:rPr>
              <a:t>12/4/2019</a:t>
            </a:fld>
            <a:endParaRPr lang="el-GR">
              <a:solidFill>
                <a:srgbClr val="1F497D"/>
              </a:solidFill>
            </a:endParaRP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3DF53439-851E-44AD-84B1-B6BFC3D0C743}" type="slidenum">
              <a:rPr lang="el-GR" smtClean="0"/>
              <a:pPr/>
              <a:t>‹#›</a:t>
            </a:fld>
            <a:endParaRPr lang="el-GR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r>
              <a:rPr lang="el-GR">
                <a:solidFill>
                  <a:srgbClr val="1F497D"/>
                </a:solidFill>
              </a:rPr>
              <a:t>Καλοκαιρινό Σχολείο 2017: Τα σχολεία μελετούν τους σεισμούς</a:t>
            </a:r>
          </a:p>
        </p:txBody>
      </p:sp>
    </p:spTree>
    <p:extLst>
      <p:ext uri="{BB962C8B-B14F-4D97-AF65-F5344CB8AC3E}">
        <p14:creationId xmlns:p14="http://schemas.microsoft.com/office/powerpoint/2010/main" val="319157152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824BFF-57F8-45EB-BD3B-0AB904DF01D7}" type="datetime1">
              <a:rPr lang="el-GR" smtClean="0">
                <a:solidFill>
                  <a:srgbClr val="1F497D"/>
                </a:solidFill>
              </a:rPr>
              <a:t>12/4/2019</a:t>
            </a:fld>
            <a:endParaRPr lang="el-GR">
              <a:solidFill>
                <a:srgbClr val="1F497D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>
                <a:solidFill>
                  <a:srgbClr val="1F497D"/>
                </a:solidFill>
              </a:rPr>
              <a:t>Καλοκαιρινό Σχολείο 2017: Τα σχολεία μελετούν τους σεισμούς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53439-851E-44AD-84B1-B6BFC3D0C743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82744527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3F7C9E-E57C-4EDB-9E03-318A80FFDCC1}" type="datetime1">
              <a:rPr lang="el-GR" smtClean="0">
                <a:solidFill>
                  <a:srgbClr val="1F497D"/>
                </a:solidFill>
              </a:rPr>
              <a:t>12/4/2019</a:t>
            </a:fld>
            <a:endParaRPr lang="el-GR">
              <a:solidFill>
                <a:srgbClr val="1F497D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>
                <a:solidFill>
                  <a:srgbClr val="1F497D"/>
                </a:solidFill>
              </a:rPr>
              <a:t>Καλοκαιρινό Σχολείο 2017: Τα σχολεία μελετούν τους σεισμούς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53439-851E-44AD-84B1-B6BFC3D0C743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9835004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C76BF7F8-A89E-446E-A389-0C16222AD200}" type="datetime1">
              <a:rPr lang="el-GR" smtClean="0"/>
              <a:t>12/4/2019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r>
              <a:rPr lang="el-GR"/>
              <a:t>Καλοκαιρινό Σχολείο 2017: Τα σχολεία μελετούν τους σεισμούς</a:t>
            </a:r>
          </a:p>
        </p:txBody>
      </p:sp>
      <p:sp>
        <p:nvSpPr>
          <p:cNvPr id="9" name="Rectangle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Straight Connector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Straight Connector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Rectangle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Oval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Oval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Oval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Oval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Oval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Straight Connector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3DF53439-851E-44AD-84B1-B6BFC3D0C743}" type="slidenum">
              <a:rPr lang="el-GR" smtClean="0"/>
              <a:t>‹#›</a:t>
            </a:fld>
            <a:endParaRPr lang="el-GR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96D3D2-D47D-4583-94FC-94F664B69C29}" type="datetime1">
              <a:rPr lang="el-GR" smtClean="0"/>
              <a:t>12/4/2019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/>
              <a:t>Καλοκαιρινό Σχολείο 2017: Τα σχολεία μελετούν τους σεισμούς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53439-851E-44AD-84B1-B6BFC3D0C743}" type="slidenum">
              <a:rPr lang="el-GR" smtClean="0"/>
              <a:t>‹#›</a:t>
            </a:fld>
            <a:endParaRPr lang="el-GR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B19615-4672-4691-A86A-73CEDC73EEBB}" type="datetime1">
              <a:rPr lang="el-GR" smtClean="0"/>
              <a:t>12/4/2019</a:t>
            </a:fld>
            <a:endParaRPr lang="el-G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/>
              <a:t>Καλοκαιρινό Σχολείο 2017: Τα σχολεία μελετούν τους σεισμούς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53439-851E-44AD-84B1-B6BFC3D0C743}" type="slidenum">
              <a:rPr lang="el-GR" smtClean="0"/>
              <a:t>‹#›</a:t>
            </a:fld>
            <a:endParaRPr lang="el-GR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A872ED6B-17AF-40D8-91D8-B283E2FCA619}" type="datetime1">
              <a:rPr lang="el-GR" smtClean="0"/>
              <a:t>12/4/2019</a:t>
            </a:fld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3DF53439-851E-44AD-84B1-B6BFC3D0C743}" type="slidenum">
              <a:rPr lang="el-GR" smtClean="0"/>
              <a:t>‹#›</a:t>
            </a:fld>
            <a:endParaRPr lang="el-G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r>
              <a:rPr lang="el-GR"/>
              <a:t>Καλοκαιρινό Σχολείο 2017: Τα σχολεία μελετούν τους σεισμούς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86C3C7-53FF-4A4D-A15C-278913F5F310}" type="datetime1">
              <a:rPr lang="el-GR" smtClean="0"/>
              <a:t>12/4/2019</a:t>
            </a:fld>
            <a:endParaRPr lang="el-G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/>
              <a:t>Καλοκαιρινό Σχολείο 2017: Τα σχολεία μελετούν τους σεισμούς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53439-851E-44AD-84B1-B6BFC3D0C743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Oval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Content Placeholder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21" name="Date Placeholder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C09112E4-8679-44D7-9AA8-BE89CD1D6E22}" type="datetime1">
              <a:rPr lang="el-GR" smtClean="0"/>
              <a:t>12/4/2019</a:t>
            </a:fld>
            <a:endParaRPr lang="el-GR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3DF53439-851E-44AD-84B1-B6BFC3D0C743}" type="slidenum">
              <a:rPr lang="el-GR" smtClean="0"/>
              <a:t>‹#›</a:t>
            </a:fld>
            <a:endParaRPr lang="el-GR"/>
          </a:p>
        </p:txBody>
      </p:sp>
      <p:sp>
        <p:nvSpPr>
          <p:cNvPr id="23" name="Footer Placeholder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r>
              <a:rPr lang="el-GR"/>
              <a:t>Καλοκαιρινό Σχολείο 2017: Τα σχολεία μελετούν τους σεισμούς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Oval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en-US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Rectangle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Straight Connector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Straight Connector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Straight Connector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Date Placeholder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FBBC52C0-278B-4AC4-A485-23F17C6EF462}" type="datetime1">
              <a:rPr lang="el-GR" smtClean="0"/>
              <a:t>12/4/2019</a:t>
            </a:fld>
            <a:endParaRPr lang="el-GR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3DF53439-851E-44AD-84B1-B6BFC3D0C743}" type="slidenum">
              <a:rPr lang="el-GR" smtClean="0"/>
              <a:t>‹#›</a:t>
            </a:fld>
            <a:endParaRPr lang="el-GR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r>
              <a:rPr lang="el-GR"/>
              <a:t>Καλοκαιρινό Σχολείο 2017: Τα σχολεία μελετούν τους σεισμούς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/>
              <a:t>Click to edit Master text styles</a:t>
            </a:r>
          </a:p>
          <a:p>
            <a:pPr lvl="1" eaLnBrk="1" latinLnBrk="0" hangingPunct="1"/>
            <a:r>
              <a:rPr kumimoji="0" lang="en-US"/>
              <a:t>Second level</a:t>
            </a:r>
          </a:p>
          <a:p>
            <a:pPr lvl="2" eaLnBrk="1" latinLnBrk="0" hangingPunct="1"/>
            <a:r>
              <a:rPr kumimoji="0" lang="en-US"/>
              <a:t>Third level</a:t>
            </a:r>
          </a:p>
          <a:p>
            <a:pPr lvl="3" eaLnBrk="1" latinLnBrk="0" hangingPunct="1"/>
            <a:r>
              <a:rPr kumimoji="0" lang="en-US"/>
              <a:t>Fourth level</a:t>
            </a:r>
          </a:p>
          <a:p>
            <a:pPr lvl="4" eaLnBrk="1" latinLnBrk="0" hangingPunct="1"/>
            <a:r>
              <a:rPr kumimoji="0" lang="en-US"/>
              <a:t>Fifth level</a:t>
            </a: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637C27EE-78A2-46C4-9C0A-685C6B297FB8}" type="datetime1">
              <a:rPr lang="el-GR" smtClean="0"/>
              <a:t>12/4/2019</a:t>
            </a:fld>
            <a:endParaRPr lang="el-G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r>
              <a:rPr lang="el-GR"/>
              <a:t>Καλοκαιρινό Σχολείο 2017: Τα σχολεία μελετούν τους σεισμούς</a:t>
            </a:r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Rectangle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Oval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3DF53439-851E-44AD-84B1-B6BFC3D0C743}" type="slidenum">
              <a:rPr lang="el-GR" smtClean="0"/>
              <a:t>‹#›</a:t>
            </a:fld>
            <a:endParaRPr lang="el-G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/>
              <a:t>Click to edit Master text styles</a:t>
            </a:r>
          </a:p>
          <a:p>
            <a:pPr lvl="1" eaLnBrk="1" latinLnBrk="0" hangingPunct="1"/>
            <a:r>
              <a:rPr kumimoji="0" lang="en-US"/>
              <a:t>Second level</a:t>
            </a:r>
          </a:p>
          <a:p>
            <a:pPr lvl="2" eaLnBrk="1" latinLnBrk="0" hangingPunct="1"/>
            <a:r>
              <a:rPr kumimoji="0" lang="en-US"/>
              <a:t>Third level</a:t>
            </a:r>
          </a:p>
          <a:p>
            <a:pPr lvl="3" eaLnBrk="1" latinLnBrk="0" hangingPunct="1"/>
            <a:r>
              <a:rPr kumimoji="0" lang="en-US"/>
              <a:t>Fourth level</a:t>
            </a:r>
          </a:p>
          <a:p>
            <a:pPr lvl="4" eaLnBrk="1" latinLnBrk="0" hangingPunct="1"/>
            <a:r>
              <a:rPr kumimoji="0" lang="en-US"/>
              <a:t>Fifth level</a:t>
            </a: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B2F5AC87-1CD4-479A-A3D8-E56702E0043C}" type="datetime1">
              <a:rPr lang="el-GR" smtClean="0">
                <a:solidFill>
                  <a:srgbClr val="1F497D"/>
                </a:solidFill>
              </a:rPr>
              <a:t>12/4/2019</a:t>
            </a:fld>
            <a:endParaRPr lang="el-GR">
              <a:solidFill>
                <a:srgbClr val="1F497D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r>
              <a:rPr lang="el-GR">
                <a:solidFill>
                  <a:srgbClr val="1F497D"/>
                </a:solidFill>
              </a:rPr>
              <a:t>Καλοκαιρινό Σχολείο 2017: Τα σχολεία μελετούν τους σεισμούς</a:t>
            </a:r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0" name="Rectangle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2" name="Oval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3DF53439-851E-44AD-84B1-B6BFC3D0C743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6187200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hf hdr="0" ftr="0" dt="0"/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://geophysics.eas.gatech.edu/people/zpeng/EQ_Music/" TargetMode="External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Relationship Id="rId4" Type="http://schemas.openxmlformats.org/officeDocument/2006/relationships/hyperlink" Target="http://sse-project.eu/" TargetMode="Externa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3.xml"/><Relationship Id="rId3" Type="http://schemas.microsoft.com/office/2007/relationships/media" Target="../media/media2.wav"/><Relationship Id="rId7" Type="http://schemas.openxmlformats.org/officeDocument/2006/relationships/slideLayout" Target="../slideLayouts/slideLayout13.xml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6" Type="http://schemas.openxmlformats.org/officeDocument/2006/relationships/audio" Target="../media/media3.wav"/><Relationship Id="rId5" Type="http://schemas.microsoft.com/office/2007/relationships/media" Target="../media/media3.wav"/><Relationship Id="rId4" Type="http://schemas.openxmlformats.org/officeDocument/2006/relationships/audio" Target="../media/media2.wav"/><Relationship Id="rId9" Type="http://schemas.openxmlformats.org/officeDocument/2006/relationships/image" Target="../media/image24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://sos.allshookup.org/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.gif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hyperlink" Target="https://onlinesequencer.net/" TargetMode="External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8.gif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mailto:echaniot@ea.gr" TargetMode="External"/><Relationship Id="rId2" Type="http://schemas.openxmlformats.org/officeDocument/2006/relationships/hyperlink" Target="http://portal.opendiscoveryspace.eu/en/community/sound-earth-848393" TargetMode="External"/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3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3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3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3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3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3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gif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3.xml"/><Relationship Id="rId4" Type="http://schemas.openxmlformats.org/officeDocument/2006/relationships/hyperlink" Target="https://www.youtube.com/watch?v=aPswnDcteS4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gif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hyperlink" Target="http://highered.mheducation.com/sites/dl/free/0073135151/90798/16_08.swf" TargetMode="External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63688" y="2060848"/>
            <a:ext cx="6984776" cy="1872208"/>
          </a:xfrm>
        </p:spPr>
        <p:txBody>
          <a:bodyPr>
            <a:normAutofit/>
          </a:bodyPr>
          <a:lstStyle/>
          <a:p>
            <a:r>
              <a:rPr lang="en-US" sz="4000" dirty="0"/>
              <a:t>The sound of the earth</a:t>
            </a:r>
            <a:endParaRPr lang="en-US" sz="1800" i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29997" y="4149080"/>
            <a:ext cx="6172200" cy="1371600"/>
          </a:xfrm>
        </p:spPr>
        <p:txBody>
          <a:bodyPr>
            <a:normAutofit/>
          </a:bodyPr>
          <a:lstStyle/>
          <a:p>
            <a:r>
              <a:rPr lang="en-US" dirty="0"/>
              <a:t>E. </a:t>
            </a:r>
            <a:r>
              <a:rPr lang="en-US" dirty="0" err="1"/>
              <a:t>Chaniotakis</a:t>
            </a:r>
            <a:r>
              <a:rPr lang="en-US" dirty="0"/>
              <a:t>, P. </a:t>
            </a:r>
            <a:r>
              <a:rPr lang="en-US" dirty="0" err="1"/>
              <a:t>Stergiopoulos</a:t>
            </a:r>
            <a:r>
              <a:rPr lang="en-US" dirty="0"/>
              <a:t>, J. </a:t>
            </a:r>
            <a:r>
              <a:rPr lang="en-US" dirty="0" err="1"/>
              <a:t>Alexopoulos</a:t>
            </a:r>
            <a:r>
              <a:rPr lang="en-US" b="0" dirty="0"/>
              <a:t/>
            </a:r>
            <a:br>
              <a:rPr lang="en-US" b="0" dirty="0"/>
            </a:br>
            <a:r>
              <a:rPr lang="en-US" b="0" dirty="0"/>
              <a:t>                          </a:t>
            </a:r>
            <a:r>
              <a:rPr lang="en-US" sz="1600" dirty="0" err="1"/>
              <a:t>Ellinogermaniki</a:t>
            </a:r>
            <a:r>
              <a:rPr lang="en-US" sz="1600" dirty="0"/>
              <a:t> </a:t>
            </a:r>
            <a:r>
              <a:rPr lang="en-US" sz="1600" dirty="0" err="1"/>
              <a:t>Agogi</a:t>
            </a:r>
            <a:endParaRPr lang="en-US" dirty="0"/>
          </a:p>
        </p:txBody>
      </p:sp>
      <p:pic>
        <p:nvPicPr>
          <p:cNvPr id="5" name="Picture 2" descr="Αποτέλεσμα εικόνας για earthquakes music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7686" y="188640"/>
            <a:ext cx="4624511" cy="26012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Изображение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6096" y="6008469"/>
            <a:ext cx="1979124" cy="720087"/>
          </a:xfrm>
          <a:prstGeom prst="rect">
            <a:avLst/>
          </a:prstGeom>
        </p:spPr>
      </p:pic>
      <p:pic>
        <p:nvPicPr>
          <p:cNvPr id="7" name="Изображение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5260" y="5949281"/>
            <a:ext cx="1253874" cy="838464"/>
          </a:xfrm>
          <a:prstGeom prst="rect">
            <a:avLst/>
          </a:prstGeom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728" y="6099628"/>
            <a:ext cx="3081134" cy="7537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53439-851E-44AD-84B1-B6BFC3D0C743}" type="slidenum">
              <a:rPr lang="el-GR" smtClean="0"/>
              <a:t>1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207847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778098"/>
          </a:xfrm>
        </p:spPr>
        <p:txBody>
          <a:bodyPr/>
          <a:lstStyle/>
          <a:p>
            <a:r>
              <a:rPr lang="en-US" dirty="0"/>
              <a:t>Limits of human hearing</a:t>
            </a:r>
            <a:endParaRPr lang="el-GR" dirty="0"/>
          </a:p>
        </p:txBody>
      </p:sp>
      <p:pic>
        <p:nvPicPr>
          <p:cNvPr id="6146" name="Picture 2" descr="Αποτέλεσμα εικόνας για frequency threshold for hearin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196752"/>
            <a:ext cx="7416824" cy="55323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323528" y="3068960"/>
            <a:ext cx="8208912" cy="136815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Human ear sensitivity range: </a:t>
            </a:r>
            <a:r>
              <a:rPr lang="el-GR" dirty="0"/>
              <a:t> </a:t>
            </a:r>
            <a:r>
              <a:rPr lang="en-US" dirty="0"/>
              <a:t>20Hz &lt; f &lt; 20kHz.</a:t>
            </a:r>
            <a:br>
              <a:rPr lang="en-US" dirty="0"/>
            </a:br>
            <a:endParaRPr lang="el-GR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3DF53439-851E-44AD-84B1-B6BFC3D0C743}" type="slidenum">
              <a:rPr lang="el-GR" smtClean="0"/>
              <a:pPr/>
              <a:t>10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4886878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Can we hear an earthquake?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/>
              <a:t>Most earthquakes have frequencies &lt;20Hz </a:t>
            </a:r>
            <a:r>
              <a:rPr lang="en-US" dirty="0">
                <a:sym typeface="Wingdings" panose="05000000000000000000" pitchFamily="2" charset="2"/>
              </a:rPr>
              <a:t> we cannot hear them </a:t>
            </a:r>
            <a:br>
              <a:rPr lang="en-US" dirty="0">
                <a:sym typeface="Wingdings" panose="05000000000000000000" pitchFamily="2" charset="2"/>
              </a:rPr>
            </a:br>
            <a:endParaRPr lang="el-GR" dirty="0"/>
          </a:p>
          <a:p>
            <a:r>
              <a:rPr lang="en-US" dirty="0"/>
              <a:t>The sound we hear during earthquakes derives from the oscillation of buildings and their internal structures (glass, bookcases </a:t>
            </a:r>
            <a:r>
              <a:rPr lang="en-US" dirty="0" err="1"/>
              <a:t>etc</a:t>
            </a:r>
            <a:r>
              <a:rPr lang="en-US" dirty="0"/>
              <a:t>)</a:t>
            </a:r>
            <a:r>
              <a:rPr lang="el-GR" dirty="0"/>
              <a:t/>
            </a:r>
            <a:br>
              <a:rPr lang="el-GR" dirty="0"/>
            </a:br>
            <a:endParaRPr lang="el-GR" dirty="0"/>
          </a:p>
          <a:p>
            <a:r>
              <a:rPr lang="en-US" dirty="0"/>
              <a:t>Let’s see the time evolution of the frequency of an earthquake. </a:t>
            </a:r>
            <a:endParaRPr lang="el-GR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3DF53439-851E-44AD-84B1-B6BFC3D0C743}" type="slidenum">
              <a:rPr lang="el-GR" smtClean="0"/>
              <a:pPr/>
              <a:t>11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8674599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1043608" y="908720"/>
            <a:ext cx="7467600" cy="4873752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Seismogram and spectrogram for a volcanic earthquake</a:t>
            </a:r>
            <a:endParaRPr lang="el-GR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956" y="2420888"/>
            <a:ext cx="7817862" cy="29495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Slide Number Placeholder 5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3DF53439-851E-44AD-84B1-B6BFC3D0C743}" type="slidenum">
              <a:rPr lang="el-GR" smtClean="0"/>
              <a:pPr/>
              <a:t>12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6401068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Σχετική εικόνα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476672"/>
            <a:ext cx="7992340" cy="59980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850106"/>
          </a:xfrm>
        </p:spPr>
        <p:txBody>
          <a:bodyPr/>
          <a:lstStyle/>
          <a:p>
            <a:r>
              <a:rPr lang="en-US" dirty="0"/>
              <a:t>Comparing..</a:t>
            </a:r>
            <a:endParaRPr lang="el-GR" dirty="0"/>
          </a:p>
        </p:txBody>
      </p:sp>
      <p:sp>
        <p:nvSpPr>
          <p:cNvPr id="4" name="TextBox 3"/>
          <p:cNvSpPr txBox="1"/>
          <p:nvPr/>
        </p:nvSpPr>
        <p:spPr>
          <a:xfrm>
            <a:off x="1331640" y="6395949"/>
            <a:ext cx="71497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source</a:t>
            </a:r>
            <a:r>
              <a:rPr lang="el-GR" dirty="0"/>
              <a:t>: </a:t>
            </a:r>
            <a:r>
              <a:rPr lang="en-US" dirty="0">
                <a:hlinkClick r:id="rId3"/>
              </a:rPr>
              <a:t>http://geophysics.eas.gatech.edu/people/zpeng/EQ_Music/</a:t>
            </a:r>
            <a:r>
              <a:rPr lang="el-GR" dirty="0"/>
              <a:t>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3DF53439-851E-44AD-84B1-B6BFC3D0C743}" type="slidenum">
              <a:rPr lang="el-GR" smtClean="0"/>
              <a:pPr/>
              <a:t>13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1088047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Question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How can we hear a sound with frequency below </a:t>
            </a:r>
            <a:br>
              <a:rPr lang="en-US" dirty="0" smtClean="0"/>
            </a:br>
            <a:r>
              <a:rPr lang="en-US" dirty="0" smtClean="0"/>
              <a:t>20 Hz?</a:t>
            </a:r>
            <a:endParaRPr lang="el-GR" dirty="0"/>
          </a:p>
        </p:txBody>
      </p:sp>
      <p:sp>
        <p:nvSpPr>
          <p:cNvPr id="4" name="Rectangle 3"/>
          <p:cNvSpPr/>
          <p:nvPr/>
        </p:nvSpPr>
        <p:spPr>
          <a:xfrm>
            <a:off x="755576" y="2780928"/>
            <a:ext cx="6408712" cy="194421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/>
              <a:t>Audio Time Compression</a:t>
            </a:r>
            <a:endParaRPr lang="el-GR" dirty="0"/>
          </a:p>
        </p:txBody>
      </p:sp>
      <p:pic>
        <p:nvPicPr>
          <p:cNvPr id="11266" name="Picture 2" descr="Αποτέλεσμα εικόνας για earthquake spectrogra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471516"/>
            <a:ext cx="8712968" cy="65388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Oval 4"/>
          <p:cNvSpPr/>
          <p:nvPr/>
        </p:nvSpPr>
        <p:spPr>
          <a:xfrm>
            <a:off x="2051720" y="5794470"/>
            <a:ext cx="4104456" cy="1008112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pic>
        <p:nvPicPr>
          <p:cNvPr id="11268" name="Picture 4" descr="Σχετική εικόνα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272" y="395532"/>
            <a:ext cx="8915463" cy="66908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Oval 5"/>
          <p:cNvSpPr/>
          <p:nvPr/>
        </p:nvSpPr>
        <p:spPr>
          <a:xfrm>
            <a:off x="2023045" y="6330833"/>
            <a:ext cx="4392488" cy="432048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3DF53439-851E-44AD-84B1-B6BFC3D0C743}" type="slidenum">
              <a:rPr lang="el-GR" smtClean="0"/>
              <a:pPr/>
              <a:t>14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9173698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1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126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12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12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Let’s listen to this earthquake</a:t>
            </a:r>
            <a:endParaRPr lang="el-GR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727239"/>
            <a:ext cx="8710347" cy="34495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187624" y="5730730"/>
            <a:ext cx="64267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Source</a:t>
            </a:r>
            <a:r>
              <a:rPr lang="el-GR" dirty="0"/>
              <a:t>: </a:t>
            </a:r>
            <a:r>
              <a:rPr lang="en-US" dirty="0"/>
              <a:t>SSE project, EA: 15_01_2017 </a:t>
            </a:r>
            <a:r>
              <a:rPr lang="en-US" dirty="0">
                <a:hlinkClick r:id="rId4"/>
              </a:rPr>
              <a:t>http://sse-project.eu</a:t>
            </a:r>
            <a:r>
              <a:rPr lang="en-US" dirty="0"/>
              <a:t>  </a:t>
            </a:r>
            <a:endParaRPr lang="el-GR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3DF53439-851E-44AD-84B1-B6BFC3D0C743}" type="slidenum">
              <a:rPr lang="el-GR" smtClean="0"/>
              <a:pPr/>
              <a:t>15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5455675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44100_15_1_17.EAZ.wav">
            <a:hlinkClick r:id="" action="ppaction://media"/>
          </p:cNvPr>
          <p:cNvPicPr>
            <a:picLocks noGrp="1" noChangeAspect="1"/>
          </p:cNvPicPr>
          <p:nvPr>
            <p:ph sz="quarter" idx="1"/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1691680" y="1772816"/>
            <a:ext cx="609600" cy="609600"/>
          </a:xfrm>
        </p:spPr>
      </p:pic>
      <p:sp>
        <p:nvSpPr>
          <p:cNvPr id="5" name="TextBox 4"/>
          <p:cNvSpPr txBox="1"/>
          <p:nvPr/>
        </p:nvSpPr>
        <p:spPr>
          <a:xfrm>
            <a:off x="2627784" y="1797218"/>
            <a:ext cx="7954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X44,1</a:t>
            </a:r>
            <a:endParaRPr lang="el-GR" dirty="0"/>
          </a:p>
        </p:txBody>
      </p:sp>
      <p:pic>
        <p:nvPicPr>
          <p:cNvPr id="6" name="2_16000_1_15_1_17.EA Z.wav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5508104" y="1677084"/>
            <a:ext cx="609600" cy="6096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6516216" y="1797218"/>
            <a:ext cx="6030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X16</a:t>
            </a:r>
            <a:endParaRPr lang="el-GR" dirty="0"/>
          </a:p>
        </p:txBody>
      </p:sp>
      <p:pic>
        <p:nvPicPr>
          <p:cNvPr id="8" name="4_8000_1_15_1_17.EA Z.wav">
            <a:hlinkClick r:id="" action="ppaction://media"/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4267200" y="3124200"/>
            <a:ext cx="609600" cy="60960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4267200" y="4005064"/>
            <a:ext cx="4748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X8</a:t>
            </a:r>
            <a:endParaRPr lang="el-GR" dirty="0"/>
          </a:p>
        </p:txBody>
      </p:sp>
      <p:sp>
        <p:nvSpPr>
          <p:cNvPr id="11" name="TextBox 10"/>
          <p:cNvSpPr txBox="1"/>
          <p:nvPr/>
        </p:nvSpPr>
        <p:spPr>
          <a:xfrm>
            <a:off x="2637765" y="4918435"/>
            <a:ext cx="430438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/>
              <a:t>What do you observe?</a:t>
            </a:r>
            <a:endParaRPr lang="el-GR" sz="3200" dirty="0"/>
          </a:p>
        </p:txBody>
      </p:sp>
      <p:sp>
        <p:nvSpPr>
          <p:cNvPr id="12" name="Rectangle 11"/>
          <p:cNvSpPr/>
          <p:nvPr/>
        </p:nvSpPr>
        <p:spPr>
          <a:xfrm>
            <a:off x="683568" y="5503210"/>
            <a:ext cx="748883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/>
              <a:t>Can you find a relationship between the pitch of the sound and its duration?</a:t>
            </a:r>
            <a:endParaRPr lang="el-GR" dirty="0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3DF53439-851E-44AD-84B1-B6BFC3D0C743}" type="slidenum">
              <a:rPr lang="el-GR" smtClean="0"/>
              <a:pPr/>
              <a:t>16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0111734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3" dur="11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1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9" dur="308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 vol="80000">
                <p:cTn id="2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5" dur="616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audio>
              <p:cMediaNode vol="80000">
                <p:cTn id="2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  <p:bldLst>
      <p:bldP spid="1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hlinkClick r:id="rId3"/>
              </a:rPr>
              <a:t>Music and earthquakes</a:t>
            </a:r>
            <a:endParaRPr lang="el-GR" dirty="0">
              <a:hlinkClick r:id="rId3"/>
            </a:endParaRPr>
          </a:p>
        </p:txBody>
      </p:sp>
      <p:pic>
        <p:nvPicPr>
          <p:cNvPr id="12290" name="Picture 2" descr="Αποτέλεσμα εικόνας για earthquakes music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7" y="1412776"/>
            <a:ext cx="7936879" cy="44644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Slide Number Placeholder 5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3DF53439-851E-44AD-84B1-B6BFC3D0C743}" type="slidenum">
              <a:rPr lang="el-GR" smtClean="0"/>
              <a:pPr/>
              <a:t>17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4838643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706090"/>
          </a:xfrm>
        </p:spPr>
        <p:txBody>
          <a:bodyPr/>
          <a:lstStyle/>
          <a:p>
            <a:r>
              <a:rPr lang="en-US" dirty="0"/>
              <a:t>procedure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67544" y="1340768"/>
            <a:ext cx="7467600" cy="4873752"/>
          </a:xfrm>
        </p:spPr>
        <p:txBody>
          <a:bodyPr>
            <a:normAutofit/>
          </a:bodyPr>
          <a:lstStyle/>
          <a:p>
            <a:r>
              <a:rPr lang="en-US" dirty="0"/>
              <a:t>Divide in groups </a:t>
            </a:r>
            <a:r>
              <a:rPr lang="el-GR" dirty="0"/>
              <a:t/>
            </a:r>
            <a:br>
              <a:rPr lang="el-GR" dirty="0"/>
            </a:br>
            <a:endParaRPr lang="el-GR" dirty="0"/>
          </a:p>
          <a:p>
            <a:r>
              <a:rPr lang="en-US" dirty="0"/>
              <a:t>Use one or more seismograms </a:t>
            </a:r>
            <a:br>
              <a:rPr lang="en-US" dirty="0"/>
            </a:br>
            <a:endParaRPr lang="el-GR" dirty="0"/>
          </a:p>
          <a:p>
            <a:r>
              <a:rPr lang="en-US" dirty="0"/>
              <a:t>Use a piece of paper and create Cartesian x-y axes matching the axes of the seismogram. Match the axis y=0 with note C4 (optional). </a:t>
            </a:r>
            <a:r>
              <a:rPr lang="el-GR" dirty="0"/>
              <a:t/>
            </a:r>
            <a:br>
              <a:rPr lang="el-GR" dirty="0"/>
            </a:br>
            <a:endParaRPr lang="el-GR" dirty="0"/>
          </a:p>
          <a:p>
            <a:r>
              <a:rPr lang="en-US" dirty="0"/>
              <a:t>Define 12 equal spaces for the positive y-semi axis and another 12 for the negative </a:t>
            </a:r>
            <a:r>
              <a:rPr lang="en-US" dirty="0" err="1"/>
              <a:t>semiaxis</a:t>
            </a:r>
            <a:r>
              <a:rPr lang="en-US" dirty="0"/>
              <a:t>. Match each space with a note so that in the 12 spaces, we have change by one octave. </a:t>
            </a:r>
            <a:endParaRPr lang="el-G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3DF53439-851E-44AD-84B1-B6BFC3D0C743}" type="slidenum">
              <a:rPr lang="el-GR" smtClean="0"/>
              <a:pPr/>
              <a:t>18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00854994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67544" y="692696"/>
            <a:ext cx="7467600" cy="4873752"/>
          </a:xfrm>
        </p:spPr>
        <p:txBody>
          <a:bodyPr>
            <a:normAutofit/>
          </a:bodyPr>
          <a:lstStyle/>
          <a:p>
            <a:r>
              <a:rPr lang="en-US" dirty="0"/>
              <a:t>Divide the x-axis in equal parts</a:t>
            </a:r>
            <a:r>
              <a:rPr lang="el-GR" dirty="0"/>
              <a:t/>
            </a:r>
            <a:br>
              <a:rPr lang="el-GR" dirty="0"/>
            </a:br>
            <a:endParaRPr lang="el-GR" dirty="0"/>
          </a:p>
          <a:p>
            <a:r>
              <a:rPr lang="en-US" dirty="0"/>
              <a:t>Divide each part in 4 equal smaller parts. </a:t>
            </a:r>
            <a:r>
              <a:rPr lang="el-GR" dirty="0"/>
              <a:t/>
            </a:r>
            <a:br>
              <a:rPr lang="el-GR" dirty="0"/>
            </a:br>
            <a:endParaRPr lang="el-GR" dirty="0"/>
          </a:p>
          <a:p>
            <a:r>
              <a:rPr lang="en-US" dirty="0"/>
              <a:t>Place your piece of paper below your seismogram. For every small part in the x-axis find the maximum y- value from the seismogram and note it. Match your points with notes.</a:t>
            </a:r>
            <a:r>
              <a:rPr lang="el-GR" dirty="0"/>
              <a:t/>
            </a:r>
            <a:br>
              <a:rPr lang="el-GR" dirty="0"/>
            </a:br>
            <a:endParaRPr lang="el-GR" dirty="0"/>
          </a:p>
          <a:p>
            <a:r>
              <a:rPr lang="el-GR" dirty="0"/>
              <a:t> </a:t>
            </a:r>
            <a:r>
              <a:rPr lang="en-US" dirty="0"/>
              <a:t>When you finalize the matching of maxima and notes launch the online sequencer: </a:t>
            </a:r>
            <a:r>
              <a:rPr lang="en-US" dirty="0">
                <a:hlinkClick r:id="rId2"/>
              </a:rPr>
              <a:t>https://onlinesequencer.net</a:t>
            </a:r>
            <a:r>
              <a:rPr lang="en-US" dirty="0"/>
              <a:t> </a:t>
            </a:r>
            <a:endParaRPr lang="el-G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3DF53439-851E-44AD-84B1-B6BFC3D0C743}" type="slidenum">
              <a:rPr lang="el-GR" smtClean="0"/>
              <a:pPr/>
              <a:t>19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85267486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67544" y="116632"/>
            <a:ext cx="8136904" cy="4873752"/>
          </a:xfrm>
        </p:spPr>
        <p:txBody>
          <a:bodyPr/>
          <a:lstStyle/>
          <a:p>
            <a:r>
              <a:rPr lang="en-US" sz="1800" dirty="0"/>
              <a:t>Let’s remember about waves</a:t>
            </a:r>
          </a:p>
        </p:txBody>
      </p:sp>
      <p:pic>
        <p:nvPicPr>
          <p:cNvPr id="8" name="Picture 15" descr="http://www.lam-lab.com/media/1804/stigmiotypa.jpg?width=35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09652" y="764704"/>
            <a:ext cx="3352800" cy="4238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4" descr="Σχετική εικόνα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7" y="855897"/>
            <a:ext cx="4510923" cy="33827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13" descr="Αποτέλεσμα εικόνας για transverse wave animation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325" y="512762"/>
            <a:ext cx="8289099" cy="62155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Slide Number Placeholder 1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3DF53439-851E-44AD-84B1-B6BFC3D0C743}" type="slidenum">
              <a:rPr lang="el-GR" smtClean="0"/>
              <a:pPr/>
              <a:t>2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0005032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67544" y="764704"/>
            <a:ext cx="7467600" cy="4873752"/>
          </a:xfrm>
        </p:spPr>
        <p:txBody>
          <a:bodyPr>
            <a:normAutofit/>
          </a:bodyPr>
          <a:lstStyle/>
          <a:p>
            <a:r>
              <a:rPr lang="en-US" dirty="0"/>
              <a:t>Choose your preferred instrument. </a:t>
            </a:r>
            <a:r>
              <a:rPr lang="el-GR" dirty="0"/>
              <a:t/>
            </a:r>
            <a:br>
              <a:rPr lang="el-GR" dirty="0"/>
            </a:br>
            <a:endParaRPr lang="el-GR" dirty="0"/>
          </a:p>
          <a:p>
            <a:r>
              <a:rPr lang="en-US" dirty="0"/>
              <a:t>Define BPM at value=60</a:t>
            </a:r>
            <a:r>
              <a:rPr lang="el-GR" dirty="0"/>
              <a:t/>
            </a:r>
            <a:br>
              <a:rPr lang="el-GR" dirty="0"/>
            </a:br>
            <a:endParaRPr lang="el-GR" dirty="0"/>
          </a:p>
          <a:p>
            <a:r>
              <a:rPr lang="en-US" dirty="0"/>
              <a:t>Transfer your notes to the online sequencer and make your own melody. </a:t>
            </a:r>
            <a:r>
              <a:rPr lang="el-GR" dirty="0"/>
              <a:t/>
            </a:r>
            <a:br>
              <a:rPr lang="el-GR" dirty="0"/>
            </a:br>
            <a:endParaRPr lang="el-G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3DF53439-851E-44AD-84B1-B6BFC3D0C743}" type="slidenum">
              <a:rPr lang="el-GR" smtClean="0"/>
              <a:pPr/>
              <a:t>20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93074914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95736" y="260648"/>
            <a:ext cx="7467600" cy="634082"/>
          </a:xfrm>
        </p:spPr>
        <p:txBody>
          <a:bodyPr/>
          <a:lstStyle/>
          <a:p>
            <a:r>
              <a:rPr lang="en-US" dirty="0" smtClean="0"/>
              <a:t>Thank you!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67544" y="1340768"/>
            <a:ext cx="7467600" cy="4873752"/>
          </a:xfrm>
        </p:spPr>
        <p:txBody>
          <a:bodyPr>
            <a:normAutofit/>
          </a:bodyPr>
          <a:lstStyle/>
          <a:p>
            <a:r>
              <a:rPr lang="en-US" sz="2000" dirty="0" smtClean="0"/>
              <a:t>Please visit our online community:</a:t>
            </a:r>
            <a:r>
              <a:rPr lang="el-GR" sz="2000" dirty="0"/>
              <a:t/>
            </a:r>
            <a:br>
              <a:rPr lang="el-GR" sz="2000" dirty="0"/>
            </a:br>
            <a:r>
              <a:rPr lang="en-US" sz="2000" dirty="0">
                <a:hlinkClick r:id="rId2"/>
              </a:rPr>
              <a:t>http://portal.opendiscoveryspace.eu/en/community/sound-earth-848393</a:t>
            </a:r>
            <a:r>
              <a:rPr lang="el-GR" sz="2000" dirty="0"/>
              <a:t> </a:t>
            </a:r>
            <a:r>
              <a:rPr lang="en-US" sz="2000" dirty="0"/>
              <a:t> </a:t>
            </a:r>
            <a:br>
              <a:rPr lang="en-US" sz="2000" dirty="0"/>
            </a:br>
            <a:endParaRPr lang="en-US" sz="2000" dirty="0"/>
          </a:p>
          <a:p>
            <a:r>
              <a:rPr lang="en-US" sz="2000" dirty="0" smtClean="0"/>
              <a:t>Email</a:t>
            </a:r>
            <a:r>
              <a:rPr lang="el-GR" sz="2000" dirty="0" smtClean="0"/>
              <a:t>: </a:t>
            </a:r>
            <a:r>
              <a:rPr lang="en-US" sz="2000" dirty="0"/>
              <a:t/>
            </a:r>
            <a:br>
              <a:rPr lang="en-US" sz="2000" dirty="0"/>
            </a:br>
            <a:r>
              <a:rPr lang="en-US" sz="2000" dirty="0"/>
              <a:t/>
            </a:r>
            <a:br>
              <a:rPr lang="en-US" sz="2000" dirty="0"/>
            </a:br>
            <a:r>
              <a:rPr lang="en-US" sz="2000" dirty="0">
                <a:hlinkClick r:id="rId3"/>
              </a:rPr>
              <a:t>echaniot@ea.gr</a:t>
            </a:r>
            <a:r>
              <a:rPr lang="en-US" sz="2000" dirty="0"/>
              <a:t> </a:t>
            </a:r>
            <a:r>
              <a:rPr lang="el-GR" sz="2000" dirty="0"/>
              <a:t/>
            </a:r>
            <a:br>
              <a:rPr lang="el-GR" sz="2000" dirty="0"/>
            </a:br>
            <a:r>
              <a:rPr lang="el-GR" sz="2000" dirty="0" smtClean="0"/>
              <a:t>Ε</a:t>
            </a:r>
            <a:r>
              <a:rPr lang="en-US" sz="2000" dirty="0" err="1" smtClean="0"/>
              <a:t>mmanuel</a:t>
            </a:r>
            <a:r>
              <a:rPr lang="en-US" sz="2000" dirty="0" smtClean="0"/>
              <a:t> </a:t>
            </a:r>
            <a:r>
              <a:rPr lang="en-US" sz="2000" dirty="0" err="1" smtClean="0"/>
              <a:t>Chaniotakis</a:t>
            </a:r>
            <a:r>
              <a:rPr lang="en-US" sz="2000" dirty="0" smtClean="0"/>
              <a:t>, Physicist</a:t>
            </a:r>
            <a:r>
              <a:rPr lang="el-GR" sz="2000" dirty="0" smtClean="0"/>
              <a:t> </a:t>
            </a:r>
            <a:r>
              <a:rPr lang="el-GR" sz="2000" dirty="0"/>
              <a:t/>
            </a:r>
            <a:br>
              <a:rPr lang="el-GR" sz="2000" dirty="0"/>
            </a:br>
            <a:r>
              <a:rPr lang="en-US" sz="2000" dirty="0" err="1" smtClean="0"/>
              <a:t>RnD</a:t>
            </a:r>
            <a:r>
              <a:rPr lang="en-US" sz="2000" dirty="0" smtClean="0"/>
              <a:t> Department,</a:t>
            </a:r>
            <a:br>
              <a:rPr lang="en-US" sz="2000" dirty="0" smtClean="0"/>
            </a:br>
            <a:r>
              <a:rPr lang="en-US" sz="2000" dirty="0" err="1" smtClean="0"/>
              <a:t>Ellinogermaniki</a:t>
            </a:r>
            <a:r>
              <a:rPr lang="en-US" sz="2000" dirty="0" smtClean="0"/>
              <a:t> </a:t>
            </a:r>
            <a:r>
              <a:rPr lang="en-US" sz="2000" dirty="0" err="1" smtClean="0"/>
              <a:t>Agogi</a:t>
            </a:r>
            <a:endParaRPr lang="el-GR" sz="2000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3DF53439-851E-44AD-84B1-B6BFC3D0C743}" type="slidenum">
              <a:rPr lang="el-GR" smtClean="0"/>
              <a:pPr/>
              <a:t>21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8650578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2420888"/>
            <a:ext cx="7467600" cy="1143000"/>
          </a:xfrm>
        </p:spPr>
        <p:txBody>
          <a:bodyPr>
            <a:normAutofit/>
          </a:bodyPr>
          <a:lstStyle/>
          <a:p>
            <a:pPr algn="ctr"/>
            <a:r>
              <a:rPr lang="en-US" sz="4800" dirty="0" smtClean="0"/>
              <a:t>ANNEX</a:t>
            </a:r>
            <a:endParaRPr lang="el-GR" sz="480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3DF53439-851E-44AD-84B1-B6BFC3D0C743}" type="slidenum">
              <a:rPr lang="el-GR" smtClean="0"/>
              <a:pPr/>
              <a:t>22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0801380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SEISMOGRAMS</a:t>
            </a:r>
            <a:endParaRPr lang="el-GR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2380916"/>
            <a:ext cx="7467600" cy="3312192"/>
          </a:xfrm>
        </p:spPr>
      </p:pic>
      <p:sp>
        <p:nvSpPr>
          <p:cNvPr id="7" name="Slide Number Placeholder 6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3DF53439-851E-44AD-84B1-B6BFC3D0C743}" type="slidenum">
              <a:rPr lang="el-GR" smtClean="0"/>
              <a:pPr/>
              <a:t>23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80336282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2553250"/>
            <a:ext cx="7467600" cy="2967524"/>
          </a:xfrm>
        </p:spPr>
      </p:pic>
      <p:sp>
        <p:nvSpPr>
          <p:cNvPr id="7" name="Slide Number Placeholder 6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3DF53439-851E-44AD-84B1-B6BFC3D0C743}" type="slidenum">
              <a:rPr lang="el-GR" smtClean="0"/>
              <a:pPr/>
              <a:t>24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39407301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2284688"/>
            <a:ext cx="7467600" cy="3504649"/>
          </a:xfrm>
        </p:spPr>
      </p:pic>
      <p:sp>
        <p:nvSpPr>
          <p:cNvPr id="7" name="Slide Number Placeholder 6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3DF53439-851E-44AD-84B1-B6BFC3D0C743}" type="slidenum">
              <a:rPr lang="el-GR" smtClean="0"/>
              <a:pPr/>
              <a:t>25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52382328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2190516"/>
            <a:ext cx="7467600" cy="3692993"/>
          </a:xfrm>
        </p:spPr>
      </p:pic>
      <p:sp>
        <p:nvSpPr>
          <p:cNvPr id="7" name="Slide Number Placeholder 6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3DF53439-851E-44AD-84B1-B6BFC3D0C743}" type="slidenum">
              <a:rPr lang="el-GR" smtClean="0"/>
              <a:pPr/>
              <a:t>26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14599331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2474304"/>
            <a:ext cx="7467600" cy="3125417"/>
          </a:xfrm>
        </p:spPr>
      </p:pic>
      <p:sp>
        <p:nvSpPr>
          <p:cNvPr id="7" name="Slide Number Placeholder 6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3DF53439-851E-44AD-84B1-B6BFC3D0C743}" type="slidenum">
              <a:rPr lang="el-GR" smtClean="0"/>
              <a:pPr/>
              <a:t>27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4007769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2023577"/>
            <a:ext cx="7467600" cy="4026871"/>
          </a:xfrm>
        </p:spPr>
      </p:pic>
      <p:sp>
        <p:nvSpPr>
          <p:cNvPr id="7" name="Slide Number Placeholder 6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3DF53439-851E-44AD-84B1-B6BFC3D0C743}" type="slidenum">
              <a:rPr lang="el-GR" smtClean="0"/>
              <a:pPr/>
              <a:t>28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51024815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2170112"/>
            <a:ext cx="7467600" cy="3733800"/>
          </a:xfrm>
        </p:spPr>
      </p:pic>
      <p:sp>
        <p:nvSpPr>
          <p:cNvPr id="7" name="Slide Number Placeholder 6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3DF53439-851E-44AD-84B1-B6BFC3D0C743}" type="slidenum">
              <a:rPr lang="el-GR" smtClean="0"/>
              <a:pPr/>
              <a:t>29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06487329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556142" y="310248"/>
            <a:ext cx="576064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>
                <a:solidFill>
                  <a:schemeClr val="accent1"/>
                </a:solidFill>
              </a:rPr>
              <a:t>How do waves look like? </a:t>
            </a:r>
            <a:endParaRPr lang="en-CA" sz="2400" dirty="0">
              <a:solidFill>
                <a:schemeClr val="accent1"/>
              </a:solidFill>
            </a:endParaRPr>
          </a:p>
          <a:p>
            <a:r>
              <a:rPr lang="en-CA" dirty="0">
                <a:solidFill>
                  <a:srgbClr val="00B050"/>
                </a:solidFill>
              </a:rPr>
              <a:t/>
            </a:r>
            <a:br>
              <a:rPr lang="en-CA" dirty="0">
                <a:solidFill>
                  <a:srgbClr val="00B050"/>
                </a:solidFill>
              </a:rPr>
            </a:br>
            <a:r>
              <a:rPr lang="en-US" dirty="0">
                <a:solidFill>
                  <a:srgbClr val="00B050"/>
                </a:solidFill>
              </a:rPr>
              <a:t>What are their fundamental observables?</a:t>
            </a:r>
            <a:endParaRPr lang="en-CA" sz="2400" dirty="0">
              <a:solidFill>
                <a:srgbClr val="00B050"/>
              </a:solidFill>
            </a:endParaRPr>
          </a:p>
        </p:txBody>
      </p:sp>
      <p:pic>
        <p:nvPicPr>
          <p:cNvPr id="6" name="Picture 5" descr="waveeqs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603370" y="2708920"/>
            <a:ext cx="1973017" cy="2160239"/>
          </a:xfrm>
          <a:prstGeom prst="rect">
            <a:avLst/>
          </a:prstGeom>
        </p:spPr>
      </p:pic>
      <p:sp>
        <p:nvSpPr>
          <p:cNvPr id="17" name="Slide Number Placeholder 16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3DF53439-851E-44AD-84B1-B6BFC3D0C743}" type="slidenum">
              <a:rPr lang="el-GR" smtClean="0"/>
              <a:pPr/>
              <a:t>3</a:t>
            </a:fld>
            <a:endParaRPr lang="el-GR"/>
          </a:p>
        </p:txBody>
      </p:sp>
      <p:pic>
        <p:nvPicPr>
          <p:cNvPr id="2" name="Picture 2" descr="Î£ÏÎµÏÎ¹ÎºÎ® ÎµÎ¹ÎºÏÎ½Î±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142" y="1860996"/>
            <a:ext cx="6086527" cy="34402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1138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988414"/>
            <a:ext cx="7467600" cy="4097196"/>
          </a:xfrm>
        </p:spPr>
      </p:pic>
      <p:sp>
        <p:nvSpPr>
          <p:cNvPr id="7" name="Slide Number Placeholder 6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3DF53439-851E-44AD-84B1-B6BFC3D0C743}" type="slidenum">
              <a:rPr lang="el-GR" smtClean="0"/>
              <a:pPr/>
              <a:t>30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72088897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Sound as an example of a wave</a:t>
            </a:r>
            <a:endParaRPr lang="el-GR" dirty="0"/>
          </a:p>
        </p:txBody>
      </p:sp>
      <p:pic>
        <p:nvPicPr>
          <p:cNvPr id="5124" name="Picture 4" descr="http://eclass31.weebly.com/uploads/8/3/3/4/8334101/9561025.png?42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2726" y="1772816"/>
            <a:ext cx="5241334" cy="41611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835696" y="6237312"/>
            <a:ext cx="39709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Speed of sound on air (STP) 343m/s</a:t>
            </a:r>
            <a:endParaRPr lang="el-GR" dirty="0"/>
          </a:p>
        </p:txBody>
      </p:sp>
      <p:pic>
        <p:nvPicPr>
          <p:cNvPr id="5126" name="Picture 6" descr="Αποτέλεσμα εικόνας για sound wave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8222" y="1704109"/>
            <a:ext cx="8988448" cy="42298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/>
          <p:cNvSpPr/>
          <p:nvPr/>
        </p:nvSpPr>
        <p:spPr>
          <a:xfrm>
            <a:off x="1835696" y="5861725"/>
            <a:ext cx="568863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hlinkClick r:id="rId4"/>
              </a:rPr>
              <a:t>https://www.youtube.com/watch?v=aPswnDcteS4</a:t>
            </a:r>
            <a:r>
              <a:rPr lang="el-GR" dirty="0"/>
              <a:t> 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3DF53439-851E-44AD-84B1-B6BFC3D0C743}" type="slidenum">
              <a:rPr lang="el-GR" smtClean="0"/>
              <a:pPr/>
              <a:t>4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668409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1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1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Seismic waves</a:t>
            </a:r>
            <a:endParaRPr lang="el-GR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1698679"/>
            <a:ext cx="6408712" cy="51213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4" name="Picture 6" descr=" earthquake 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548680"/>
            <a:ext cx="6984776" cy="69847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Slide Number Placeholder 5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3DF53439-851E-44AD-84B1-B6BFC3D0C743}" type="slidenum">
              <a:rPr lang="el-GR" smtClean="0"/>
              <a:pPr/>
              <a:t>5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3472397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418058"/>
          </a:xfrm>
        </p:spPr>
        <p:txBody>
          <a:bodyPr>
            <a:normAutofit fontScale="90000"/>
          </a:bodyPr>
          <a:lstStyle/>
          <a:p>
            <a:r>
              <a:rPr lang="en-US" dirty="0"/>
              <a:t>Kinds of seismic waves</a:t>
            </a:r>
          </a:p>
        </p:txBody>
      </p:sp>
      <p:sp>
        <p:nvSpPr>
          <p:cNvPr id="6" name="Rectangle 5"/>
          <p:cNvSpPr/>
          <p:nvPr/>
        </p:nvSpPr>
        <p:spPr>
          <a:xfrm>
            <a:off x="4427984" y="764704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en-CA" b="1" u="sng" dirty="0"/>
          </a:p>
          <a:p>
            <a:pPr lvl="1"/>
            <a:r>
              <a:rPr lang="en-CA" b="1" u="sng" dirty="0"/>
              <a:t>P-</a:t>
            </a:r>
            <a:r>
              <a:rPr lang="el-GR" b="1" u="sng" dirty="0"/>
              <a:t> κύματα</a:t>
            </a:r>
            <a:r>
              <a:rPr lang="en-CA" dirty="0"/>
              <a:t/>
            </a:r>
            <a:br>
              <a:rPr lang="en-CA" dirty="0"/>
            </a:br>
            <a:r>
              <a:rPr lang="el-GR" dirty="0"/>
              <a:t>διαμήκη, γρήγορα</a:t>
            </a:r>
            <a:endParaRPr lang="en-CA" dirty="0"/>
          </a:p>
        </p:txBody>
      </p:sp>
      <p:sp>
        <p:nvSpPr>
          <p:cNvPr id="7" name="Rectangle 6"/>
          <p:cNvSpPr/>
          <p:nvPr/>
        </p:nvSpPr>
        <p:spPr>
          <a:xfrm>
            <a:off x="4906423" y="1844824"/>
            <a:ext cx="217239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CA" b="1" u="sng" dirty="0"/>
              <a:t>S-</a:t>
            </a:r>
            <a:r>
              <a:rPr lang="el-GR" b="1" u="sng" dirty="0"/>
              <a:t>κύματα</a:t>
            </a:r>
            <a:r>
              <a:rPr lang="en-CA" dirty="0"/>
              <a:t/>
            </a:r>
            <a:br>
              <a:rPr lang="en-CA" dirty="0"/>
            </a:br>
            <a:r>
              <a:rPr lang="el-GR" dirty="0"/>
              <a:t>εγκάρσια, πιο αργά</a:t>
            </a:r>
            <a:endParaRPr lang="en-US" dirty="0"/>
          </a:p>
        </p:txBody>
      </p:sp>
      <p:pic>
        <p:nvPicPr>
          <p:cNvPr id="4100" name="Picture 4" descr="Αποτέλεσμα εικόνας για seismic waves 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1081800"/>
            <a:ext cx="7784752" cy="46708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79512" y="2060848"/>
            <a:ext cx="175400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FFC000"/>
                </a:solidFill>
              </a:rPr>
              <a:t>Fast- </a:t>
            </a:r>
            <a:br>
              <a:rPr lang="en-US" b="1" dirty="0">
                <a:solidFill>
                  <a:srgbClr val="FFC000"/>
                </a:solidFill>
              </a:rPr>
            </a:br>
            <a:r>
              <a:rPr lang="en-US" b="1" dirty="0">
                <a:solidFill>
                  <a:srgbClr val="FFC000"/>
                </a:solidFill>
              </a:rPr>
              <a:t>Longitudinal</a:t>
            </a:r>
            <a:endParaRPr lang="el-GR" b="1" dirty="0">
              <a:solidFill>
                <a:srgbClr val="FFC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75645" y="3417226"/>
            <a:ext cx="152958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00B050"/>
                </a:solidFill>
              </a:rPr>
              <a:t>Slower-</a:t>
            </a:r>
            <a:br>
              <a:rPr lang="en-US" b="1" dirty="0">
                <a:solidFill>
                  <a:srgbClr val="00B050"/>
                </a:solidFill>
              </a:rPr>
            </a:br>
            <a:r>
              <a:rPr lang="en-US" b="1" dirty="0">
                <a:solidFill>
                  <a:srgbClr val="00B050"/>
                </a:solidFill>
              </a:rPr>
              <a:t>Transverse</a:t>
            </a:r>
            <a:endParaRPr lang="el-GR" b="1" dirty="0">
              <a:solidFill>
                <a:srgbClr val="00B05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47451" y="5086924"/>
            <a:ext cx="1548822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Slower</a:t>
            </a:r>
            <a:r>
              <a:rPr lang="el-GR" b="1" dirty="0">
                <a:solidFill>
                  <a:srgbClr val="FF0000"/>
                </a:solidFill>
              </a:rPr>
              <a:t>,</a:t>
            </a:r>
            <a:br>
              <a:rPr lang="el-GR" b="1" dirty="0">
                <a:solidFill>
                  <a:srgbClr val="FF0000"/>
                </a:solidFill>
              </a:rPr>
            </a:br>
            <a:r>
              <a:rPr lang="en-US" b="1" dirty="0">
                <a:solidFill>
                  <a:srgbClr val="FF0000"/>
                </a:solidFill>
              </a:rPr>
              <a:t>more </a:t>
            </a:r>
            <a:br>
              <a:rPr lang="en-US" b="1" dirty="0">
                <a:solidFill>
                  <a:srgbClr val="FF0000"/>
                </a:solidFill>
              </a:rPr>
            </a:br>
            <a:r>
              <a:rPr lang="en-US" b="1" dirty="0">
                <a:solidFill>
                  <a:srgbClr val="FF0000"/>
                </a:solidFill>
              </a:rPr>
              <a:t>destructive</a:t>
            </a:r>
            <a:br>
              <a:rPr lang="en-US" b="1" dirty="0">
                <a:solidFill>
                  <a:srgbClr val="FF0000"/>
                </a:solidFill>
              </a:rPr>
            </a:br>
            <a:endParaRPr lang="el-GR" b="1" dirty="0">
              <a:solidFill>
                <a:srgbClr val="FF0000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3DF53439-851E-44AD-84B1-B6BFC3D0C743}" type="slidenum">
              <a:rPr lang="el-GR" smtClean="0"/>
              <a:pPr/>
              <a:t>6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0766800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4" name="Picture 6" descr="http://images.volcanodiscovery.com/fileadmin/photos/indonesia/krakatau/krakatau_tour_1107/java_e3226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6361" y="262833"/>
            <a:ext cx="3312368" cy="22082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80444" y="620688"/>
            <a:ext cx="369524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To detect earthquakes, scientists</a:t>
            </a:r>
            <a:br>
              <a:rPr lang="en-US" dirty="0"/>
            </a:br>
            <a:r>
              <a:rPr lang="en-US" dirty="0"/>
              <a:t>use seismometers.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22494" y="1940737"/>
            <a:ext cx="41072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Seismometers produce seismograms.</a:t>
            </a:r>
          </a:p>
        </p:txBody>
      </p:sp>
      <p:sp>
        <p:nvSpPr>
          <p:cNvPr id="12" name="Rectangle 11"/>
          <p:cNvSpPr/>
          <p:nvPr/>
        </p:nvSpPr>
        <p:spPr>
          <a:xfrm>
            <a:off x="226539" y="32001"/>
            <a:ext cx="4572000" cy="46166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2400" dirty="0">
                <a:solidFill>
                  <a:schemeClr val="accent1"/>
                </a:solidFill>
              </a:rPr>
              <a:t>Detecting earthquakes</a:t>
            </a:r>
          </a:p>
        </p:txBody>
      </p:sp>
      <p:pic>
        <p:nvPicPr>
          <p:cNvPr id="10242" name="Picture 2" descr="http://academic.brooklyn.cuny.edu/geology/grocha/plates/images/seismogram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053" y="2924944"/>
            <a:ext cx="6859657" cy="35066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Slide Number Placeholder 6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3DF53439-851E-44AD-84B1-B6BFC3D0C743}" type="slidenum">
              <a:rPr lang="el-GR" smtClean="0"/>
              <a:pPr/>
              <a:t>7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6636200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67544" y="980728"/>
            <a:ext cx="7467600" cy="4873752"/>
          </a:xfrm>
        </p:spPr>
        <p:txBody>
          <a:bodyPr>
            <a:normAutofit/>
          </a:bodyPr>
          <a:lstStyle/>
          <a:p>
            <a:r>
              <a:rPr lang="en-US" dirty="0"/>
              <a:t>Studying and combining seismograms from different stations, scientists can draw information regarding the parameters of earthquakes: The epicenter, magnitude, depth and others. </a:t>
            </a:r>
            <a:r>
              <a:rPr lang="el-GR" dirty="0"/>
              <a:t/>
            </a:r>
            <a:br>
              <a:rPr lang="el-GR" dirty="0"/>
            </a:br>
            <a:endParaRPr lang="el-GR" dirty="0"/>
          </a:p>
          <a:p>
            <a:r>
              <a:rPr lang="en-US" dirty="0"/>
              <a:t>Let’s learn about the </a:t>
            </a:r>
            <a:r>
              <a:rPr lang="en-US" dirty="0" err="1"/>
              <a:t>epicentre</a:t>
            </a:r>
            <a:r>
              <a:rPr lang="el-GR" dirty="0"/>
              <a:t>.</a:t>
            </a:r>
            <a:br>
              <a:rPr lang="el-GR" dirty="0"/>
            </a:br>
            <a:r>
              <a:rPr lang="en-US" dirty="0">
                <a:hlinkClick r:id="rId2"/>
              </a:rPr>
              <a:t>http://highered.mheducation.com/sites/dl/free/0073135151/90798/16_08.swf</a:t>
            </a:r>
            <a:r>
              <a:rPr lang="el-GR" dirty="0"/>
              <a:t>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3DF53439-851E-44AD-84B1-B6BFC3D0C743}" type="slidenum">
              <a:rPr lang="el-GR" smtClean="0"/>
              <a:pPr/>
              <a:t>8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0992601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Let’s consider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Sound is a wave. Earthquakes arrive to us in waves also. Could we listen to earthquakes? To hear the vibrations of earth’s solid crust? </a:t>
            </a:r>
            <a:r>
              <a:rPr lang="el-GR" dirty="0"/>
              <a:t/>
            </a:r>
            <a:br>
              <a:rPr lang="el-GR" dirty="0"/>
            </a:br>
            <a:endParaRPr lang="el-GR" dirty="0"/>
          </a:p>
          <a:p>
            <a:r>
              <a:rPr lang="en-US" dirty="0"/>
              <a:t>Do earthquakes have their own melody?</a:t>
            </a:r>
            <a:br>
              <a:rPr lang="en-US" dirty="0"/>
            </a:br>
            <a:endParaRPr lang="el-GR" dirty="0"/>
          </a:p>
          <a:p>
            <a:r>
              <a:rPr lang="en-US" dirty="0"/>
              <a:t>Would you like to synthesize your own melody of the earth using data from a seismogram? </a:t>
            </a:r>
            <a:endParaRPr lang="el-G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3DF53439-851E-44AD-84B1-B6BFC3D0C743}" type="slidenum">
              <a:rPr lang="el-GR" smtClean="0"/>
              <a:pPr/>
              <a:t>9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7065124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iel">
  <a:themeElements>
    <a:clrScheme name="Oriel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Oriel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iel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riel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riel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iel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565</TotalTime>
  <Words>382</Words>
  <Application>Microsoft Office PowerPoint</Application>
  <PresentationFormat>Προβολή στην οθόνη (4:3)</PresentationFormat>
  <Paragraphs>103</Paragraphs>
  <Slides>30</Slides>
  <Notes>5</Notes>
  <HiddenSlides>0</HiddenSlides>
  <MMClips>3</MMClips>
  <ScaleCrop>false</ScaleCrop>
  <HeadingPairs>
    <vt:vector size="4" baseType="variant">
      <vt:variant>
        <vt:lpstr>Θέμα</vt:lpstr>
      </vt:variant>
      <vt:variant>
        <vt:i4>2</vt:i4>
      </vt:variant>
      <vt:variant>
        <vt:lpstr>Τίτλοι διαφανειών</vt:lpstr>
      </vt:variant>
      <vt:variant>
        <vt:i4>30</vt:i4>
      </vt:variant>
    </vt:vector>
  </HeadingPairs>
  <TitlesOfParts>
    <vt:vector size="32" baseType="lpstr">
      <vt:lpstr>Oriel</vt:lpstr>
      <vt:lpstr>1_Oriel</vt:lpstr>
      <vt:lpstr>The sound of the earth</vt:lpstr>
      <vt:lpstr>Παρουσίαση του PowerPoint</vt:lpstr>
      <vt:lpstr>Παρουσίαση του PowerPoint</vt:lpstr>
      <vt:lpstr>Sound as an example of a wave</vt:lpstr>
      <vt:lpstr>Seismic waves</vt:lpstr>
      <vt:lpstr>Kinds of seismic waves</vt:lpstr>
      <vt:lpstr>Παρουσίαση του PowerPoint</vt:lpstr>
      <vt:lpstr>Παρουσίαση του PowerPoint</vt:lpstr>
      <vt:lpstr>Let’s consider</vt:lpstr>
      <vt:lpstr>Limits of human hearing</vt:lpstr>
      <vt:lpstr>Can we hear an earthquake?</vt:lpstr>
      <vt:lpstr>Παρουσίαση του PowerPoint</vt:lpstr>
      <vt:lpstr>Comparing..</vt:lpstr>
      <vt:lpstr>Question</vt:lpstr>
      <vt:lpstr>Let’s listen to this earthquake</vt:lpstr>
      <vt:lpstr>Παρουσίαση του PowerPoint</vt:lpstr>
      <vt:lpstr>Music and earthquakes</vt:lpstr>
      <vt:lpstr>procedure</vt:lpstr>
      <vt:lpstr>Παρουσίαση του PowerPoint</vt:lpstr>
      <vt:lpstr>Παρουσίαση του PowerPoint</vt:lpstr>
      <vt:lpstr>Thank you!</vt:lpstr>
      <vt:lpstr>ANNEX</vt:lpstr>
      <vt:lpstr>SEISMOGRAMS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Earthquakes for senior high school students</dc:title>
  <dc:creator>Manolis Chaniotakis</dc:creator>
  <cp:lastModifiedBy>Manolis Chaniotakis</cp:lastModifiedBy>
  <cp:revision>70</cp:revision>
  <dcterms:created xsi:type="dcterms:W3CDTF">2015-11-18T12:24:36Z</dcterms:created>
  <dcterms:modified xsi:type="dcterms:W3CDTF">2019-04-12T08:37:22Z</dcterms:modified>
</cp:coreProperties>
</file>