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2"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4BECFDB-D535-43F5-A74F-40C087B1CCA2}" type="datetimeFigureOut">
              <a:rPr lang="el-GR" smtClean="0"/>
              <a:pPr/>
              <a:t>30/6/2014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80D7659-C34C-4D74-8662-5D71F23F7E9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ECFDB-D535-43F5-A74F-40C087B1CCA2}" type="datetimeFigureOut">
              <a:rPr lang="el-GR" smtClean="0"/>
              <a:pPr/>
              <a:t>30/6/2014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D7659-C34C-4D74-8662-5D71F23F7E9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rcturos.gr/el/main.php" TargetMode="External"/><Relationship Id="rId7" Type="http://schemas.openxmlformats.org/officeDocument/2006/relationships/hyperlink" Target="http://www.youblisher.com/" TargetMode="External"/><Relationship Id="rId2" Type="http://schemas.openxmlformats.org/officeDocument/2006/relationships/hyperlink" Target="http://www.wwf.gr/el/" TargetMode="External"/><Relationship Id="rId1" Type="http://schemas.openxmlformats.org/officeDocument/2006/relationships/slideLayout" Target="../slideLayouts/slideLayout2.xml"/><Relationship Id="rId6" Type="http://schemas.openxmlformats.org/officeDocument/2006/relationships/hyperlink" Target="http://w.storybirds.com/" TargetMode="External"/><Relationship Id="rId5" Type="http://schemas.openxmlformats.org/officeDocument/2006/relationships/hyperlink" Target="http://blog.visitgreece.gr/the-wildlife-of-greece/" TargetMode="External"/><Relationship Id="rId4" Type="http://schemas.openxmlformats.org/officeDocument/2006/relationships/hyperlink" Target="http://www.animalactiongreece.gr/1_2/HomePag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youblisher.com/p/925936-The-animals-of-the-Greek-forest/"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2">
                <a:tint val="80000"/>
                <a:satMod val="300000"/>
              </a:schemeClr>
            </a:gs>
            <a:gs pos="100000">
              <a:schemeClr val="bg2">
                <a:shade val="30000"/>
                <a:satMod val="20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268760"/>
            <a:ext cx="7772400" cy="2520279"/>
          </a:xfrm>
          <a:ln>
            <a:noFill/>
          </a:ln>
          <a:effectLst>
            <a:glow rad="63500">
              <a:schemeClr val="accent2">
                <a:satMod val="175000"/>
                <a:alpha val="40000"/>
              </a:schemeClr>
            </a:glow>
            <a:outerShdw blurRad="225425" dist="50800" dir="5220000" algn="ctr">
              <a:srgbClr val="000000">
                <a:alpha val="33000"/>
              </a:srgbClr>
            </a:outerShdw>
            <a:softEdge rad="12700"/>
          </a:effectLst>
        </p:spPr>
        <p:style>
          <a:lnRef idx="1">
            <a:schemeClr val="accent3"/>
          </a:lnRef>
          <a:fillRef idx="2">
            <a:schemeClr val="accent3"/>
          </a:fillRef>
          <a:effectRef idx="1">
            <a:schemeClr val="accent3"/>
          </a:effectRef>
          <a:fontRef idx="minor">
            <a:schemeClr val="dk1"/>
          </a:fontRef>
        </p:style>
        <p:txBody>
          <a:bodyPr>
            <a:normAutofit/>
          </a:bodyPr>
          <a:lstStyle/>
          <a:p>
            <a:pPr algn="just"/>
            <a:r>
              <a:rPr lang="en-US" sz="2400" b="1" u="sng" dirty="0" smtClean="0">
                <a:solidFill>
                  <a:srgbClr val="FFFF00"/>
                </a:solidFill>
              </a:rPr>
              <a:t>The endangered animals of the Greek forest</a:t>
            </a:r>
            <a:r>
              <a:rPr lang="en-US" b="1" dirty="0" smtClean="0">
                <a:solidFill>
                  <a:srgbClr val="FF0000"/>
                </a:solidFill>
              </a:rPr>
              <a:t/>
            </a:r>
            <a:br>
              <a:rPr lang="en-US" b="1" dirty="0" smtClean="0">
                <a:solidFill>
                  <a:srgbClr val="FF0000"/>
                </a:solidFill>
              </a:rPr>
            </a:br>
            <a:r>
              <a:rPr lang="en-US" sz="2000" b="1" dirty="0" smtClean="0">
                <a:solidFill>
                  <a:srgbClr val="C00000"/>
                </a:solidFill>
              </a:rPr>
              <a:t>students learn </a:t>
            </a:r>
            <a:r>
              <a:rPr lang="en-US" sz="2000" b="1" dirty="0" smtClean="0">
                <a:solidFill>
                  <a:srgbClr val="C00000"/>
                </a:solidFill>
              </a:rPr>
              <a:t>about the endangered species of the Greek forest and use ICT skills and practices (</a:t>
            </a:r>
            <a:r>
              <a:rPr lang="en-US" sz="2000" b="1" dirty="0" err="1" smtClean="0">
                <a:solidFill>
                  <a:srgbClr val="C00000"/>
                </a:solidFill>
              </a:rPr>
              <a:t>ppts</a:t>
            </a:r>
            <a:r>
              <a:rPr lang="en-US" sz="2000" b="1" dirty="0" smtClean="0">
                <a:solidFill>
                  <a:srgbClr val="C00000"/>
                </a:solidFill>
              </a:rPr>
              <a:t> and e-books) to present their work </a:t>
            </a:r>
            <a:endParaRPr lang="el-GR" sz="2000" b="1" dirty="0">
              <a:solidFill>
                <a:srgbClr val="C00000"/>
              </a:solidFill>
            </a:endParaRPr>
          </a:p>
        </p:txBody>
      </p:sp>
      <p:sp>
        <p:nvSpPr>
          <p:cNvPr id="3" name="2 - Υπότιτλος"/>
          <p:cNvSpPr>
            <a:spLocks noGrp="1"/>
          </p:cNvSpPr>
          <p:nvPr>
            <p:ph type="subTitle" idx="1"/>
          </p:nvPr>
        </p:nvSpPr>
        <p:spPr>
          <a:xfrm>
            <a:off x="1403648" y="3861048"/>
            <a:ext cx="6400800" cy="1752600"/>
          </a:xfrm>
          <a:effectLst>
            <a:glow rad="63500">
              <a:schemeClr val="accent6">
                <a:satMod val="175000"/>
                <a:alpha val="40000"/>
              </a:schemeClr>
            </a:glow>
            <a:outerShdw blurRad="95000" rotWithShape="0">
              <a:srgbClr val="000000">
                <a:alpha val="50000"/>
              </a:srgbClr>
            </a:outerShdw>
            <a:softEdge rad="12700"/>
          </a:effectLst>
        </p:spPr>
        <p:style>
          <a:lnRef idx="1">
            <a:schemeClr val="accent6"/>
          </a:lnRef>
          <a:fillRef idx="2">
            <a:schemeClr val="accent6"/>
          </a:fillRef>
          <a:effectRef idx="1">
            <a:schemeClr val="accent6"/>
          </a:effectRef>
          <a:fontRef idx="minor">
            <a:schemeClr val="dk1"/>
          </a:fontRef>
        </p:style>
        <p:txBody>
          <a:bodyPr>
            <a:normAutofit/>
          </a:bodyPr>
          <a:lstStyle/>
          <a:p>
            <a:r>
              <a:rPr lang="en-US" sz="2800" dirty="0" err="1" smtClean="0">
                <a:solidFill>
                  <a:schemeClr val="bg1">
                    <a:lumMod val="50000"/>
                  </a:schemeClr>
                </a:solidFill>
              </a:rPr>
              <a:t>Kleoniki</a:t>
            </a:r>
            <a:r>
              <a:rPr lang="en-US" sz="2800" dirty="0" smtClean="0">
                <a:solidFill>
                  <a:schemeClr val="bg1">
                    <a:lumMod val="50000"/>
                  </a:schemeClr>
                </a:solidFill>
              </a:rPr>
              <a:t> </a:t>
            </a:r>
            <a:r>
              <a:rPr lang="en-US" sz="2800" dirty="0" err="1" smtClean="0">
                <a:solidFill>
                  <a:schemeClr val="bg1">
                    <a:lumMod val="50000"/>
                  </a:schemeClr>
                </a:solidFill>
              </a:rPr>
              <a:t>Dimitropoulou</a:t>
            </a:r>
            <a:endParaRPr lang="en-US" sz="2800" dirty="0" smtClean="0">
              <a:solidFill>
                <a:schemeClr val="bg1">
                  <a:lumMod val="50000"/>
                </a:schemeClr>
              </a:solidFill>
            </a:endParaRPr>
          </a:p>
          <a:p>
            <a:r>
              <a:rPr lang="en-US" sz="2800" dirty="0" smtClean="0">
                <a:solidFill>
                  <a:schemeClr val="bg1">
                    <a:lumMod val="50000"/>
                  </a:schemeClr>
                </a:solidFill>
              </a:rPr>
              <a:t>English Teacher</a:t>
            </a:r>
          </a:p>
          <a:p>
            <a:r>
              <a:rPr lang="en-US" sz="2800" dirty="0" smtClean="0">
                <a:solidFill>
                  <a:schemeClr val="bg1">
                    <a:lumMod val="50000"/>
                  </a:schemeClr>
                </a:solidFill>
              </a:rPr>
              <a:t>55</a:t>
            </a:r>
            <a:r>
              <a:rPr lang="en-US" sz="2800" baseline="30000" dirty="0" smtClean="0">
                <a:solidFill>
                  <a:schemeClr val="bg1">
                    <a:lumMod val="50000"/>
                  </a:schemeClr>
                </a:solidFill>
              </a:rPr>
              <a:t>th</a:t>
            </a:r>
            <a:r>
              <a:rPr lang="en-US" sz="2800" dirty="0" smtClean="0">
                <a:solidFill>
                  <a:schemeClr val="bg1">
                    <a:lumMod val="50000"/>
                  </a:schemeClr>
                </a:solidFill>
              </a:rPr>
              <a:t> Primary School of </a:t>
            </a:r>
            <a:r>
              <a:rPr lang="en-US" sz="2800" dirty="0" err="1" smtClean="0">
                <a:solidFill>
                  <a:schemeClr val="bg1">
                    <a:lumMod val="50000"/>
                  </a:schemeClr>
                </a:solidFill>
              </a:rPr>
              <a:t>Patras</a:t>
            </a:r>
            <a:endParaRPr lang="el-GR" sz="2800" dirty="0">
              <a:solidFill>
                <a:schemeClr val="bg1">
                  <a:lumMod val="50000"/>
                </a:schemeClr>
              </a:solidFill>
            </a:endParaRPr>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Phase 3: Assessment</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en-US" dirty="0" smtClean="0">
                <a:solidFill>
                  <a:schemeClr val="bg1">
                    <a:lumMod val="50000"/>
                  </a:schemeClr>
                </a:solidFill>
              </a:rPr>
              <a:t>Self-evaluation</a:t>
            </a:r>
          </a:p>
          <a:p>
            <a:r>
              <a:rPr lang="en-US" dirty="0" smtClean="0">
                <a:solidFill>
                  <a:schemeClr val="bg1">
                    <a:lumMod val="50000"/>
                  </a:schemeClr>
                </a:solidFill>
              </a:rPr>
              <a:t>Peer evaluation</a:t>
            </a:r>
          </a:p>
          <a:p>
            <a:r>
              <a:rPr lang="en-US" dirty="0" smtClean="0">
                <a:solidFill>
                  <a:schemeClr val="bg1">
                    <a:lumMod val="50000"/>
                  </a:schemeClr>
                </a:solidFill>
              </a:rPr>
              <a:t>Observation of the personal, social and cognitive characteristics of the members of each group (engagement, co-operation, problem-solving competence, social competence, etc.)</a:t>
            </a:r>
          </a:p>
          <a:p>
            <a:r>
              <a:rPr lang="en-US" dirty="0" smtClean="0">
                <a:solidFill>
                  <a:schemeClr val="bg1">
                    <a:lumMod val="50000"/>
                  </a:schemeClr>
                </a:solidFill>
              </a:rPr>
              <a:t>Portfolios</a:t>
            </a:r>
            <a:endParaRPr lang="el-GR" dirty="0">
              <a:solidFill>
                <a:schemeClr val="bg1">
                  <a:lumMod val="50000"/>
                </a:schemeClr>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Resources</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en-US" dirty="0" smtClean="0">
                <a:solidFill>
                  <a:schemeClr val="bg1">
                    <a:lumMod val="50000"/>
                  </a:schemeClr>
                </a:solidFill>
              </a:rPr>
              <a:t>http://</a:t>
            </a:r>
            <a:r>
              <a:rPr lang="en-US" dirty="0" smtClean="0">
                <a:solidFill>
                  <a:schemeClr val="bg1">
                    <a:lumMod val="50000"/>
                  </a:schemeClr>
                </a:solidFill>
                <a:hlinkClick r:id="rId2"/>
              </a:rPr>
              <a:t>www.wwf.gr/el</a:t>
            </a:r>
            <a:r>
              <a:rPr lang="en-US" dirty="0" smtClean="0">
                <a:solidFill>
                  <a:schemeClr val="bg1">
                    <a:lumMod val="50000"/>
                  </a:schemeClr>
                </a:solidFill>
              </a:rPr>
              <a:t>/</a:t>
            </a:r>
          </a:p>
          <a:p>
            <a:r>
              <a:rPr lang="en-US" dirty="0" smtClean="0">
                <a:solidFill>
                  <a:schemeClr val="bg1">
                    <a:lumMod val="50000"/>
                  </a:schemeClr>
                </a:solidFill>
                <a:hlinkClick r:id="rId3"/>
              </a:rPr>
              <a:t>http://www.arcturos.gr/el/main.php</a:t>
            </a:r>
            <a:endParaRPr lang="en-US" dirty="0" smtClean="0">
              <a:solidFill>
                <a:schemeClr val="bg1">
                  <a:lumMod val="50000"/>
                </a:schemeClr>
              </a:solidFill>
            </a:endParaRPr>
          </a:p>
          <a:p>
            <a:r>
              <a:rPr lang="en-US" dirty="0" smtClean="0">
                <a:solidFill>
                  <a:schemeClr val="bg1">
                    <a:lumMod val="50000"/>
                  </a:schemeClr>
                </a:solidFill>
                <a:hlinkClick r:id="rId4"/>
              </a:rPr>
              <a:t>http://www.animalactiongreece.gr/1_2/HomePage</a:t>
            </a:r>
            <a:endParaRPr lang="en-US" dirty="0" smtClean="0">
              <a:solidFill>
                <a:schemeClr val="bg1">
                  <a:lumMod val="50000"/>
                </a:schemeClr>
              </a:solidFill>
            </a:endParaRPr>
          </a:p>
          <a:p>
            <a:r>
              <a:rPr lang="en-US" dirty="0" smtClean="0">
                <a:solidFill>
                  <a:schemeClr val="bg1">
                    <a:lumMod val="50000"/>
                  </a:schemeClr>
                </a:solidFill>
                <a:hlinkClick r:id="rId5"/>
              </a:rPr>
              <a:t>http://blog.visitgreece.gr/the-wildlife-of-greece/</a:t>
            </a:r>
            <a:endParaRPr lang="en-US" dirty="0" smtClean="0">
              <a:solidFill>
                <a:schemeClr val="bg1">
                  <a:lumMod val="50000"/>
                </a:schemeClr>
              </a:solidFill>
            </a:endParaRPr>
          </a:p>
          <a:p>
            <a:r>
              <a:rPr lang="en-US" dirty="0" smtClean="0">
                <a:solidFill>
                  <a:schemeClr val="bg1">
                    <a:lumMod val="50000"/>
                  </a:schemeClr>
                </a:solidFill>
                <a:hlinkClick r:id="rId6"/>
              </a:rPr>
              <a:t>http://w.storybirds.com/#ld</a:t>
            </a:r>
            <a:endParaRPr lang="en-US" dirty="0" smtClean="0">
              <a:solidFill>
                <a:schemeClr val="bg1">
                  <a:lumMod val="50000"/>
                </a:schemeClr>
              </a:solidFill>
            </a:endParaRPr>
          </a:p>
          <a:p>
            <a:r>
              <a:rPr lang="en-US" dirty="0" smtClean="0">
                <a:solidFill>
                  <a:schemeClr val="bg1">
                    <a:lumMod val="50000"/>
                  </a:schemeClr>
                </a:solidFill>
              </a:rPr>
              <a:t>http://</a:t>
            </a:r>
            <a:r>
              <a:rPr lang="en-US" dirty="0" smtClean="0">
                <a:solidFill>
                  <a:schemeClr val="bg1">
                    <a:lumMod val="50000"/>
                  </a:schemeClr>
                </a:solidFill>
                <a:hlinkClick r:id="rId7"/>
              </a:rPr>
              <a:t>www.youblisher.com</a:t>
            </a:r>
            <a:r>
              <a:rPr lang="en-US" dirty="0" smtClean="0">
                <a:solidFill>
                  <a:schemeClr val="bg1">
                    <a:lumMod val="50000"/>
                  </a:schemeClr>
                </a:solidFill>
              </a:rPr>
              <a:t>/</a:t>
            </a:r>
          </a:p>
          <a:p>
            <a:endParaRPr lang="en-US"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600" dirty="0" smtClean="0">
                <a:solidFill>
                  <a:srgbClr val="FFFF00"/>
                </a:solidFill>
              </a:rPr>
              <a:t>The e-book made by one of the groups </a:t>
            </a:r>
            <a:endParaRPr lang="el-GR" sz="3600" dirty="0">
              <a:solidFill>
                <a:srgbClr val="FFFF00"/>
              </a:solidFill>
            </a:endParaRPr>
          </a:p>
        </p:txBody>
      </p:sp>
      <p:sp>
        <p:nvSpPr>
          <p:cNvPr id="3" name="2 - Θέση περιεχομένου"/>
          <p:cNvSpPr>
            <a:spLocks noGrp="1"/>
          </p:cNvSpPr>
          <p:nvPr>
            <p:ph idx="1"/>
          </p:nvPr>
        </p:nvSpPr>
        <p:spPr/>
        <p:txBody>
          <a:bodyPr/>
          <a:lstStyle/>
          <a:p>
            <a:endParaRPr lang="el-GR"/>
          </a:p>
        </p:txBody>
      </p:sp>
      <p:pic>
        <p:nvPicPr>
          <p:cNvPr id="1026" name="Picture 2" descr="C:\Users\Nikos\Desktop\book.jpg"/>
          <p:cNvPicPr>
            <a:picLocks noChangeAspect="1" noChangeArrowheads="1"/>
          </p:cNvPicPr>
          <p:nvPr/>
        </p:nvPicPr>
        <p:blipFill>
          <a:blip r:embed="rId2" cstate="print"/>
          <a:srcRect/>
          <a:stretch>
            <a:fillRect/>
          </a:stretch>
        </p:blipFill>
        <p:spPr bwMode="auto">
          <a:xfrm>
            <a:off x="395536" y="1556792"/>
            <a:ext cx="8352928" cy="5170016"/>
          </a:xfrm>
          <a:prstGeom prst="rect">
            <a:avLst/>
          </a:prstGeom>
        </p:spPr>
        <p:style>
          <a:lnRef idx="1">
            <a:schemeClr val="accent6"/>
          </a:lnRef>
          <a:fillRef idx="2">
            <a:schemeClr val="accent6"/>
          </a:fillRef>
          <a:effectRef idx="1">
            <a:schemeClr val="accent6"/>
          </a:effectRef>
          <a:fontRef idx="minor">
            <a:schemeClr val="dk1"/>
          </a:fontRef>
        </p:style>
      </p:pic>
      <p:sp>
        <p:nvSpPr>
          <p:cNvPr id="5" name="4 - Ορθογώνιο">
            <a:hlinkClick r:id="rId3"/>
          </p:cNvPr>
          <p:cNvSpPr/>
          <p:nvPr/>
        </p:nvSpPr>
        <p:spPr>
          <a:xfrm>
            <a:off x="2286000" y="4869160"/>
            <a:ext cx="4572000" cy="646331"/>
          </a:xfrm>
          <a:prstGeom prst="rect">
            <a:avLst/>
          </a:prstGeom>
        </p:spPr>
        <p:txBody>
          <a:bodyPr wrap="square">
            <a:spAutoFit/>
          </a:bodyPr>
          <a:lstStyle/>
          <a:p>
            <a:r>
              <a:rPr lang="en-US" dirty="0" smtClean="0"/>
              <a:t>http://www.youblisher.com/p/925936-The-animals-of-the-Greek-forest/</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Main aim</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55000" lnSpcReduction="20000"/>
          </a:bodyPr>
          <a:lstStyle/>
          <a:p>
            <a:pPr>
              <a:buNone/>
            </a:pPr>
            <a:r>
              <a:rPr lang="en-US" dirty="0" smtClean="0">
                <a:solidFill>
                  <a:schemeClr val="bg1">
                    <a:lumMod val="50000"/>
                  </a:schemeClr>
                </a:solidFill>
              </a:rPr>
              <a:t>The initial idea is to guide and encourage students to take the responsibility for their own learning through a project-based teaching/learning approach. That is, to help them:</a:t>
            </a:r>
          </a:p>
          <a:p>
            <a:r>
              <a:rPr lang="en-US" dirty="0" err="1" smtClean="0">
                <a:solidFill>
                  <a:schemeClr val="bg1">
                    <a:lumMod val="50000"/>
                  </a:schemeClr>
                </a:solidFill>
              </a:rPr>
              <a:t>familiarise</a:t>
            </a:r>
            <a:r>
              <a:rPr lang="en-US" dirty="0" smtClean="0">
                <a:solidFill>
                  <a:schemeClr val="bg1">
                    <a:lumMod val="50000"/>
                  </a:schemeClr>
                </a:solidFill>
              </a:rPr>
              <a:t> with the subject of the project by activating their previous knowledge of the subject and trying to elicit as much information as possible (brainstorming, class discussion, etc.) as talking about endangered animals and their habitat is a topic students are not familiar with</a:t>
            </a:r>
          </a:p>
          <a:p>
            <a:r>
              <a:rPr lang="en-US" dirty="0" smtClean="0">
                <a:solidFill>
                  <a:schemeClr val="bg1">
                    <a:lumMod val="50000"/>
                  </a:schemeClr>
                </a:solidFill>
              </a:rPr>
              <a:t>Specify the species they will deal with (brown bear, wild goat, Cretan goat, wolf, red deer, Dalmatian pelican)</a:t>
            </a:r>
          </a:p>
          <a:p>
            <a:r>
              <a:rPr lang="en-US" dirty="0" smtClean="0">
                <a:solidFill>
                  <a:schemeClr val="bg1">
                    <a:lumMod val="50000"/>
                  </a:schemeClr>
                </a:solidFill>
              </a:rPr>
              <a:t> form groups and allocate responsibilities to different students in each group</a:t>
            </a:r>
          </a:p>
          <a:p>
            <a:r>
              <a:rPr lang="en-US" dirty="0" smtClean="0">
                <a:solidFill>
                  <a:schemeClr val="bg1">
                    <a:lumMod val="50000"/>
                  </a:schemeClr>
                </a:solidFill>
              </a:rPr>
              <a:t>collect the material(Internet, reference books) </a:t>
            </a:r>
          </a:p>
          <a:p>
            <a:r>
              <a:rPr lang="en-US" dirty="0" smtClean="0">
                <a:solidFill>
                  <a:schemeClr val="bg1">
                    <a:lumMod val="50000"/>
                  </a:schemeClr>
                </a:solidFill>
              </a:rPr>
              <a:t>produce drawings, leaflets, posters, </a:t>
            </a:r>
            <a:r>
              <a:rPr lang="en-US" dirty="0" err="1" smtClean="0">
                <a:solidFill>
                  <a:schemeClr val="bg1">
                    <a:lumMod val="50000"/>
                  </a:schemeClr>
                </a:solidFill>
              </a:rPr>
              <a:t>ppts</a:t>
            </a:r>
            <a:r>
              <a:rPr lang="en-US" dirty="0" smtClean="0">
                <a:solidFill>
                  <a:schemeClr val="bg1">
                    <a:lumMod val="50000"/>
                  </a:schemeClr>
                </a:solidFill>
              </a:rPr>
              <a:t>, e-books, etc.</a:t>
            </a:r>
          </a:p>
          <a:p>
            <a:r>
              <a:rPr lang="en-US" dirty="0" smtClean="0">
                <a:solidFill>
                  <a:schemeClr val="bg1">
                    <a:lumMod val="50000"/>
                  </a:schemeClr>
                </a:solidFill>
              </a:rPr>
              <a:t> finally, present their work in front of the school and/or local community (class/school presentation) and disseminate it by uploading it on the school blog </a:t>
            </a:r>
          </a:p>
          <a:p>
            <a:pPr>
              <a:buNone/>
            </a:pPr>
            <a:r>
              <a:rPr lang="en-US" dirty="0" smtClean="0">
                <a:solidFill>
                  <a:schemeClr val="bg1">
                    <a:lumMod val="50000"/>
                  </a:schemeClr>
                </a:solidFill>
              </a:rPr>
              <a:t>The role of the teacher is to guide, encourage, facilitate, monitor and reward.</a:t>
            </a:r>
            <a:endParaRPr lang="el-GR" dirty="0">
              <a:solidFill>
                <a:schemeClr val="bg1">
                  <a:lumMod val="50000"/>
                </a:schemeClr>
              </a:solidFill>
            </a:endParaRPr>
          </a:p>
        </p:txBody>
      </p:sp>
    </p:spTree>
  </p:cSld>
  <p:clrMapOvr>
    <a:masterClrMapping/>
  </p:clrMapOvr>
  <p:transition>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My target age group</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en-US" dirty="0" smtClean="0">
                <a:solidFill>
                  <a:schemeClr val="bg1">
                    <a:lumMod val="50000"/>
                  </a:schemeClr>
                </a:solidFill>
              </a:rPr>
              <a:t>10 -12 year-olds</a:t>
            </a:r>
          </a:p>
          <a:p>
            <a:r>
              <a:rPr lang="en-US" dirty="0" smtClean="0">
                <a:solidFill>
                  <a:schemeClr val="bg1">
                    <a:lumMod val="50000"/>
                  </a:schemeClr>
                </a:solidFill>
              </a:rPr>
              <a:t>Upper Primary</a:t>
            </a:r>
            <a:endParaRPr lang="el-GR" dirty="0">
              <a:solidFill>
                <a:schemeClr val="bg1">
                  <a:lumMod val="50000"/>
                </a:schemeClr>
              </a:solidFill>
            </a:endParaRPr>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Curriculum areas addressed</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pPr algn="just">
              <a:lnSpc>
                <a:spcPct val="80000"/>
              </a:lnSpc>
              <a:buNone/>
            </a:pPr>
            <a:r>
              <a:rPr lang="en-US" altLang="el-GR" dirty="0" smtClean="0">
                <a:solidFill>
                  <a:schemeClr val="bg1">
                    <a:lumMod val="50000"/>
                  </a:schemeClr>
                </a:solidFill>
              </a:rPr>
              <a:t>The teaching/learning approach adopted here is a cross–curricular approach. The subjects addressed are:</a:t>
            </a:r>
          </a:p>
          <a:p>
            <a:pPr>
              <a:lnSpc>
                <a:spcPct val="80000"/>
              </a:lnSpc>
              <a:buNone/>
            </a:pPr>
            <a:r>
              <a:rPr lang="en-US" altLang="el-GR" dirty="0" smtClean="0">
                <a:solidFill>
                  <a:schemeClr val="bg1">
                    <a:lumMod val="50000"/>
                  </a:schemeClr>
                </a:solidFill>
              </a:rPr>
              <a:t>Foreign language (English)</a:t>
            </a:r>
          </a:p>
          <a:p>
            <a:pPr>
              <a:lnSpc>
                <a:spcPct val="80000"/>
              </a:lnSpc>
              <a:buNone/>
            </a:pPr>
            <a:r>
              <a:rPr lang="en-US" altLang="el-GR" dirty="0" smtClean="0">
                <a:solidFill>
                  <a:schemeClr val="bg1">
                    <a:lumMod val="50000"/>
                  </a:schemeClr>
                </a:solidFill>
              </a:rPr>
              <a:t>Environmental Studies</a:t>
            </a:r>
          </a:p>
          <a:p>
            <a:pPr>
              <a:lnSpc>
                <a:spcPct val="80000"/>
              </a:lnSpc>
              <a:buNone/>
            </a:pPr>
            <a:r>
              <a:rPr lang="en-US" altLang="el-GR" dirty="0" smtClean="0">
                <a:solidFill>
                  <a:schemeClr val="bg1">
                    <a:lumMod val="50000"/>
                  </a:schemeClr>
                </a:solidFill>
              </a:rPr>
              <a:t>Information Technology</a:t>
            </a:r>
          </a:p>
          <a:p>
            <a:pPr>
              <a:lnSpc>
                <a:spcPct val="80000"/>
              </a:lnSpc>
              <a:buNone/>
            </a:pPr>
            <a:r>
              <a:rPr lang="en-US" altLang="el-GR" dirty="0" smtClean="0">
                <a:solidFill>
                  <a:schemeClr val="bg1">
                    <a:lumMod val="50000"/>
                  </a:schemeClr>
                </a:solidFill>
              </a:rPr>
              <a:t>Art</a:t>
            </a:r>
          </a:p>
        </p:txBody>
      </p:sp>
    </p:spTree>
  </p:cSld>
  <p:clrMapOvr>
    <a:masterClrMapping/>
  </p:clrMapOvr>
  <p:transition>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altLang="el-GR" dirty="0" smtClean="0">
                <a:solidFill>
                  <a:srgbClr val="FFFF00"/>
                </a:solidFill>
              </a:rPr>
              <a:t>Educational objectives and students’ competences targeted</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en-US" dirty="0" smtClean="0">
                <a:solidFill>
                  <a:schemeClr val="bg1">
                    <a:lumMod val="50000"/>
                  </a:schemeClr>
                </a:solidFill>
              </a:rPr>
              <a:t>Students’ </a:t>
            </a:r>
            <a:r>
              <a:rPr lang="en-US" b="1" dirty="0" smtClean="0">
                <a:solidFill>
                  <a:schemeClr val="bg1">
                    <a:lumMod val="50000"/>
                  </a:schemeClr>
                </a:solidFill>
              </a:rPr>
              <a:t>motivation</a:t>
            </a:r>
            <a:r>
              <a:rPr lang="en-US" dirty="0" smtClean="0">
                <a:solidFill>
                  <a:schemeClr val="bg1">
                    <a:lumMod val="50000"/>
                  </a:schemeClr>
                </a:solidFill>
              </a:rPr>
              <a:t>/</a:t>
            </a:r>
            <a:r>
              <a:rPr lang="en-US" b="1" dirty="0" smtClean="0">
                <a:solidFill>
                  <a:schemeClr val="bg1">
                    <a:lumMod val="50000"/>
                  </a:schemeClr>
                </a:solidFill>
              </a:rPr>
              <a:t>involvement</a:t>
            </a:r>
            <a:r>
              <a:rPr lang="en-US" dirty="0" smtClean="0">
                <a:solidFill>
                  <a:schemeClr val="bg1">
                    <a:lumMod val="50000"/>
                  </a:schemeClr>
                </a:solidFill>
              </a:rPr>
              <a:t> by activating previous knowledge of the subject and previewing unfamiliar vocabulary (brainstorming/class discussion) – </a:t>
            </a:r>
            <a:r>
              <a:rPr lang="en-US" b="1" dirty="0" smtClean="0">
                <a:solidFill>
                  <a:schemeClr val="bg1">
                    <a:lumMod val="50000"/>
                  </a:schemeClr>
                </a:solidFill>
              </a:rPr>
              <a:t>Revise</a:t>
            </a:r>
            <a:r>
              <a:rPr lang="en-US" dirty="0" smtClean="0">
                <a:solidFill>
                  <a:schemeClr val="bg1">
                    <a:lumMod val="50000"/>
                  </a:schemeClr>
                </a:solidFill>
              </a:rPr>
              <a:t>/</a:t>
            </a:r>
            <a:r>
              <a:rPr lang="en-US" b="1" dirty="0" err="1" smtClean="0">
                <a:solidFill>
                  <a:schemeClr val="bg1">
                    <a:lumMod val="50000"/>
                  </a:schemeClr>
                </a:solidFill>
              </a:rPr>
              <a:t>practise</a:t>
            </a:r>
            <a:r>
              <a:rPr lang="en-US" dirty="0" smtClean="0">
                <a:solidFill>
                  <a:schemeClr val="bg1">
                    <a:lumMod val="50000"/>
                  </a:schemeClr>
                </a:solidFill>
              </a:rPr>
              <a:t>/</a:t>
            </a:r>
            <a:r>
              <a:rPr lang="en-US" b="1" dirty="0" smtClean="0">
                <a:solidFill>
                  <a:schemeClr val="bg1">
                    <a:lumMod val="50000"/>
                  </a:schemeClr>
                </a:solidFill>
              </a:rPr>
              <a:t>reinforce</a:t>
            </a:r>
            <a:r>
              <a:rPr lang="en-US" dirty="0" smtClean="0">
                <a:solidFill>
                  <a:schemeClr val="bg1">
                    <a:lumMod val="50000"/>
                  </a:schemeClr>
                </a:solidFill>
              </a:rPr>
              <a:t> target language (English).</a:t>
            </a:r>
          </a:p>
          <a:p>
            <a:r>
              <a:rPr lang="en-US" b="1" dirty="0" smtClean="0">
                <a:solidFill>
                  <a:schemeClr val="bg1">
                    <a:lumMod val="50000"/>
                  </a:schemeClr>
                </a:solidFill>
              </a:rPr>
              <a:t>Promotion </a:t>
            </a:r>
            <a:r>
              <a:rPr lang="en-US" dirty="0" smtClean="0">
                <a:solidFill>
                  <a:schemeClr val="bg1">
                    <a:lumMod val="50000"/>
                  </a:schemeClr>
                </a:solidFill>
              </a:rPr>
              <a:t>of </a:t>
            </a:r>
            <a:r>
              <a:rPr lang="en-US" b="1" dirty="0" smtClean="0">
                <a:solidFill>
                  <a:schemeClr val="bg1">
                    <a:lumMod val="50000"/>
                  </a:schemeClr>
                </a:solidFill>
              </a:rPr>
              <a:t>collaboration </a:t>
            </a:r>
            <a:r>
              <a:rPr lang="en-US" dirty="0" smtClean="0">
                <a:solidFill>
                  <a:schemeClr val="bg1">
                    <a:lumMod val="50000"/>
                  </a:schemeClr>
                </a:solidFill>
              </a:rPr>
              <a:t>through group work.</a:t>
            </a:r>
          </a:p>
          <a:p>
            <a:r>
              <a:rPr lang="en-US" dirty="0" smtClean="0">
                <a:solidFill>
                  <a:schemeClr val="bg1">
                    <a:lumMod val="50000"/>
                  </a:schemeClr>
                </a:solidFill>
              </a:rPr>
              <a:t>Students’</a:t>
            </a:r>
            <a:r>
              <a:rPr lang="en-US" b="1" dirty="0" smtClean="0">
                <a:solidFill>
                  <a:schemeClr val="bg1">
                    <a:lumMod val="50000"/>
                  </a:schemeClr>
                </a:solidFill>
              </a:rPr>
              <a:t> exposure </a:t>
            </a:r>
            <a:r>
              <a:rPr lang="en-US" dirty="0" smtClean="0">
                <a:solidFill>
                  <a:schemeClr val="bg1">
                    <a:lumMod val="50000"/>
                  </a:schemeClr>
                </a:solidFill>
              </a:rPr>
              <a:t>to</a:t>
            </a:r>
            <a:r>
              <a:rPr lang="en-US" b="1" dirty="0" smtClean="0">
                <a:solidFill>
                  <a:schemeClr val="bg1">
                    <a:lumMod val="50000"/>
                  </a:schemeClr>
                </a:solidFill>
              </a:rPr>
              <a:t> authentic in nature purposeful </a:t>
            </a:r>
            <a:r>
              <a:rPr lang="en-US" dirty="0" smtClean="0">
                <a:solidFill>
                  <a:schemeClr val="bg1">
                    <a:lumMod val="50000"/>
                  </a:schemeClr>
                </a:solidFill>
              </a:rPr>
              <a:t>reading and writing. </a:t>
            </a:r>
            <a:r>
              <a:rPr lang="en-US" b="1" dirty="0" smtClean="0">
                <a:solidFill>
                  <a:schemeClr val="bg1">
                    <a:lumMod val="50000"/>
                  </a:schemeClr>
                </a:solidFill>
              </a:rPr>
              <a:t>Integration </a:t>
            </a:r>
            <a:r>
              <a:rPr lang="en-US" dirty="0" smtClean="0">
                <a:solidFill>
                  <a:schemeClr val="bg1">
                    <a:lumMod val="50000"/>
                  </a:schemeClr>
                </a:solidFill>
              </a:rPr>
              <a:t>of reading/writing by finding out information and producing leaflets and posters with the material collected.</a:t>
            </a:r>
          </a:p>
          <a:p>
            <a:r>
              <a:rPr lang="en-US" b="1" dirty="0" smtClean="0">
                <a:solidFill>
                  <a:schemeClr val="bg1">
                    <a:lumMod val="50000"/>
                  </a:schemeClr>
                </a:solidFill>
              </a:rPr>
              <a:t>Development</a:t>
            </a:r>
            <a:r>
              <a:rPr lang="en-US" dirty="0" smtClean="0">
                <a:solidFill>
                  <a:schemeClr val="bg1">
                    <a:lumMod val="50000"/>
                  </a:schemeClr>
                </a:solidFill>
              </a:rPr>
              <a:t>/</a:t>
            </a:r>
            <a:r>
              <a:rPr lang="en-US" b="1" dirty="0" smtClean="0">
                <a:solidFill>
                  <a:schemeClr val="bg1">
                    <a:lumMod val="50000"/>
                  </a:schemeClr>
                </a:solidFill>
              </a:rPr>
              <a:t>improvement</a:t>
            </a:r>
            <a:r>
              <a:rPr lang="en-US" dirty="0" smtClean="0">
                <a:solidFill>
                  <a:schemeClr val="bg1">
                    <a:lumMod val="50000"/>
                  </a:schemeClr>
                </a:solidFill>
              </a:rPr>
              <a:t> of their </a:t>
            </a:r>
            <a:r>
              <a:rPr lang="en-US" b="1" dirty="0" smtClean="0">
                <a:solidFill>
                  <a:schemeClr val="bg1">
                    <a:lumMod val="50000"/>
                  </a:schemeClr>
                </a:solidFill>
              </a:rPr>
              <a:t>ICT </a:t>
            </a:r>
            <a:r>
              <a:rPr lang="en-US" dirty="0" smtClean="0">
                <a:solidFill>
                  <a:schemeClr val="bg1">
                    <a:lumMod val="50000"/>
                  </a:schemeClr>
                </a:solidFill>
              </a:rPr>
              <a:t>skills by surfing specific websites and producing </a:t>
            </a:r>
            <a:r>
              <a:rPr lang="en-US" dirty="0" err="1" smtClean="0">
                <a:solidFill>
                  <a:schemeClr val="bg1">
                    <a:lumMod val="50000"/>
                  </a:schemeClr>
                </a:solidFill>
              </a:rPr>
              <a:t>ppts</a:t>
            </a:r>
            <a:r>
              <a:rPr lang="en-US" dirty="0" smtClean="0">
                <a:solidFill>
                  <a:schemeClr val="bg1">
                    <a:lumMod val="50000"/>
                  </a:schemeClr>
                </a:solidFill>
              </a:rPr>
              <a:t> and e-books with the material collected (though a long-term objective).</a:t>
            </a:r>
          </a:p>
          <a:p>
            <a:r>
              <a:rPr lang="en-US" b="1" dirty="0" smtClean="0">
                <a:solidFill>
                  <a:schemeClr val="bg1">
                    <a:lumMod val="50000"/>
                  </a:schemeClr>
                </a:solidFill>
              </a:rPr>
              <a:t>Build up </a:t>
            </a:r>
            <a:r>
              <a:rPr lang="en-US" dirty="0" smtClean="0">
                <a:solidFill>
                  <a:schemeClr val="bg1">
                    <a:lumMod val="50000"/>
                  </a:schemeClr>
                </a:solidFill>
              </a:rPr>
              <a:t>their confidence by presenting their work in front of various audiences (fellow-students, teachers, parents, local community, etc.).</a:t>
            </a:r>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altLang="el-GR" dirty="0" smtClean="0">
                <a:solidFill>
                  <a:srgbClr val="FFFF00"/>
                </a:solidFill>
              </a:rPr>
              <a:t>EU key competences addressed</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nSpc>
                <a:spcPct val="90000"/>
              </a:lnSpc>
              <a:buNone/>
            </a:pPr>
            <a:endParaRPr lang="en-US" altLang="el-GR" dirty="0" smtClean="0"/>
          </a:p>
          <a:p>
            <a:pPr>
              <a:lnSpc>
                <a:spcPct val="90000"/>
              </a:lnSpc>
            </a:pPr>
            <a:r>
              <a:rPr lang="en-US" altLang="el-GR" dirty="0" smtClean="0">
                <a:solidFill>
                  <a:schemeClr val="bg1">
                    <a:lumMod val="50000"/>
                  </a:schemeClr>
                </a:solidFill>
              </a:rPr>
              <a:t>Learning to learn</a:t>
            </a:r>
          </a:p>
          <a:p>
            <a:pPr>
              <a:lnSpc>
                <a:spcPct val="90000"/>
              </a:lnSpc>
            </a:pPr>
            <a:r>
              <a:rPr lang="en-US" altLang="el-GR" dirty="0" smtClean="0">
                <a:solidFill>
                  <a:schemeClr val="bg1">
                    <a:lumMod val="50000"/>
                  </a:schemeClr>
                </a:solidFill>
              </a:rPr>
              <a:t>Communication in foreign languages</a:t>
            </a:r>
          </a:p>
          <a:p>
            <a:pPr>
              <a:lnSpc>
                <a:spcPct val="90000"/>
              </a:lnSpc>
            </a:pPr>
            <a:r>
              <a:rPr lang="en-US" altLang="el-GR" dirty="0" smtClean="0">
                <a:solidFill>
                  <a:schemeClr val="bg1">
                    <a:lumMod val="50000"/>
                  </a:schemeClr>
                </a:solidFill>
              </a:rPr>
              <a:t>Digital competence</a:t>
            </a:r>
          </a:p>
          <a:p>
            <a:pPr>
              <a:lnSpc>
                <a:spcPct val="90000"/>
              </a:lnSpc>
            </a:pPr>
            <a:r>
              <a:rPr lang="en-US" altLang="el-GR" dirty="0" smtClean="0">
                <a:solidFill>
                  <a:schemeClr val="bg1">
                    <a:lumMod val="50000"/>
                  </a:schemeClr>
                </a:solidFill>
              </a:rPr>
              <a:t>Social and civic competences</a:t>
            </a:r>
          </a:p>
          <a:p>
            <a:pPr>
              <a:buNone/>
            </a:pPr>
            <a:endParaRPr lang="el-GR" dirty="0"/>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A special emphasis on…</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pPr>
              <a:lnSpc>
                <a:spcPct val="80000"/>
              </a:lnSpc>
              <a:buNone/>
            </a:pPr>
            <a:r>
              <a:rPr lang="en-US" altLang="el-GR" dirty="0" smtClean="0">
                <a:solidFill>
                  <a:schemeClr val="bg1">
                    <a:lumMod val="50000"/>
                  </a:schemeClr>
                </a:solidFill>
              </a:rPr>
              <a:t>critical thinking</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creativity</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problem solving</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initiative taking</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decision making</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risk assessment</a:t>
            </a:r>
            <a:endParaRPr lang="el-GR" altLang="el-GR" dirty="0" smtClean="0">
              <a:solidFill>
                <a:schemeClr val="bg1">
                  <a:lumMod val="50000"/>
                </a:schemeClr>
              </a:solidFill>
            </a:endParaRPr>
          </a:p>
          <a:p>
            <a:pPr>
              <a:lnSpc>
                <a:spcPct val="80000"/>
              </a:lnSpc>
              <a:buNone/>
            </a:pPr>
            <a:r>
              <a:rPr lang="en-US" altLang="el-GR" dirty="0" smtClean="0">
                <a:solidFill>
                  <a:schemeClr val="bg1">
                    <a:lumMod val="50000"/>
                  </a:schemeClr>
                </a:solidFill>
              </a:rPr>
              <a:t>constructive management of feelings</a:t>
            </a:r>
            <a:endParaRPr lang="el-GR" altLang="el-GR" dirty="0" smtClean="0">
              <a:solidFill>
                <a:schemeClr val="bg1">
                  <a:lumMod val="50000"/>
                </a:schemeClr>
              </a:solidFill>
            </a:endParaRPr>
          </a:p>
          <a:p>
            <a:endParaRPr lang="el-GR" dirty="0">
              <a:solidFill>
                <a:schemeClr val="bg1">
                  <a:lumMod val="50000"/>
                </a:schemeClr>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Phase 1: Preparation</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lnSpcReduction="10000"/>
          </a:bodyPr>
          <a:lstStyle/>
          <a:p>
            <a:r>
              <a:rPr lang="en-US" dirty="0" smtClean="0">
                <a:solidFill>
                  <a:schemeClr val="bg1">
                    <a:lumMod val="50000"/>
                  </a:schemeClr>
                </a:solidFill>
              </a:rPr>
              <a:t>Decide upon the educational objectives/students’ competences you want to target</a:t>
            </a:r>
          </a:p>
          <a:p>
            <a:r>
              <a:rPr lang="en-US" dirty="0" smtClean="0">
                <a:solidFill>
                  <a:schemeClr val="bg1">
                    <a:lumMod val="50000"/>
                  </a:schemeClr>
                </a:solidFill>
              </a:rPr>
              <a:t>Decide upon the teaching/learning approach you will adopt</a:t>
            </a:r>
          </a:p>
          <a:p>
            <a:r>
              <a:rPr lang="en-US" dirty="0" smtClean="0">
                <a:solidFill>
                  <a:schemeClr val="bg1">
                    <a:lumMod val="50000"/>
                  </a:schemeClr>
                </a:solidFill>
              </a:rPr>
              <a:t>Think of a topic project that may interest your students</a:t>
            </a:r>
          </a:p>
          <a:p>
            <a:r>
              <a:rPr lang="en-US" dirty="0" smtClean="0">
                <a:solidFill>
                  <a:schemeClr val="bg1">
                    <a:lumMod val="50000"/>
                  </a:schemeClr>
                </a:solidFill>
              </a:rPr>
              <a:t>Make a field survey with the possibilities of the topic in question</a:t>
            </a:r>
          </a:p>
          <a:p>
            <a:endParaRPr lang="en-US" dirty="0" smtClean="0"/>
          </a:p>
          <a:p>
            <a:endParaRPr lang="el-GR"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US" dirty="0" smtClean="0">
                <a:solidFill>
                  <a:srgbClr val="FFFF00"/>
                </a:solidFill>
              </a:rPr>
              <a:t>Phase 2: Implementation</a:t>
            </a:r>
            <a:endParaRPr lang="el-GR" dirty="0">
              <a:solidFill>
                <a:srgbClr val="FFFF00"/>
              </a:solidFill>
            </a:endParaRPr>
          </a:p>
        </p:txBody>
      </p:sp>
      <p:sp>
        <p:nvSpPr>
          <p:cNvPr id="3" name="2 - Θέση περιεχομένου"/>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en-US" dirty="0" smtClean="0">
                <a:solidFill>
                  <a:schemeClr val="bg1">
                    <a:lumMod val="50000"/>
                  </a:schemeClr>
                </a:solidFill>
              </a:rPr>
              <a:t>Constant monitoring of the groups</a:t>
            </a:r>
          </a:p>
          <a:p>
            <a:r>
              <a:rPr lang="en-US" dirty="0" smtClean="0">
                <a:solidFill>
                  <a:schemeClr val="bg1">
                    <a:lumMod val="50000"/>
                  </a:schemeClr>
                </a:solidFill>
              </a:rPr>
              <a:t>Encouraging</a:t>
            </a:r>
          </a:p>
          <a:p>
            <a:r>
              <a:rPr lang="en-US" dirty="0" smtClean="0">
                <a:solidFill>
                  <a:schemeClr val="bg1">
                    <a:lumMod val="50000"/>
                  </a:schemeClr>
                </a:solidFill>
              </a:rPr>
              <a:t>Problem-solving </a:t>
            </a:r>
          </a:p>
          <a:p>
            <a:r>
              <a:rPr lang="en-US" dirty="0" smtClean="0">
                <a:solidFill>
                  <a:schemeClr val="bg1">
                    <a:lumMod val="50000"/>
                  </a:schemeClr>
                </a:solidFill>
              </a:rPr>
              <a:t>Facilitating</a:t>
            </a:r>
          </a:p>
          <a:p>
            <a:r>
              <a:rPr lang="en-US" dirty="0" smtClean="0">
                <a:solidFill>
                  <a:schemeClr val="bg1">
                    <a:lumMod val="50000"/>
                  </a:schemeClr>
                </a:solidFill>
              </a:rPr>
              <a:t>Rewarding</a:t>
            </a:r>
            <a:endParaRPr lang="el-GR" dirty="0">
              <a:solidFill>
                <a:schemeClr val="bg1">
                  <a:lumMod val="50000"/>
                </a:schemeClr>
              </a:solidFill>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520</Words>
  <Application>Microsoft Office PowerPoint</Application>
  <PresentationFormat>Προβολή στην οθόνη (4:3)</PresentationFormat>
  <Paragraphs>67</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The endangered animals of the Greek forest students learn about the endangered species of the Greek forest and use ICT skills and practices (ppts and e-books) to present their work </vt:lpstr>
      <vt:lpstr>Main aim</vt:lpstr>
      <vt:lpstr>My target age group</vt:lpstr>
      <vt:lpstr>Curriculum areas addressed</vt:lpstr>
      <vt:lpstr>Educational objectives and students’ competences targeted</vt:lpstr>
      <vt:lpstr>EU key competences addressed</vt:lpstr>
      <vt:lpstr>A special emphasis on…</vt:lpstr>
      <vt:lpstr>Phase 1: Preparation</vt:lpstr>
      <vt:lpstr>Phase 2: Implementation</vt:lpstr>
      <vt:lpstr>Phase 3: Assessment</vt:lpstr>
      <vt:lpstr>Resources</vt:lpstr>
      <vt:lpstr>The e-book made by one of the groups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Endangered Species</dc:title>
  <dc:creator>Nikos</dc:creator>
  <cp:lastModifiedBy>Nikos</cp:lastModifiedBy>
  <cp:revision>68</cp:revision>
  <dcterms:created xsi:type="dcterms:W3CDTF">2014-06-28T21:18:40Z</dcterms:created>
  <dcterms:modified xsi:type="dcterms:W3CDTF">2014-06-30T15:41:20Z</dcterms:modified>
</cp:coreProperties>
</file>