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sldIdLst>
    <p:sldId id="256" r:id="rId2"/>
    <p:sldId id="257" r:id="rId3"/>
    <p:sldId id="258" r:id="rId4"/>
    <p:sldId id="259" r:id="rId5"/>
    <p:sldId id="261" r:id="rId6"/>
    <p:sldId id="269" r:id="rId7"/>
    <p:sldId id="262" r:id="rId8"/>
    <p:sldId id="263" r:id="rId9"/>
    <p:sldId id="270" r:id="rId10"/>
    <p:sldId id="271" r:id="rId11"/>
    <p:sldId id="264" r:id="rId12"/>
    <p:sldId id="265" r:id="rId13"/>
    <p:sldId id="266" r:id="rId14"/>
    <p:sldId id="267" r:id="rId1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F9B18-C178-454A-B2C4-5180EBDA6A70}" type="datetimeFigureOut">
              <a:rPr lang="el-GR" smtClean="0"/>
              <a:t>7/7/2015</a:t>
            </a:fld>
            <a:endParaRPr lang="el-G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E926-0022-403E-962D-4BEE7D175F92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F9B18-C178-454A-B2C4-5180EBDA6A70}" type="datetimeFigureOut">
              <a:rPr lang="el-GR" smtClean="0"/>
              <a:t>7/7/2015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E926-0022-403E-962D-4BEE7D175F9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F9B18-C178-454A-B2C4-5180EBDA6A70}" type="datetimeFigureOut">
              <a:rPr lang="el-GR" smtClean="0"/>
              <a:t>7/7/2015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E926-0022-403E-962D-4BEE7D175F9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F9B18-C178-454A-B2C4-5180EBDA6A70}" type="datetimeFigureOut">
              <a:rPr lang="el-GR" smtClean="0"/>
              <a:t>7/7/2015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E926-0022-403E-962D-4BEE7D175F9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F9B18-C178-454A-B2C4-5180EBDA6A70}" type="datetimeFigureOut">
              <a:rPr lang="el-GR" smtClean="0"/>
              <a:t>7/7/2015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E926-0022-403E-962D-4BEE7D175F92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F9B18-C178-454A-B2C4-5180EBDA6A70}" type="datetimeFigureOut">
              <a:rPr lang="el-GR" smtClean="0"/>
              <a:t>7/7/2015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E926-0022-403E-962D-4BEE7D175F9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F9B18-C178-454A-B2C4-5180EBDA6A70}" type="datetimeFigureOut">
              <a:rPr lang="el-GR" smtClean="0"/>
              <a:t>7/7/2015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E926-0022-403E-962D-4BEE7D175F9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F9B18-C178-454A-B2C4-5180EBDA6A70}" type="datetimeFigureOut">
              <a:rPr lang="el-GR" smtClean="0"/>
              <a:t>7/7/2015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E926-0022-403E-962D-4BEE7D175F9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F9B18-C178-454A-B2C4-5180EBDA6A70}" type="datetimeFigureOut">
              <a:rPr lang="el-GR" smtClean="0"/>
              <a:t>7/7/2015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E926-0022-403E-962D-4BEE7D175F9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F9B18-C178-454A-B2C4-5180EBDA6A70}" type="datetimeFigureOut">
              <a:rPr lang="el-GR" smtClean="0"/>
              <a:t>7/7/2015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E926-0022-403E-962D-4BEE7D175F9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F9B18-C178-454A-B2C4-5180EBDA6A70}" type="datetimeFigureOut">
              <a:rPr lang="el-GR" smtClean="0"/>
              <a:t>7/7/2015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0A1E926-0022-403E-962D-4BEE7D175F92}" type="slidenum">
              <a:rPr lang="el-GR" smtClean="0"/>
              <a:t>‹#›</a:t>
            </a:fld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C9F9B18-C178-454A-B2C4-5180EBDA6A70}" type="datetimeFigureOut">
              <a:rPr lang="el-GR" smtClean="0"/>
              <a:t>7/7/2015</a:t>
            </a:fld>
            <a:endParaRPr lang="el-G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0A1E926-0022-403E-962D-4BEE7D175F92}" type="slidenum">
              <a:rPr lang="el-GR" smtClean="0"/>
              <a:t>‹#›</a:t>
            </a:fld>
            <a:endParaRPr lang="el-G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915"/>
          <a:stretch/>
        </p:blipFill>
        <p:spPr>
          <a:xfrm>
            <a:off x="467544" y="1769907"/>
            <a:ext cx="4928272" cy="393089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66339" y="3086199"/>
            <a:ext cx="3723136" cy="649154"/>
          </a:xfrm>
        </p:spPr>
        <p:txBody>
          <a:bodyPr>
            <a:noAutofit/>
          </a:bodyPr>
          <a:lstStyle/>
          <a:p>
            <a:pPr algn="ctr"/>
            <a:r>
              <a:rPr lang="en-US" sz="4800" dirty="0" smtClean="0"/>
              <a:t>Summer School 2015</a:t>
            </a:r>
            <a:br>
              <a:rPr lang="en-US" sz="4800" dirty="0" smtClean="0"/>
            </a:br>
            <a:r>
              <a:rPr lang="en-US" sz="4800" dirty="0" err="1" smtClean="0"/>
              <a:t>Mati</a:t>
            </a:r>
            <a:r>
              <a:rPr lang="en-US" sz="4800" dirty="0" smtClean="0"/>
              <a:t>, Greece, July 12-17</a:t>
            </a:r>
            <a:endParaRPr lang="el-GR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07904" y="5503228"/>
            <a:ext cx="5760640" cy="828092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/>
              <a:t>Educational Scenario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71599"/>
            <a:ext cx="4928272" cy="129830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5732865"/>
            <a:ext cx="1940056" cy="1371604"/>
          </a:xfrm>
          <a:prstGeom prst="rect">
            <a:avLst/>
          </a:prstGeom>
        </p:spPr>
      </p:pic>
      <p:pic>
        <p:nvPicPr>
          <p:cNvPr id="1028" name="Picture 4" descr="C:\Users\chelioti\AppData\Local\Microsoft\Windows\Temporary Internet Files\Content.Outlook\N0GO5AO6\UDL_LOGO_TEL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5735490"/>
            <a:ext cx="1290382" cy="943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4138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143000"/>
          </a:xfrm>
        </p:spPr>
        <p:txBody>
          <a:bodyPr/>
          <a:lstStyle/>
          <a:p>
            <a:r>
              <a:rPr lang="en-US" b="1" dirty="0" smtClean="0"/>
              <a:t>Game-based learning</a:t>
            </a:r>
            <a:endParaRPr lang="el-G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How could you add a game-based element in your scenario? Please describe your ideas the phases of the scenario (preparation, implementation, assessment) in which you would introduce this aspect.</a:t>
            </a:r>
          </a:p>
          <a:p>
            <a:pPr lvl="0"/>
            <a:r>
              <a:rPr lang="en-US" dirty="0" err="1"/>
              <a:t>AeL</a:t>
            </a:r>
            <a:r>
              <a:rPr lang="en-US" dirty="0"/>
              <a:t> includes sequences which may be considered as learning games 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657420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116632"/>
            <a:ext cx="7125113" cy="924475"/>
          </a:xfrm>
        </p:spPr>
        <p:txBody>
          <a:bodyPr/>
          <a:lstStyle/>
          <a:p>
            <a:r>
              <a:rPr lang="en-US" b="1" dirty="0" smtClean="0"/>
              <a:t>Phase 1: Preparation  </a:t>
            </a:r>
            <a:endParaRPr lang="el-G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84784"/>
            <a:ext cx="8568952" cy="1944216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>
                <a:latin typeface="+mj-lt"/>
              </a:rPr>
              <a:t>Please describe the preparation that the teacher needs to do before implementing the scenario. Define steps and activities, if applicable.</a:t>
            </a:r>
          </a:p>
          <a:p>
            <a:pPr lvl="0"/>
            <a:r>
              <a:rPr lang="en-US" dirty="0"/>
              <a:t>Access to the </a:t>
            </a:r>
            <a:r>
              <a:rPr lang="en-US" dirty="0" err="1"/>
              <a:t>moodle</a:t>
            </a:r>
            <a:r>
              <a:rPr lang="en-US" dirty="0"/>
              <a:t> platform </a:t>
            </a:r>
            <a:endParaRPr lang="ro-RO" dirty="0"/>
          </a:p>
          <a:p>
            <a:pPr lvl="0"/>
            <a:r>
              <a:rPr lang="en-US" dirty="0"/>
              <a:t>Study of the scenario </a:t>
            </a:r>
            <a:endParaRPr lang="ro-RO" dirty="0"/>
          </a:p>
          <a:p>
            <a:pPr lvl="0"/>
            <a:r>
              <a:rPr lang="en-US" dirty="0"/>
              <a:t>Testing the operation of the resources </a:t>
            </a:r>
            <a:endParaRPr lang="ro-RO" dirty="0"/>
          </a:p>
          <a:p>
            <a:pPr lvl="1"/>
            <a:endParaRPr lang="en-US" dirty="0" smtClean="0">
              <a:latin typeface="+mj-lt"/>
            </a:endParaRPr>
          </a:p>
          <a:p>
            <a:pPr marL="457200" lvl="1" indent="0">
              <a:buNone/>
            </a:pPr>
            <a:endParaRPr lang="en-US" dirty="0" smtClean="0">
              <a:latin typeface="+mj-lt"/>
            </a:endParaRPr>
          </a:p>
          <a:p>
            <a:pPr lvl="1"/>
            <a:endParaRPr lang="en-US" dirty="0">
              <a:latin typeface="+mj-lt"/>
            </a:endParaRPr>
          </a:p>
          <a:p>
            <a:pPr marL="457200" lvl="1" indent="0">
              <a:buNone/>
            </a:pPr>
            <a:endParaRPr lang="en-US" dirty="0">
              <a:latin typeface="+mj-lt"/>
            </a:endParaRPr>
          </a:p>
          <a:p>
            <a:endParaRPr lang="en-US" dirty="0" smtClean="0">
              <a:latin typeface="+mj-lt"/>
            </a:endParaRPr>
          </a:p>
          <a:p>
            <a:endParaRPr lang="el-G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4022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116632"/>
            <a:ext cx="7125113" cy="924475"/>
          </a:xfrm>
        </p:spPr>
        <p:txBody>
          <a:bodyPr/>
          <a:lstStyle/>
          <a:p>
            <a:r>
              <a:rPr lang="en-US" b="1" dirty="0" smtClean="0"/>
              <a:t>Phase 2: Implementation   </a:t>
            </a:r>
            <a:endParaRPr lang="el-GR" b="1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79223" y="2456892"/>
            <a:ext cx="8568952" cy="42124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SzPct val="101000"/>
              <a:buFont typeface="Courier New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dirty="0">
                <a:latin typeface="+mj-lt"/>
              </a:rPr>
              <a:t>Please describe the preparation that the teacher needs to do before implementing the scenario. Define steps and activities, if applicable</a:t>
            </a:r>
            <a:r>
              <a:rPr lang="en-US" sz="2600" dirty="0" smtClean="0">
                <a:latin typeface="+mj-lt"/>
              </a:rPr>
              <a:t>.</a:t>
            </a:r>
          </a:p>
          <a:p>
            <a:r>
              <a:rPr lang="en-US" sz="2400" dirty="0"/>
              <a:t>Going through the scenario together with the class students </a:t>
            </a:r>
            <a:endParaRPr lang="ro-RO" sz="2400" dirty="0"/>
          </a:p>
          <a:p>
            <a:r>
              <a:rPr lang="en-US" sz="2400" dirty="0"/>
              <a:t>Preparing the real experiment </a:t>
            </a:r>
            <a:endParaRPr lang="ro-RO" sz="2400" dirty="0"/>
          </a:p>
          <a:p>
            <a:r>
              <a:rPr lang="en-US" sz="2400" dirty="0"/>
              <a:t>Going through the experiment and gathering experimental data</a:t>
            </a:r>
            <a:endParaRPr lang="ro-RO" sz="2400" dirty="0"/>
          </a:p>
          <a:p>
            <a:pPr lvl="1"/>
            <a:endParaRPr lang="en-US" dirty="0" smtClean="0"/>
          </a:p>
          <a:p>
            <a:pPr marL="457200" lvl="1" indent="0">
              <a:buFont typeface="Wingdings 2" charset="2"/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marL="457200" lvl="1" indent="0">
              <a:buFont typeface="Wingdings 2" charset="2"/>
              <a:buNone/>
            </a:pPr>
            <a:endParaRPr lang="en-US" dirty="0" smtClean="0"/>
          </a:p>
          <a:p>
            <a:endParaRPr lang="en-US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925213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116632"/>
            <a:ext cx="7125113" cy="924475"/>
          </a:xfrm>
        </p:spPr>
        <p:txBody>
          <a:bodyPr/>
          <a:lstStyle/>
          <a:p>
            <a:r>
              <a:rPr lang="en-US" b="1" dirty="0" smtClean="0"/>
              <a:t>Phase 2: Assessment   </a:t>
            </a:r>
            <a:endParaRPr lang="el-GR" b="1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51520" y="1484784"/>
            <a:ext cx="8568952" cy="41764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SzPct val="101000"/>
              <a:buFont typeface="Courier New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600" dirty="0" smtClean="0">
              <a:latin typeface="+mj-lt"/>
            </a:endParaRPr>
          </a:p>
          <a:p>
            <a:r>
              <a:rPr lang="en-US" sz="4000" dirty="0" smtClean="0">
                <a:latin typeface="+mj-lt"/>
              </a:rPr>
              <a:t>Please </a:t>
            </a:r>
            <a:r>
              <a:rPr lang="en-US" sz="4000" dirty="0">
                <a:latin typeface="+mj-lt"/>
              </a:rPr>
              <a:t>describe how you intend to assess the outcomes of the scenario. Define steps and activities, if applicable.</a:t>
            </a:r>
          </a:p>
          <a:p>
            <a:pPr lvl="1"/>
            <a:endParaRPr lang="en-US" sz="8000" dirty="0" smtClean="0"/>
          </a:p>
          <a:p>
            <a:r>
              <a:rPr lang="en-US" sz="4000" dirty="0"/>
              <a:t>The activity ends with an on-line test and with an assessment activity on </a:t>
            </a:r>
            <a:r>
              <a:rPr lang="en-US" sz="4000" dirty="0" err="1"/>
              <a:t>moodle</a:t>
            </a:r>
            <a:r>
              <a:rPr lang="en-US" sz="4000" dirty="0"/>
              <a:t>.</a:t>
            </a:r>
            <a:endParaRPr lang="ro-RO" sz="4000" dirty="0"/>
          </a:p>
          <a:p>
            <a:r>
              <a:rPr lang="en-US" sz="4000" dirty="0"/>
              <a:t>The students shall draw up an essay of the lab works, containing two stages:</a:t>
            </a:r>
            <a:endParaRPr lang="ro-RO" sz="4000" dirty="0"/>
          </a:p>
          <a:p>
            <a:pPr lvl="1"/>
            <a:r>
              <a:rPr lang="en-US" sz="4000" dirty="0"/>
              <a:t>Calibration of the thermocouple and drawing up the operation diagram </a:t>
            </a:r>
            <a:endParaRPr lang="ro-RO" sz="4000" dirty="0"/>
          </a:p>
          <a:p>
            <a:pPr lvl="1"/>
            <a:r>
              <a:rPr lang="en-US" sz="4000" dirty="0"/>
              <a:t>Drawing up the heating diagram of an amount of liquid by using the built thermometer.</a:t>
            </a:r>
            <a:endParaRPr lang="ro-RO" sz="4000" dirty="0"/>
          </a:p>
          <a:p>
            <a:pPr lvl="1"/>
            <a:r>
              <a:rPr lang="en-US" sz="4000" dirty="0"/>
              <a:t>The essay, uploaded on the </a:t>
            </a:r>
            <a:r>
              <a:rPr lang="en-US" sz="4000" dirty="0" err="1"/>
              <a:t>moodle</a:t>
            </a:r>
            <a:r>
              <a:rPr lang="en-US" sz="4000" dirty="0"/>
              <a:t> shall be graded by the teacher </a:t>
            </a:r>
            <a:endParaRPr lang="ro-RO" sz="4000" dirty="0"/>
          </a:p>
          <a:p>
            <a:pPr lvl="1"/>
            <a:endParaRPr lang="en-US" dirty="0" smtClean="0"/>
          </a:p>
          <a:p>
            <a:pPr marL="457200" lvl="1" indent="0">
              <a:buFont typeface="Wingdings 2" charset="2"/>
              <a:buNone/>
            </a:pPr>
            <a:endParaRPr lang="en-US" dirty="0" smtClean="0"/>
          </a:p>
          <a:p>
            <a:endParaRPr lang="en-US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625537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116632"/>
            <a:ext cx="7125113" cy="924475"/>
          </a:xfrm>
        </p:spPr>
        <p:txBody>
          <a:bodyPr/>
          <a:lstStyle/>
          <a:p>
            <a:r>
              <a:rPr lang="en-US" b="1" dirty="0" smtClean="0"/>
              <a:t>Resources</a:t>
            </a:r>
            <a:endParaRPr lang="el-GR" b="1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51520" y="2132856"/>
            <a:ext cx="8568952" cy="48965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SzPct val="101000"/>
              <a:buFont typeface="Courier New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200" dirty="0">
                <a:latin typeface="+mj-lt"/>
              </a:rPr>
              <a:t>Please identify at least 5 resources (links, files </a:t>
            </a:r>
            <a:r>
              <a:rPr lang="en-US" sz="7200" dirty="0" err="1">
                <a:latin typeface="+mj-lt"/>
              </a:rPr>
              <a:t>etc</a:t>
            </a:r>
            <a:r>
              <a:rPr lang="en-US" sz="7200" dirty="0">
                <a:latin typeface="+mj-lt"/>
              </a:rPr>
              <a:t>) that will be used in the scenario. You are advised to look for relevant resources on the ODS portal. You can also add external resources. </a:t>
            </a:r>
            <a:endParaRPr lang="en-US" sz="7200" dirty="0" smtClean="0">
              <a:latin typeface="+mj-lt"/>
            </a:endParaRPr>
          </a:p>
          <a:p>
            <a:r>
              <a:rPr lang="en-US" sz="7200" dirty="0" smtClean="0">
                <a:latin typeface="+mj-lt"/>
              </a:rPr>
              <a:t>http://</a:t>
            </a:r>
            <a:r>
              <a:rPr lang="en-US" sz="7200" dirty="0" smtClean="0">
                <a:latin typeface="+mj-lt"/>
              </a:rPr>
              <a:t>moodleromania.ro</a:t>
            </a:r>
            <a:endParaRPr lang="en-US" sz="7200" dirty="0" smtClean="0">
              <a:latin typeface="+mj-lt"/>
            </a:endParaRPr>
          </a:p>
          <a:p>
            <a:r>
              <a:rPr lang="en-US" sz="6600" dirty="0"/>
              <a:t>https://</a:t>
            </a:r>
            <a:r>
              <a:rPr lang="en-US" sz="6600" dirty="0" smtClean="0"/>
              <a:t>phet.colorado.edu/ro/simulation/legacy/energy-forms-and-changes</a:t>
            </a:r>
            <a:endParaRPr lang="ro-RO" sz="6600" dirty="0"/>
          </a:p>
          <a:p>
            <a:r>
              <a:rPr lang="en-US" sz="7200" dirty="0" smtClean="0">
                <a:latin typeface="+mj-lt"/>
              </a:rPr>
              <a:t>https</a:t>
            </a:r>
            <a:r>
              <a:rPr lang="en-US" sz="7200" dirty="0">
                <a:latin typeface="+mj-lt"/>
              </a:rPr>
              <a:t>://</a:t>
            </a:r>
            <a:r>
              <a:rPr lang="en-US" sz="7200" dirty="0" smtClean="0">
                <a:latin typeface="+mj-lt"/>
              </a:rPr>
              <a:t>phet.colorado.edu/ro/simulation/legacy/gas-properties</a:t>
            </a:r>
            <a:endParaRPr lang="ro-RO" sz="7200" dirty="0">
              <a:latin typeface="+mj-lt"/>
            </a:endParaRPr>
          </a:p>
          <a:p>
            <a:r>
              <a:rPr lang="ro-RO" sz="7200" dirty="0">
                <a:latin typeface="+mj-lt"/>
              </a:rPr>
              <a:t> http://83.103.156.123:81/ael/library/ca-v2/ContentArea.action?folderId=1838 	</a:t>
            </a:r>
            <a:r>
              <a:rPr lang="en-US" sz="7200" dirty="0">
                <a:latin typeface="+mj-lt"/>
              </a:rPr>
              <a:t> </a:t>
            </a:r>
            <a:endParaRPr lang="ro-RO" sz="7200" dirty="0">
              <a:latin typeface="+mj-lt"/>
            </a:endParaRPr>
          </a:p>
          <a:p>
            <a:r>
              <a:rPr lang="en-US" sz="7200" dirty="0">
                <a:latin typeface="+mj-lt"/>
              </a:rPr>
              <a:t>The material drawn up by the authors, describing the Fe-CO thermocouple </a:t>
            </a:r>
            <a:endParaRPr lang="ro-RO" sz="7200" dirty="0">
              <a:latin typeface="+mj-lt"/>
            </a:endParaRPr>
          </a:p>
          <a:p>
            <a:endParaRPr lang="en-US" sz="2600" dirty="0">
              <a:latin typeface="+mj-lt"/>
            </a:endParaRPr>
          </a:p>
          <a:p>
            <a:pPr lvl="1"/>
            <a:endParaRPr lang="en-US" dirty="0" smtClean="0"/>
          </a:p>
          <a:p>
            <a:pPr marL="457200" lvl="1" indent="0">
              <a:buFont typeface="Wingdings 2" charset="2"/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marL="457200" lvl="1" indent="0">
              <a:buFont typeface="Wingdings 2" charset="2"/>
              <a:buNone/>
            </a:pPr>
            <a:endParaRPr lang="en-US" dirty="0" smtClean="0"/>
          </a:p>
          <a:p>
            <a:endParaRPr lang="en-US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997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7125113" cy="924475"/>
          </a:xfrm>
        </p:spPr>
        <p:txBody>
          <a:bodyPr>
            <a:normAutofit/>
          </a:bodyPr>
          <a:lstStyle/>
          <a:p>
            <a:r>
              <a:rPr lang="en-US" b="1" dirty="0" smtClean="0"/>
              <a:t>Basic info on the scenario:</a:t>
            </a:r>
            <a:endParaRPr lang="el-G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040560"/>
          </a:xfrm>
        </p:spPr>
        <p:txBody>
          <a:bodyPr>
            <a:noAutofit/>
          </a:bodyPr>
          <a:lstStyle/>
          <a:p>
            <a:r>
              <a:rPr lang="en-US" dirty="0">
                <a:latin typeface="+mj-lt"/>
              </a:rPr>
              <a:t>Name of participant</a:t>
            </a:r>
            <a:r>
              <a:rPr lang="en-US" dirty="0" smtClean="0">
                <a:latin typeface="+mj-lt"/>
              </a:rPr>
              <a:t>:…Vaju George</a:t>
            </a:r>
            <a:endParaRPr lang="en-US" dirty="0">
              <a:latin typeface="+mj-lt"/>
            </a:endParaRPr>
          </a:p>
          <a:p>
            <a:r>
              <a:rPr lang="en-US" dirty="0" err="1" smtClean="0">
                <a:latin typeface="+mj-lt"/>
              </a:rPr>
              <a:t>School:Colegiul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Tehnic</a:t>
            </a:r>
            <a:r>
              <a:rPr lang="en-US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“</a:t>
            </a:r>
            <a:r>
              <a:rPr lang="en-US" dirty="0" err="1" smtClean="0">
                <a:latin typeface="+mj-lt"/>
              </a:rPr>
              <a:t>Grigore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Moisil</a:t>
            </a:r>
            <a:r>
              <a:rPr lang="en-US" dirty="0" smtClean="0">
                <a:latin typeface="+mj-lt"/>
              </a:rPr>
              <a:t>”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Bistrita</a:t>
            </a:r>
            <a:r>
              <a:rPr lang="en-US" dirty="0" smtClean="0">
                <a:latin typeface="+mj-lt"/>
              </a:rPr>
              <a:t>.</a:t>
            </a:r>
            <a:endParaRPr lang="en-US" dirty="0">
              <a:latin typeface="+mj-lt"/>
            </a:endParaRPr>
          </a:p>
          <a:p>
            <a:r>
              <a:rPr lang="en-US" dirty="0">
                <a:latin typeface="+mj-lt"/>
              </a:rPr>
              <a:t>Country: </a:t>
            </a:r>
            <a:r>
              <a:rPr lang="en-US" dirty="0" smtClean="0">
                <a:latin typeface="+mj-lt"/>
              </a:rPr>
              <a:t>Romania</a:t>
            </a:r>
            <a:endParaRPr lang="el-GR" dirty="0">
              <a:latin typeface="+mj-lt"/>
            </a:endParaRPr>
          </a:p>
          <a:p>
            <a:endParaRPr lang="en-US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Title of scenario: </a:t>
            </a:r>
            <a:r>
              <a:rPr lang="en-US" dirty="0" smtClean="0">
                <a:latin typeface="+mj-lt"/>
              </a:rPr>
              <a:t>Temperature.</a:t>
            </a:r>
            <a:endParaRPr lang="en-US" dirty="0" smtClean="0">
              <a:latin typeface="+mj-lt"/>
            </a:endParaRPr>
          </a:p>
          <a:p>
            <a:endParaRPr lang="en-US" dirty="0" smtClean="0">
              <a:latin typeface="+mj-lt"/>
            </a:endParaRPr>
          </a:p>
          <a:p>
            <a:pPr lvl="0"/>
            <a:r>
              <a:rPr lang="en-US" dirty="0" smtClean="0">
                <a:latin typeface="+mj-lt"/>
              </a:rPr>
              <a:t>Short description/ main idea</a:t>
            </a:r>
            <a:r>
              <a:rPr lang="en-US" dirty="0" smtClean="0">
                <a:latin typeface="+mj-lt"/>
              </a:rPr>
              <a:t>:…</a:t>
            </a:r>
            <a:r>
              <a:rPr lang="en-US" dirty="0"/>
              <a:t>Lesson of physics on the topic temperature and temperature measuring. The age range </a:t>
            </a:r>
            <a:r>
              <a:rPr lang="en-US" dirty="0" smtClean="0"/>
              <a:t>14-16 </a:t>
            </a:r>
            <a:r>
              <a:rPr lang="en-US" dirty="0"/>
              <a:t>years. A scenario is presented for teaching the chapter at high school level. ODS </a:t>
            </a:r>
            <a:r>
              <a:rPr lang="en-US" dirty="0" err="1"/>
              <a:t>AeL</a:t>
            </a:r>
            <a:r>
              <a:rPr lang="en-US" dirty="0"/>
              <a:t> and own author’s resources are used. The activity was managed on the site moodleromania.ro</a:t>
            </a:r>
            <a:endParaRPr lang="ro-RO" dirty="0"/>
          </a:p>
          <a:p>
            <a:pPr marL="0" indent="0">
              <a:buNone/>
            </a:pPr>
            <a:endParaRPr lang="el-G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55523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Educational objectives and pupils’ competences targeted: </a:t>
            </a:r>
            <a:endParaRPr lang="el-GR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115616" y="2276872"/>
            <a:ext cx="7125112" cy="2808312"/>
          </a:xfrm>
        </p:spPr>
        <p:txBody>
          <a:bodyPr>
            <a:normAutofit/>
          </a:bodyPr>
          <a:lstStyle/>
          <a:p>
            <a:r>
              <a:rPr lang="en-US" sz="2000" dirty="0" smtClean="0">
                <a:latin typeface="+mj-lt"/>
              </a:rPr>
              <a:t>Please describe</a:t>
            </a:r>
          </a:p>
          <a:p>
            <a:pPr lvl="0"/>
            <a:r>
              <a:rPr lang="en-US" sz="2000" dirty="0"/>
              <a:t>Knowledge of the physical item: temperature, it’s measurement unit </a:t>
            </a:r>
            <a:endParaRPr lang="ro-RO" sz="2000" dirty="0"/>
          </a:p>
          <a:p>
            <a:pPr lvl="0"/>
            <a:r>
              <a:rPr lang="en-US" sz="2000" dirty="0"/>
              <a:t>The convention for establishing a temperature scale </a:t>
            </a:r>
            <a:endParaRPr lang="ro-RO" sz="2000" dirty="0"/>
          </a:p>
          <a:p>
            <a:pPr lvl="0"/>
            <a:r>
              <a:rPr lang="en-US" sz="2000" dirty="0"/>
              <a:t>Types of thermometers </a:t>
            </a:r>
            <a:endParaRPr lang="ro-RO" sz="2000" dirty="0"/>
          </a:p>
          <a:p>
            <a:pPr lvl="0"/>
            <a:r>
              <a:rPr lang="en-US" sz="2000" dirty="0"/>
              <a:t>Building an own thermometer, with thermocouple, it’s calibration and use in an additional experiment.</a:t>
            </a:r>
            <a:endParaRPr lang="ro-RO" sz="2000" dirty="0"/>
          </a:p>
        </p:txBody>
      </p:sp>
    </p:spTree>
    <p:extLst>
      <p:ext uri="{BB962C8B-B14F-4D97-AF65-F5344CB8AC3E}">
        <p14:creationId xmlns:p14="http://schemas.microsoft.com/office/powerpoint/2010/main" val="1210798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 Pupils’ ages: </a:t>
            </a:r>
            <a:endParaRPr lang="el-GR" b="1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115616" y="2276872"/>
            <a:ext cx="7125112" cy="3744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SzPct val="101000"/>
              <a:buFont typeface="Courier New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200" dirty="0" smtClean="0">
                <a:latin typeface="+mj-lt"/>
              </a:rPr>
              <a:t>Please describe</a:t>
            </a:r>
          </a:p>
          <a:p>
            <a:endParaRPr lang="en-US" sz="11200" dirty="0" smtClean="0"/>
          </a:p>
          <a:p>
            <a:pPr lvl="0"/>
            <a:r>
              <a:rPr lang="en-US" sz="11200" dirty="0"/>
              <a:t>Curriculum</a:t>
            </a:r>
            <a:r>
              <a:rPr lang="en-US" sz="11200" b="1" dirty="0"/>
              <a:t> </a:t>
            </a:r>
            <a:r>
              <a:rPr lang="en-US" sz="11200" dirty="0"/>
              <a:t>areas/ domains involved: physics, thermodynamics, temperature</a:t>
            </a:r>
            <a:endParaRPr lang="ro-RO" sz="11200" dirty="0"/>
          </a:p>
          <a:p>
            <a:r>
              <a:rPr lang="en-US" sz="11200" dirty="0"/>
              <a:t>Age 14-16 years </a:t>
            </a:r>
            <a:endParaRPr lang="ro-RO" sz="11200" dirty="0"/>
          </a:p>
          <a:p>
            <a:endParaRPr lang="en-US" dirty="0" smtClean="0"/>
          </a:p>
          <a:p>
            <a:endParaRPr lang="el-GR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914400" y="2924944"/>
            <a:ext cx="8229600" cy="2304255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sz="2000" dirty="0" smtClean="0"/>
              <a:t>.</a:t>
            </a:r>
            <a:endParaRPr lang="ro-RO" sz="2000" dirty="0"/>
          </a:p>
        </p:txBody>
      </p:sp>
    </p:spTree>
    <p:extLst>
      <p:ext uri="{BB962C8B-B14F-4D97-AF65-F5344CB8AC3E}">
        <p14:creationId xmlns:p14="http://schemas.microsoft.com/office/powerpoint/2010/main" val="285648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Which school needs does your scenario address? </a:t>
            </a:r>
            <a:endParaRPr lang="el-GR" b="1" dirty="0"/>
          </a:p>
        </p:txBody>
      </p:sp>
      <p:sp>
        <p:nvSpPr>
          <p:cNvPr id="4" name="Rectangle 3"/>
          <p:cNvSpPr/>
          <p:nvPr/>
        </p:nvSpPr>
        <p:spPr>
          <a:xfrm>
            <a:off x="539552" y="2420888"/>
            <a:ext cx="747929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000" dirty="0"/>
              <a:t>The scenario and the development of the lesson bring as novelties:</a:t>
            </a:r>
            <a:endParaRPr lang="ro-RO" sz="2000" dirty="0"/>
          </a:p>
          <a:p>
            <a:r>
              <a:rPr lang="en-US" sz="2000" dirty="0"/>
              <a:t>the use of </a:t>
            </a:r>
            <a:r>
              <a:rPr lang="en-US" sz="2000" dirty="0" err="1"/>
              <a:t>moodle</a:t>
            </a:r>
            <a:r>
              <a:rPr lang="en-US" sz="2000" dirty="0"/>
              <a:t> in teaching physics lessons </a:t>
            </a:r>
            <a:endParaRPr lang="ro-RO" sz="2000" dirty="0"/>
          </a:p>
          <a:p>
            <a:r>
              <a:rPr lang="en-US" sz="2000" dirty="0"/>
              <a:t>managing various resources </a:t>
            </a:r>
            <a:endParaRPr lang="ro-RO" sz="2000" dirty="0"/>
          </a:p>
        </p:txBody>
      </p:sp>
    </p:spTree>
    <p:extLst>
      <p:ext uri="{BB962C8B-B14F-4D97-AF65-F5344CB8AC3E}">
        <p14:creationId xmlns:p14="http://schemas.microsoft.com/office/powerpoint/2010/main" val="2904911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r>
              <a:rPr lang="en-US" b="1" dirty="0" smtClean="0"/>
              <a:t>Innovative characteristics</a:t>
            </a:r>
            <a:endParaRPr lang="el-G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In what sense is your scenario innovative? What are its innovative aspects with regard to your school context?</a:t>
            </a:r>
          </a:p>
          <a:p>
            <a:pPr lvl="0"/>
            <a:r>
              <a:rPr lang="en-US" dirty="0"/>
              <a:t>The use of the </a:t>
            </a:r>
            <a:r>
              <a:rPr lang="en-US" dirty="0" err="1"/>
              <a:t>moodle</a:t>
            </a:r>
            <a:r>
              <a:rPr lang="en-US" dirty="0"/>
              <a:t> platform in the physics lesson </a:t>
            </a:r>
            <a:endParaRPr lang="ro-RO" dirty="0"/>
          </a:p>
          <a:p>
            <a:pPr lvl="0"/>
            <a:r>
              <a:rPr lang="en-US" dirty="0"/>
              <a:t>The use of ODS </a:t>
            </a:r>
            <a:r>
              <a:rPr lang="en-US" dirty="0" err="1"/>
              <a:t>PheT</a:t>
            </a:r>
            <a:r>
              <a:rPr lang="en-US" dirty="0"/>
              <a:t> resources</a:t>
            </a:r>
            <a:endParaRPr lang="ro-RO" dirty="0"/>
          </a:p>
          <a:p>
            <a:pPr lvl="0"/>
            <a:r>
              <a:rPr lang="en-US" dirty="0"/>
              <a:t>The use of </a:t>
            </a:r>
            <a:r>
              <a:rPr lang="en-US" dirty="0" err="1"/>
              <a:t>AeL</a:t>
            </a:r>
            <a:r>
              <a:rPr lang="en-US" dirty="0"/>
              <a:t> resources</a:t>
            </a:r>
            <a:endParaRPr lang="ro-RO" dirty="0"/>
          </a:p>
          <a:p>
            <a:pPr lvl="0"/>
            <a:r>
              <a:rPr lang="en-US" dirty="0"/>
              <a:t>The use of own resources in building a Fe-Co thermocouple, it’s calibration as a thermometer, use of the built thermometer in other experiments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613117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116632"/>
            <a:ext cx="7125113" cy="924475"/>
          </a:xfrm>
        </p:spPr>
        <p:txBody>
          <a:bodyPr/>
          <a:lstStyle/>
          <a:p>
            <a:r>
              <a:rPr lang="en-US" b="1" dirty="0" smtClean="0"/>
              <a:t>Parental engagement </a:t>
            </a:r>
            <a:endParaRPr lang="el-G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84784"/>
            <a:ext cx="8568952" cy="4968552"/>
          </a:xfrm>
        </p:spPr>
        <p:txBody>
          <a:bodyPr>
            <a:normAutofit/>
          </a:bodyPr>
          <a:lstStyle/>
          <a:p>
            <a:pPr lvl="1"/>
            <a:r>
              <a:rPr lang="en-US" dirty="0" smtClean="0">
                <a:latin typeface="+mj-lt"/>
              </a:rPr>
              <a:t>How are pupils’ parents engaged in the process or/ and implementation of the educational scenario? What is their role? </a:t>
            </a:r>
          </a:p>
          <a:p>
            <a:pPr lvl="1"/>
            <a:r>
              <a:rPr lang="en-US" sz="2200" dirty="0">
                <a:latin typeface="+mj-lt"/>
              </a:rPr>
              <a:t>The students’ parents can know the situation by using the student’s account. In this way they can see promptly the student’s situation: attendance in class, participation in the activity, grade for the on-line tests, grade given by the teacher for the uploaded essays.</a:t>
            </a:r>
            <a:endParaRPr lang="ro-RO" sz="2200" dirty="0">
              <a:latin typeface="+mj-lt"/>
            </a:endParaRPr>
          </a:p>
          <a:p>
            <a:pPr marL="393192" lvl="1" indent="0">
              <a:buNone/>
            </a:pPr>
            <a:endParaRPr lang="en-US" dirty="0" smtClean="0">
              <a:latin typeface="+mj-lt"/>
            </a:endParaRPr>
          </a:p>
          <a:p>
            <a:pPr lvl="1"/>
            <a:r>
              <a:rPr lang="en-US" dirty="0" smtClean="0">
                <a:latin typeface="+mj-lt"/>
              </a:rPr>
              <a:t>Which school needs does their engagement in this scenario intend to serve?</a:t>
            </a:r>
            <a:r>
              <a:rPr lang="en-US" dirty="0">
                <a:latin typeface="+mj-lt"/>
              </a:rPr>
              <a:t> </a:t>
            </a:r>
          </a:p>
          <a:p>
            <a:pPr marL="457200" lvl="1" indent="0">
              <a:buNone/>
            </a:pPr>
            <a:endParaRPr lang="en-US" dirty="0">
              <a:latin typeface="+mj-lt"/>
            </a:endParaRPr>
          </a:p>
          <a:p>
            <a:endParaRPr lang="en-US" dirty="0" smtClean="0">
              <a:latin typeface="+mj-lt"/>
            </a:endParaRPr>
          </a:p>
          <a:p>
            <a:endParaRPr lang="el-G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1387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116632"/>
            <a:ext cx="7125113" cy="924475"/>
          </a:xfrm>
        </p:spPr>
        <p:txBody>
          <a:bodyPr/>
          <a:lstStyle/>
          <a:p>
            <a:r>
              <a:rPr lang="en-US" b="1" dirty="0" smtClean="0"/>
              <a:t>Parental engagement </a:t>
            </a:r>
            <a:endParaRPr lang="el-G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84784"/>
            <a:ext cx="8568952" cy="4968552"/>
          </a:xfrm>
        </p:spPr>
        <p:txBody>
          <a:bodyPr>
            <a:normAutofit/>
          </a:bodyPr>
          <a:lstStyle/>
          <a:p>
            <a:pPr lvl="1"/>
            <a:r>
              <a:rPr lang="en-US" dirty="0" smtClean="0">
                <a:latin typeface="+mj-lt"/>
              </a:rPr>
              <a:t>What are the expected benefits from parents’ engagement in this scenario? </a:t>
            </a:r>
          </a:p>
          <a:p>
            <a:pPr lvl="1"/>
            <a:endParaRPr lang="en-US" dirty="0" smtClean="0">
              <a:latin typeface="+mj-lt"/>
            </a:endParaRPr>
          </a:p>
          <a:p>
            <a:pPr marL="457200" lvl="1" indent="0">
              <a:buNone/>
            </a:pPr>
            <a:endParaRPr lang="en-US" dirty="0" smtClean="0">
              <a:latin typeface="+mj-lt"/>
            </a:endParaRPr>
          </a:p>
          <a:p>
            <a:pPr lvl="1"/>
            <a:endParaRPr lang="en-US" dirty="0">
              <a:latin typeface="+mj-lt"/>
            </a:endParaRPr>
          </a:p>
          <a:p>
            <a:pPr lvl="1"/>
            <a:r>
              <a:rPr lang="en-US" sz="2200" dirty="0">
                <a:latin typeface="+mj-lt"/>
              </a:rPr>
              <a:t>On the notification section parents can find out the situation for all subjects if the tutor (class teacher) updates the information in a timely manner (e.g. weekly)</a:t>
            </a:r>
            <a:endParaRPr lang="ro-RO" sz="2200" dirty="0">
              <a:latin typeface="+mj-lt"/>
            </a:endParaRPr>
          </a:p>
          <a:p>
            <a:endParaRPr lang="en-US" dirty="0" smtClean="0">
              <a:latin typeface="+mj-lt"/>
            </a:endParaRPr>
          </a:p>
          <a:p>
            <a:endParaRPr lang="el-G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35073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143000"/>
          </a:xfrm>
        </p:spPr>
        <p:txBody>
          <a:bodyPr/>
          <a:lstStyle/>
          <a:p>
            <a:r>
              <a:rPr lang="en-US" b="1" dirty="0" smtClean="0"/>
              <a:t>Equal learning opportunities</a:t>
            </a:r>
            <a:endParaRPr lang="el-G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772816"/>
            <a:ext cx="8229600" cy="4389120"/>
          </a:xfrm>
        </p:spPr>
        <p:txBody>
          <a:bodyPr/>
          <a:lstStyle/>
          <a:p>
            <a:r>
              <a:rPr lang="en-US" dirty="0" smtClean="0">
                <a:latin typeface="+mj-lt"/>
              </a:rPr>
              <a:t>How do you plan to address pupils with different learning styles and needs through the design and implementation of your scenario? </a:t>
            </a:r>
          </a:p>
          <a:p>
            <a:pPr lvl="0"/>
            <a:r>
              <a:rPr lang="en-US" dirty="0"/>
              <a:t>Every student has access during class to moodleromania.ro</a:t>
            </a:r>
            <a:endParaRPr lang="ro-RO" dirty="0"/>
          </a:p>
          <a:p>
            <a:pPr lvl="0"/>
            <a:r>
              <a:rPr lang="en-US" dirty="0"/>
              <a:t>90% of the students have access from home </a:t>
            </a:r>
            <a:endParaRPr lang="ro-RO" dirty="0"/>
          </a:p>
          <a:p>
            <a:pPr lvl="0"/>
            <a:r>
              <a:rPr lang="en-US" dirty="0"/>
              <a:t>10% have access from the school  boarding house and from the Computer Science Room during tutoring classes 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4258012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517</TotalTime>
  <Words>737</Words>
  <Application>Microsoft Office PowerPoint</Application>
  <PresentationFormat>Expunere pe ecran (4:3)</PresentationFormat>
  <Paragraphs>93</Paragraphs>
  <Slides>14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3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14</vt:i4>
      </vt:variant>
    </vt:vector>
  </HeadingPairs>
  <TitlesOfParts>
    <vt:vector size="18" baseType="lpstr">
      <vt:lpstr>Calibri</vt:lpstr>
      <vt:lpstr>Constantia</vt:lpstr>
      <vt:lpstr>Wingdings 2</vt:lpstr>
      <vt:lpstr>Flow</vt:lpstr>
      <vt:lpstr>Summer School 2015 Mati, Greece, July 12-17</vt:lpstr>
      <vt:lpstr>Basic info on the scenario:</vt:lpstr>
      <vt:lpstr>Educational objectives and pupils’ competences targeted: </vt:lpstr>
      <vt:lpstr> Pupils’ ages: </vt:lpstr>
      <vt:lpstr>Which school needs does your scenario address? </vt:lpstr>
      <vt:lpstr>Innovative characteristics</vt:lpstr>
      <vt:lpstr>Parental engagement </vt:lpstr>
      <vt:lpstr>Parental engagement </vt:lpstr>
      <vt:lpstr>Equal learning opportunities</vt:lpstr>
      <vt:lpstr>Game-based learning</vt:lpstr>
      <vt:lpstr>Phase 1: Preparation  </vt:lpstr>
      <vt:lpstr>Phase 2: Implementation   </vt:lpstr>
      <vt:lpstr>Phase 2: Assessment   </vt:lpstr>
      <vt:lpstr>Resources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Discovery Space Summer Academy 2014</dc:title>
  <dc:creator>Chelioti Eleni</dc:creator>
  <cp:lastModifiedBy>george vaju</cp:lastModifiedBy>
  <cp:revision>30</cp:revision>
  <dcterms:created xsi:type="dcterms:W3CDTF">2014-06-12T09:44:21Z</dcterms:created>
  <dcterms:modified xsi:type="dcterms:W3CDTF">2015-07-07T05:36:59Z</dcterms:modified>
</cp:coreProperties>
</file>