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2" r:id="rId4"/>
    <p:sldId id="271" r:id="rId5"/>
    <p:sldId id="275" r:id="rId6"/>
    <p:sldId id="273" r:id="rId7"/>
    <p:sldId id="274" r:id="rId8"/>
    <p:sldId id="277" r:id="rId9"/>
    <p:sldId id="286" r:id="rId10"/>
    <p:sldId id="258" r:id="rId11"/>
    <p:sldId id="270" r:id="rId12"/>
    <p:sldId id="269" r:id="rId13"/>
    <p:sldId id="261" r:id="rId14"/>
    <p:sldId id="278" r:id="rId15"/>
    <p:sldId id="283" r:id="rId16"/>
    <p:sldId id="282" r:id="rId17"/>
    <p:sldId id="285" r:id="rId18"/>
    <p:sldId id="284" r:id="rId19"/>
    <p:sldId id="262" r:id="rId20"/>
    <p:sldId id="280" r:id="rId21"/>
    <p:sldId id="290" r:id="rId22"/>
    <p:sldId id="289" r:id="rId23"/>
    <p:sldId id="281" r:id="rId24"/>
    <p:sldId id="279" r:id="rId25"/>
    <p:sldId id="263" r:id="rId26"/>
    <p:sldId id="291" r:id="rId27"/>
    <p:sldId id="264" r:id="rId28"/>
    <p:sldId id="292" r:id="rId29"/>
    <p:sldId id="265" r:id="rId30"/>
    <p:sldId id="293" r:id="rId31"/>
    <p:sldId id="266" r:id="rId32"/>
    <p:sldId id="295" r:id="rId33"/>
    <p:sldId id="267" r:id="rId34"/>
    <p:sldId id="294" r:id="rId35"/>
    <p:sldId id="296" r:id="rId36"/>
    <p:sldId id="297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F4A"/>
    <a:srgbClr val="0A997D"/>
    <a:srgbClr val="ED3B3C"/>
    <a:srgbClr val="FF3399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320" y="29"/>
      </p:cViewPr>
      <p:guideLst>
        <p:guide orient="horz" pos="21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14E5-62E0-4882-8E2D-C5D7DC84657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D0451-20BE-48F7-B057-D9276BE6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D033-19A9-45D0-8401-9F91DB283C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7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324600"/>
            <a:ext cx="899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568" y="6355060"/>
            <a:ext cx="1028701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355060"/>
            <a:ext cx="687049" cy="457200"/>
          </a:xfrm>
          <a:prstGeom prst="rect">
            <a:avLst/>
          </a:prstGeom>
        </p:spPr>
      </p:pic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2051720" y="6309320"/>
            <a:ext cx="5112568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tx1"/>
                </a:solidFill>
              </a:rPr>
              <a:t>  © EUSPACE-AWARENESS</a:t>
            </a:r>
          </a:p>
          <a:p>
            <a:r>
              <a:rPr lang="en-GB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Co-funded by EU (</a:t>
            </a: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Horizon 2020 Programme</a:t>
            </a:r>
            <a:r>
              <a:rPr lang="en-GB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6200" y="6324600"/>
            <a:ext cx="2971800" cy="577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 with inquiry</a:t>
            </a:r>
          </a:p>
          <a:p>
            <a:r>
              <a: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Education International Workshop</a:t>
            </a:r>
          </a:p>
          <a:p>
            <a:r>
              <a: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Leiden, 18</a:t>
            </a:r>
            <a:r>
              <a:rPr lang="en-US" sz="105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22 October 2016 </a:t>
            </a:r>
            <a:endParaRPr lang="en-US" sz="105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95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Ubuntu" panose="020B0504030602030204" pitchFamily="34" charset="0"/>
              </a:defRPr>
            </a:lvl1pPr>
            <a:lvl2pPr>
              <a:defRPr sz="2400">
                <a:latin typeface="Ubuntu" panose="020B0504030602030204" pitchFamily="34" charset="0"/>
              </a:defRPr>
            </a:lvl2pPr>
            <a:lvl3pPr>
              <a:defRPr sz="2000">
                <a:latin typeface="Ubuntu" panose="020B0504030602030204" pitchFamily="34" charset="0"/>
              </a:defRPr>
            </a:lvl3pPr>
            <a:lvl4pPr>
              <a:defRPr sz="1800">
                <a:latin typeface="Ubuntu" panose="020B0504030602030204" pitchFamily="34" charset="0"/>
              </a:defRPr>
            </a:lvl4pPr>
            <a:lvl5pPr>
              <a:defRPr sz="1800">
                <a:latin typeface="Ubuntu" panose="020B05040306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Ubuntu" panose="020B0504030602030204" pitchFamily="34" charset="0"/>
              </a:defRPr>
            </a:lvl1pPr>
            <a:lvl2pPr>
              <a:defRPr sz="2400">
                <a:latin typeface="Ubuntu" panose="020B0504030602030204" pitchFamily="34" charset="0"/>
              </a:defRPr>
            </a:lvl2pPr>
            <a:lvl3pPr>
              <a:defRPr sz="2000">
                <a:latin typeface="Ubuntu" panose="020B0504030602030204" pitchFamily="34" charset="0"/>
              </a:defRPr>
            </a:lvl3pPr>
            <a:lvl4pPr>
              <a:defRPr sz="1800">
                <a:latin typeface="Ubuntu" panose="020B0504030602030204" pitchFamily="34" charset="0"/>
              </a:defRPr>
            </a:lvl4pPr>
            <a:lvl5pPr>
              <a:defRPr sz="1800">
                <a:latin typeface="Ubuntu" panose="020B05040306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9765-F94E-422E-87A0-61CB2AD09EF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3CA4-63D3-4548-8931-D967DDDB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0uDDEEHDf1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ce-awareness.org/en/activitie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708" y="3048000"/>
            <a:ext cx="7772400" cy="1470025"/>
          </a:xfrm>
        </p:spPr>
        <p:txBody>
          <a:bodyPr/>
          <a:lstStyle/>
          <a:p>
            <a:r>
              <a:rPr lang="en-US" dirty="0">
                <a:latin typeface="Ubuntu" panose="020B0504030602030204" pitchFamily="34" charset="0"/>
              </a:rPr>
              <a:t>Teaching with inquiry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835148"/>
            <a:ext cx="3950216" cy="17556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4656" y="4895626"/>
            <a:ext cx="518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Tsourlidaki Eleftheria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</a:rPr>
              <a:t>Ellinogermaniki Agogi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16" y="5268912"/>
            <a:ext cx="98271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eleftheria\Pictures\Shutterstock\shutterstock_3377543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51" y="914400"/>
            <a:ext cx="3784649" cy="252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 dirty="0"/>
              <a:t>What is inquiry learning?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770" y="972485"/>
            <a:ext cx="2297630" cy="377686"/>
          </a:xfrm>
          <a:prstGeom prst="rect">
            <a:avLst/>
          </a:prstGeom>
          <a:solidFill>
            <a:srgbClr val="EF3F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dirty="0"/>
              <a:t>A </a:t>
            </a:r>
            <a:r>
              <a:rPr lang="en-GB" sz="1400" b="1" dirty="0"/>
              <a:t>student-centred </a:t>
            </a:r>
            <a:r>
              <a:rPr lang="en-GB" sz="1400" dirty="0"/>
              <a:t>approach </a:t>
            </a:r>
            <a:endParaRPr lang="en-US" sz="1400" dirty="0"/>
          </a:p>
        </p:txBody>
      </p:sp>
      <p:pic>
        <p:nvPicPr>
          <p:cNvPr id="2052" name="Picture 4" descr="C:\Users\eleftheria\Pictures\Shutterstock\u0-weu-d3-2c2efdbd42f9402edd049129da4828a3^pimgpsh_fullsize_dist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116" y="929603"/>
            <a:ext cx="2650367" cy="257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599" y="1059686"/>
            <a:ext cx="2038169" cy="322045"/>
          </a:xfrm>
          <a:prstGeom prst="rect">
            <a:avLst/>
          </a:prstGeom>
          <a:solidFill>
            <a:srgbClr val="EF3F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/>
              <a:t>Knowledge construction</a:t>
            </a:r>
          </a:p>
        </p:txBody>
      </p:sp>
      <p:pic>
        <p:nvPicPr>
          <p:cNvPr id="2053" name="Picture 5" descr="C:\Users\eleftheria\Pictures\Shutterstock\shutterstock_1429964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116" y="3561675"/>
            <a:ext cx="2677824" cy="267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9100" y="3582202"/>
            <a:ext cx="1848031" cy="575707"/>
          </a:xfrm>
          <a:prstGeom prst="rect">
            <a:avLst/>
          </a:prstGeom>
          <a:solidFill>
            <a:srgbClr val="EF3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Teachers and students </a:t>
            </a:r>
            <a:r>
              <a:rPr lang="en-US" sz="1400" b="1" dirty="0"/>
              <a:t>collaboration</a:t>
            </a:r>
            <a:endParaRPr lang="en-US" sz="1400" i="1" dirty="0"/>
          </a:p>
        </p:txBody>
      </p:sp>
      <p:pic>
        <p:nvPicPr>
          <p:cNvPr id="2055" name="Picture 7" descr="C:\Users\eleftheria\Pictures\Shutterstock\shutterstock_2938570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75" y="35052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7180" y="5604537"/>
            <a:ext cx="2133600" cy="625336"/>
          </a:xfrm>
          <a:prstGeom prst="rect">
            <a:avLst/>
          </a:prstGeom>
          <a:solidFill>
            <a:srgbClr val="EF3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b="1" dirty="0"/>
              <a:t>Active involvement </a:t>
            </a:r>
            <a:r>
              <a:rPr lang="en-GB" sz="1600" dirty="0"/>
              <a:t>in the learning process </a:t>
            </a:r>
          </a:p>
        </p:txBody>
      </p:sp>
    </p:spTree>
    <p:extLst>
      <p:ext uri="{BB962C8B-B14F-4D97-AF65-F5344CB8AC3E}">
        <p14:creationId xmlns:p14="http://schemas.microsoft.com/office/powerpoint/2010/main" val="40974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What changes with inquiry?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6784" y="3200400"/>
            <a:ext cx="4038600" cy="2895600"/>
          </a:xfrm>
        </p:spPr>
        <p:txBody>
          <a:bodyPr>
            <a:normAutofit/>
          </a:bodyPr>
          <a:lstStyle/>
          <a:p>
            <a:r>
              <a:rPr lang="en-US" dirty="0"/>
              <a:t>Passive receivers</a:t>
            </a:r>
          </a:p>
          <a:p>
            <a:r>
              <a:rPr lang="en-US" dirty="0"/>
              <a:t>Focus on content</a:t>
            </a:r>
          </a:p>
          <a:p>
            <a:r>
              <a:rPr lang="en-US" dirty="0"/>
              <a:t>Teachers knows it all</a:t>
            </a:r>
          </a:p>
          <a:p>
            <a:r>
              <a:rPr lang="en-US" dirty="0"/>
              <a:t>There is only one correct answer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4038600" cy="2971800"/>
          </a:xfrm>
        </p:spPr>
        <p:txBody>
          <a:bodyPr>
            <a:normAutofit/>
          </a:bodyPr>
          <a:lstStyle/>
          <a:p>
            <a:r>
              <a:rPr lang="en-US" dirty="0"/>
              <a:t>Active practitioners</a:t>
            </a:r>
          </a:p>
          <a:p>
            <a:r>
              <a:rPr lang="en-US" dirty="0"/>
              <a:t>Focus on skills</a:t>
            </a:r>
          </a:p>
          <a:p>
            <a:r>
              <a:rPr lang="en-US" dirty="0"/>
              <a:t>Learn collaboratively</a:t>
            </a:r>
          </a:p>
          <a:p>
            <a:r>
              <a:rPr lang="en-US" dirty="0"/>
              <a:t>Consider multiple options</a:t>
            </a:r>
          </a:p>
          <a:p>
            <a:endParaRPr lang="en-US" dirty="0"/>
          </a:p>
        </p:txBody>
      </p:sp>
      <p:pic>
        <p:nvPicPr>
          <p:cNvPr id="4" name="Picture 3" descr="C:\Users\eleftheria\AppData\Local\Microsoft\Windows\Temporary Internet Files\Content.IE5\7269851V\teacher_clipart_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1524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eleftheria\AppData\Local\Microsoft\Windows\Temporary Internet Files\Content.IE5\8S2C1Q16\teamwor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363346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What changes with inquiry?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Higher student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engagement/motivation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Develops students’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critical thinking skills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Develops students’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problem solving skills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Fosters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collaboration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Foster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multidisciplinarity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Inquiry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Encourage students to:</a:t>
            </a:r>
          </a:p>
          <a:p>
            <a:pPr>
              <a:buFontTx/>
              <a:buChar char="-"/>
            </a:pPr>
            <a:r>
              <a:rPr lang="en-GB" sz="2800" dirty="0"/>
              <a:t>ask questions</a:t>
            </a:r>
          </a:p>
          <a:p>
            <a:pPr>
              <a:buFontTx/>
              <a:buChar char="-"/>
            </a:pPr>
            <a:r>
              <a:rPr lang="en-GB" sz="2800" dirty="0"/>
              <a:t>make assumptions</a:t>
            </a:r>
          </a:p>
          <a:p>
            <a:pPr>
              <a:buFontTx/>
              <a:buChar char="-"/>
            </a:pPr>
            <a:r>
              <a:rPr lang="en-GB" sz="2800" dirty="0"/>
              <a:t>take initiative</a:t>
            </a:r>
          </a:p>
          <a:p>
            <a:pPr>
              <a:buFontTx/>
              <a:buChar char="-"/>
            </a:pPr>
            <a:r>
              <a:rPr lang="en-GB" sz="2800" dirty="0"/>
              <a:t>engage in hands-on and minds-on activities.</a:t>
            </a:r>
            <a:endParaRPr lang="en-US" sz="2800" dirty="0"/>
          </a:p>
        </p:txBody>
      </p:sp>
      <p:pic>
        <p:nvPicPr>
          <p:cNvPr id="8194" name="Picture 2" descr="C:\Users\eleftheria\AppData\Local\Microsoft\Windows\Temporary Internet Files\Content.IE5\59MK1IQW\brain_thinking_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603" y="1600199"/>
            <a:ext cx="4025197" cy="4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48006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Step into </a:t>
            </a:r>
          </a:p>
          <a:p>
            <a:r>
              <a:rPr lang="en-US" sz="3200" dirty="0"/>
              <a:t>scientists’ shoes</a:t>
            </a:r>
          </a:p>
        </p:txBody>
      </p:sp>
    </p:spTree>
    <p:extLst>
      <p:ext uri="{BB962C8B-B14F-4D97-AF65-F5344CB8AC3E}">
        <p14:creationId xmlns:p14="http://schemas.microsoft.com/office/powerpoint/2010/main" val="26960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Simulating scientists’ work:</a:t>
            </a:r>
            <a:br>
              <a:rPr lang="en-GB" dirty="0"/>
            </a:br>
            <a:r>
              <a:rPr lang="en-GB" dirty="0"/>
              <a:t>Inquiry in class </a:t>
            </a:r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455" y="2667000"/>
            <a:ext cx="45910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Is inquiry difficult to do?</a:t>
            </a:r>
            <a:endParaRPr lang="en-US" sz="2800" i="1" dirty="0"/>
          </a:p>
        </p:txBody>
      </p:sp>
      <p:pic>
        <p:nvPicPr>
          <p:cNvPr id="3075" name="Picture 3" descr="C:\Users\eleftheria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183655"/>
            <a:ext cx="238214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2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i="1" dirty="0"/>
              <a:t>Where do I start from?</a:t>
            </a:r>
          </a:p>
        </p:txBody>
      </p:sp>
    </p:spTree>
    <p:extLst>
      <p:ext uri="{BB962C8B-B14F-4D97-AF65-F5344CB8AC3E}">
        <p14:creationId xmlns:p14="http://schemas.microsoft.com/office/powerpoint/2010/main" val="243268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your teaching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you </a:t>
            </a:r>
            <a:r>
              <a:rPr lang="en-GB" b="1" dirty="0"/>
              <a:t>introduce a subject </a:t>
            </a:r>
            <a:r>
              <a:rPr lang="en-GB" dirty="0"/>
              <a:t>to your students?</a:t>
            </a:r>
          </a:p>
          <a:p>
            <a:r>
              <a:rPr lang="en-GB" dirty="0"/>
              <a:t>What kind of </a:t>
            </a:r>
            <a:r>
              <a:rPr lang="en-GB" b="1" dirty="0"/>
              <a:t>hands-on activities </a:t>
            </a:r>
            <a:r>
              <a:rPr lang="en-GB" dirty="0"/>
              <a:t>do you do in your class?</a:t>
            </a:r>
          </a:p>
          <a:p>
            <a:r>
              <a:rPr lang="en-GB" dirty="0"/>
              <a:t>How much time do you spend on </a:t>
            </a:r>
            <a:r>
              <a:rPr lang="en-GB" b="1" dirty="0"/>
              <a:t>lecturing </a:t>
            </a:r>
            <a:r>
              <a:rPr lang="en-GB" b="1" dirty="0" err="1"/>
              <a:t>vs</a:t>
            </a:r>
            <a:r>
              <a:rPr lang="en-GB" b="1" dirty="0"/>
              <a:t> hands-on activities</a:t>
            </a:r>
            <a:r>
              <a:rPr lang="en-GB" dirty="0"/>
              <a:t>?</a:t>
            </a:r>
          </a:p>
          <a:p>
            <a:r>
              <a:rPr lang="en-GB" dirty="0"/>
              <a:t>How do you react to </a:t>
            </a:r>
            <a:r>
              <a:rPr lang="en-GB" b="1" dirty="0"/>
              <a:t>wrong answers</a:t>
            </a:r>
            <a:r>
              <a:rPr lang="en-GB" dirty="0"/>
              <a:t>?</a:t>
            </a:r>
          </a:p>
          <a:p>
            <a:r>
              <a:rPr lang="en-GB" dirty="0"/>
              <a:t>Do you focus on </a:t>
            </a:r>
            <a:r>
              <a:rPr lang="en-GB" b="1" dirty="0"/>
              <a:t>content or skills</a:t>
            </a:r>
            <a:r>
              <a:rPr lang="en-GB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Introducing inquiry step-by-step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progressively the </a:t>
            </a:r>
            <a:r>
              <a:rPr lang="en-US" b="1" dirty="0"/>
              <a:t>degree of guidance</a:t>
            </a:r>
            <a:r>
              <a:rPr lang="en-US" dirty="0"/>
              <a:t> in hands-on activities</a:t>
            </a:r>
          </a:p>
          <a:p>
            <a:r>
              <a:rPr lang="en-US" dirty="0"/>
              <a:t>Increase simple </a:t>
            </a:r>
            <a:r>
              <a:rPr lang="en-US" b="1" dirty="0"/>
              <a:t>minds-on and hands-on </a:t>
            </a:r>
            <a:r>
              <a:rPr lang="en-US" dirty="0"/>
              <a:t>activities</a:t>
            </a:r>
          </a:p>
          <a:p>
            <a:r>
              <a:rPr lang="en-US" dirty="0"/>
              <a:t>Encourage student to </a:t>
            </a:r>
            <a:r>
              <a:rPr lang="en-US" b="1" dirty="0"/>
              <a:t>make hypotheses </a:t>
            </a:r>
            <a:r>
              <a:rPr lang="en-US" dirty="0"/>
              <a:t>even if they are wrong</a:t>
            </a:r>
          </a:p>
          <a:p>
            <a:r>
              <a:rPr lang="en-US" dirty="0"/>
              <a:t>Get your </a:t>
            </a:r>
            <a:r>
              <a:rPr lang="en-US" b="1" dirty="0"/>
              <a:t>students thinking </a:t>
            </a:r>
            <a:r>
              <a:rPr lang="en-US" dirty="0"/>
              <a:t>and do not let them expect all answers from you.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How can I introduce </a:t>
            </a:r>
            <a:br>
              <a:rPr lang="en-GB" i="1" dirty="0"/>
            </a:br>
            <a:r>
              <a:rPr lang="en-GB" i="1" dirty="0"/>
              <a:t>inquiry to my students?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33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Simulating scientists’ work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3352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mystery boxes</a:t>
            </a:r>
          </a:p>
        </p:txBody>
      </p:sp>
      <p:pic>
        <p:nvPicPr>
          <p:cNvPr id="10245" name="Picture 5" descr="C:\Users\eleftheria\Desktop\mystery boxes\14469613_303609883338122_2262201521699989236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78" y="2209800"/>
            <a:ext cx="2748643" cy="366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C:\Users\eleftheria\Desktop\mystery boxes\14448771_303609866671457_5520014984771218132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29000" cy="457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0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>
                <a:latin typeface="Ubuntu" panose="020B0504030602030204" pitchFamily="34" charset="0"/>
              </a:rPr>
              <a:t>What is inquiry learning?</a:t>
            </a:r>
            <a:endParaRPr lang="en-US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4582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Ubuntu" panose="020B0504030602030204" pitchFamily="34" charset="0"/>
              </a:rPr>
              <a:t>"Tell me and I forget, </a:t>
            </a:r>
          </a:p>
          <a:p>
            <a:pPr marL="0" indent="0">
              <a:buNone/>
            </a:pPr>
            <a:r>
              <a:rPr lang="en-US" i="1" dirty="0">
                <a:latin typeface="Ubuntu" panose="020B0504030602030204" pitchFamily="34" charset="0"/>
              </a:rPr>
              <a:t>              show me and I remember,</a:t>
            </a:r>
          </a:p>
          <a:p>
            <a:pPr marL="0" indent="0">
              <a:buNone/>
            </a:pPr>
            <a:r>
              <a:rPr lang="en-US" i="1" dirty="0">
                <a:latin typeface="Ubuntu" panose="020B0504030602030204" pitchFamily="34" charset="0"/>
              </a:rPr>
              <a:t>                             </a:t>
            </a:r>
            <a:r>
              <a:rPr lang="en-US" b="1" i="1" dirty="0">
                <a:latin typeface="Ubuntu" panose="020B0504030602030204" pitchFamily="34" charset="0"/>
              </a:rPr>
              <a:t>involve me </a:t>
            </a:r>
            <a:r>
              <a:rPr lang="en-US" i="1" dirty="0">
                <a:latin typeface="Ubuntu" panose="020B0504030602030204" pitchFamily="34" charset="0"/>
              </a:rPr>
              <a:t>and I understand."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1705" y="3834825"/>
            <a:ext cx="222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Ubuntu" panose="020B0504030602030204" pitchFamily="34" charset="0"/>
              </a:rPr>
              <a:t>involve me</a:t>
            </a:r>
            <a:endParaRPr lang="en-US" sz="3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Simulating scientists’ work:</a:t>
            </a:r>
            <a:br>
              <a:rPr lang="en-GB" sz="3200" dirty="0"/>
            </a:br>
            <a:r>
              <a:rPr lang="en-GB" sz="3200" dirty="0"/>
              <a:t>How can I introduce inquiry to my students?</a:t>
            </a:r>
            <a:endParaRPr lang="en-US" sz="3200" dirty="0"/>
          </a:p>
        </p:txBody>
      </p:sp>
      <p:pic>
        <p:nvPicPr>
          <p:cNvPr id="11267" name="Picture 3" descr="C:\Users\eleftheria\Desktop\mystery boxes\14463133_303610023338108_3086215436066027957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716" y="1814976"/>
            <a:ext cx="5681488" cy="332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eleftheria\Desktop\mystery boxes\14492608_303609873338123_3475130248085259136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90" y="1600200"/>
            <a:ext cx="2812255" cy="374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3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The basic steps of inquiry for themed activities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495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basics: Following </a:t>
            </a:r>
            <a:r>
              <a:rPr lang="en-US" dirty="0" err="1"/>
              <a:t>Audri’s</a:t>
            </a:r>
            <a:r>
              <a:rPr lang="en-US" dirty="0"/>
              <a:t> steps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219200"/>
            <a:ext cx="2357149" cy="1905000"/>
            <a:chOff x="304800" y="1219200"/>
            <a:chExt cx="2357149" cy="1905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357149" cy="1737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200" y="2819400"/>
              <a:ext cx="2057400" cy="304800"/>
            </a:xfrm>
            <a:prstGeom prst="rect">
              <a:avLst/>
            </a:prstGeom>
            <a:solidFill>
              <a:srgbClr val="EF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Introduction to the subject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31380" y="1219200"/>
            <a:ext cx="2331080" cy="2057400"/>
            <a:chOff x="3431380" y="1219200"/>
            <a:chExt cx="2331080" cy="20574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380" y="1219200"/>
              <a:ext cx="2331080" cy="1737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568220" y="2819400"/>
              <a:ext cx="2057400" cy="457200"/>
            </a:xfrm>
            <a:prstGeom prst="rect">
              <a:avLst/>
            </a:prstGeom>
            <a:solidFill>
              <a:srgbClr val="EF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Presentation of each component and method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53200" y="1219199"/>
            <a:ext cx="2387628" cy="1905001"/>
            <a:chOff x="6400800" y="1219199"/>
            <a:chExt cx="2387628" cy="1905001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219199"/>
              <a:ext cx="2387628" cy="1737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565914" y="2819400"/>
              <a:ext cx="2057400" cy="304800"/>
            </a:xfrm>
            <a:prstGeom prst="rect">
              <a:avLst/>
            </a:prstGeom>
            <a:solidFill>
              <a:srgbClr val="EF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Hypothesis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0800" y="4116185"/>
            <a:ext cx="2387626" cy="1903615"/>
            <a:chOff x="6400800" y="4116185"/>
            <a:chExt cx="2387626" cy="1903615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116185"/>
              <a:ext cx="2387626" cy="1737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584387" y="5715000"/>
              <a:ext cx="2057400" cy="304800"/>
            </a:xfrm>
            <a:prstGeom prst="rect">
              <a:avLst/>
            </a:prstGeom>
            <a:solidFill>
              <a:srgbClr val="EF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Testing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8343" y="4130040"/>
            <a:ext cx="2356904" cy="1889760"/>
            <a:chOff x="3358343" y="4130040"/>
            <a:chExt cx="2356904" cy="188976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"/>
            <a:stretch/>
          </p:blipFill>
          <p:spPr bwMode="auto">
            <a:xfrm>
              <a:off x="3358343" y="4130040"/>
              <a:ext cx="2356904" cy="1737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568220" y="5715000"/>
              <a:ext cx="2057400" cy="304800"/>
            </a:xfrm>
            <a:prstGeom prst="rect">
              <a:avLst/>
            </a:prstGeom>
            <a:solidFill>
              <a:srgbClr val="EF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4130040"/>
            <a:ext cx="2474120" cy="1889760"/>
            <a:chOff x="284018" y="4130040"/>
            <a:chExt cx="2474120" cy="1889760"/>
          </a:xfrm>
          <a:solidFill>
            <a:srgbClr val="EF3F4A"/>
          </a:solidFill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18" y="4130040"/>
              <a:ext cx="2474120" cy="1737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92378" y="5715000"/>
              <a:ext cx="20574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Reflection</a:t>
              </a:r>
            </a:p>
          </p:txBody>
        </p:sp>
      </p:grpSp>
      <p:cxnSp>
        <p:nvCxnSpPr>
          <p:cNvPr id="22" name="Straight Arrow Connector 21"/>
          <p:cNvCxnSpPr>
            <a:stCxn id="5" idx="3"/>
            <a:endCxn id="8" idx="1"/>
          </p:cNvCxnSpPr>
          <p:nvPr/>
        </p:nvCxnSpPr>
        <p:spPr>
          <a:xfrm>
            <a:off x="2661949" y="2087880"/>
            <a:ext cx="76943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62460" y="2087880"/>
            <a:ext cx="76943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47014" y="3124200"/>
            <a:ext cx="0" cy="9919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15247" y="5105400"/>
            <a:ext cx="68074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77594" y="5105400"/>
            <a:ext cx="68074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Inquiry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13" y="1600200"/>
            <a:ext cx="4844387" cy="413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38800" y="1309494"/>
            <a:ext cx="27432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Getting students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2667000"/>
            <a:ext cx="27432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Discussing concepts and making hypotheses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4321277"/>
            <a:ext cx="2743200" cy="646331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Doing an experiment or an exploration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4782942"/>
            <a:ext cx="2286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Drawing conclusions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3013" y="2133600"/>
            <a:ext cx="2286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Presenting the results and reflecting</a:t>
            </a:r>
          </a:p>
        </p:txBody>
      </p:sp>
    </p:spTree>
    <p:extLst>
      <p:ext uri="{BB962C8B-B14F-4D97-AF65-F5344CB8AC3E}">
        <p14:creationId xmlns:p14="http://schemas.microsoft.com/office/powerpoint/2010/main" val="185410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EUSPACE Inquiry Cycle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862" y="1219200"/>
            <a:ext cx="6010275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3400" y="5934075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900" dirty="0"/>
              <a:t>Pedaste, M.; Mäeots, M.; Siiman L. A., de Jong, T., van </a:t>
            </a:r>
            <a:r>
              <a:rPr lang="en-US" sz="900" dirty="0" err="1"/>
              <a:t>Riesen</a:t>
            </a:r>
            <a:r>
              <a:rPr lang="en-US" sz="900" dirty="0"/>
              <a:t>, S. A. N., Kamp, E. T., </a:t>
            </a:r>
            <a:r>
              <a:rPr lang="en-US" sz="900" dirty="0" err="1"/>
              <a:t>Manoli</a:t>
            </a:r>
            <a:r>
              <a:rPr lang="en-US" sz="900" dirty="0"/>
              <a:t>, C. C.; </a:t>
            </a:r>
            <a:r>
              <a:rPr lang="en-US" sz="900" dirty="0" err="1"/>
              <a:t>Zachariac</a:t>
            </a:r>
            <a:r>
              <a:rPr lang="en-US" sz="900" dirty="0"/>
              <a:t>, Z. C.; &amp; Tsourlidaki, E. (2015). Phases of inquiry-based learning: definitions and the inquiry cycle. Educational Research Review, 14, 47-61. DOI: 10.1016/j.edurev.2015.02.003</a:t>
            </a:r>
          </a:p>
        </p:txBody>
      </p:sp>
    </p:spTree>
    <p:extLst>
      <p:ext uri="{BB962C8B-B14F-4D97-AF65-F5344CB8AC3E}">
        <p14:creationId xmlns:p14="http://schemas.microsoft.com/office/powerpoint/2010/main" val="3945899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4724400"/>
            <a:ext cx="4041775" cy="152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/>
              <a:t>Main Skills involved</a:t>
            </a:r>
            <a:endParaRPr lang="en-US" dirty="0"/>
          </a:p>
          <a:p>
            <a:r>
              <a:rPr lang="en-GB" dirty="0"/>
              <a:t>Active Listening </a:t>
            </a:r>
          </a:p>
          <a:p>
            <a:r>
              <a:rPr lang="en-GB" dirty="0"/>
              <a:t>Speaking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6760" y="1524000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Stimulating</a:t>
            </a:r>
            <a:r>
              <a:rPr lang="en-GB" sz="2800" dirty="0"/>
              <a:t> students’ interest and </a:t>
            </a:r>
            <a:r>
              <a:rPr lang="en-GB" sz="2800" b="1" dirty="0"/>
              <a:t>curiosity</a:t>
            </a:r>
            <a:r>
              <a:rPr lang="en-GB" sz="2800" dirty="0"/>
              <a:t> towards the problem at hand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242"/>
            <a:ext cx="2286000" cy="18127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2400" y="92242"/>
            <a:ext cx="1600200" cy="364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eleftheria\Desktop\photos\shutterstock_705777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341227"/>
            <a:ext cx="42672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7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21941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ingualuit Crater, Quebec, Canad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391181" cy="45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Craters on Earth</a:t>
            </a:r>
          </a:p>
        </p:txBody>
      </p:sp>
    </p:spTree>
    <p:extLst>
      <p:ext uri="{BB962C8B-B14F-4D97-AF65-F5344CB8AC3E}">
        <p14:creationId xmlns:p14="http://schemas.microsoft.com/office/powerpoint/2010/main" val="2057991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GB" dirty="0"/>
              <a:t>Conceptualization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876800" y="4191000"/>
            <a:ext cx="4041775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Main Skills involved</a:t>
            </a:r>
            <a:endParaRPr lang="en-US" sz="2400" b="1" dirty="0"/>
          </a:p>
          <a:p>
            <a:pPr lvl="0"/>
            <a:r>
              <a:rPr lang="en-GB" sz="2400" dirty="0"/>
              <a:t>Critical Thinking </a:t>
            </a:r>
          </a:p>
          <a:p>
            <a:pPr lvl="0"/>
            <a:r>
              <a:rPr lang="en-GB" sz="2400" dirty="0"/>
              <a:t>Use of Science </a:t>
            </a:r>
          </a:p>
          <a:p>
            <a:pPr lvl="0"/>
            <a:r>
              <a:rPr lang="en-GB" sz="2400" dirty="0"/>
              <a:t>Systems Evaluation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953000" y="1352696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Understanding the </a:t>
            </a:r>
            <a:r>
              <a:rPr lang="en-GB" sz="2800" b="1" dirty="0"/>
              <a:t>concepts</a:t>
            </a:r>
            <a:r>
              <a:rPr lang="en-GB" sz="2800" dirty="0"/>
              <a:t> connected to the problem. Formulating questions and </a:t>
            </a:r>
            <a:r>
              <a:rPr lang="en-GB" sz="2800" b="1" dirty="0"/>
              <a:t>hypotheses</a:t>
            </a:r>
            <a:endParaRPr lang="en-US" sz="2800" b="1" dirty="0"/>
          </a:p>
        </p:txBody>
      </p:sp>
      <p:pic>
        <p:nvPicPr>
          <p:cNvPr id="14" name="Picture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242"/>
            <a:ext cx="2286000" cy="181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52400" y="442762"/>
            <a:ext cx="1600200" cy="364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eleftheria\Desktop\photos\shutterstock_2309036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01480"/>
            <a:ext cx="4357914" cy="290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73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Craters on Earth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when a meteor hits the Earth?</a:t>
            </a:r>
          </a:p>
          <a:p>
            <a:pPr marL="0" indent="5205413">
              <a:buNone/>
            </a:pPr>
            <a:endParaRPr lang="en-US" dirty="0"/>
          </a:p>
          <a:p>
            <a:pPr marL="0" indent="5205413">
              <a:buNone/>
            </a:pPr>
            <a:r>
              <a:rPr lang="en-US" dirty="0"/>
              <a:t>Angle of entry</a:t>
            </a:r>
          </a:p>
          <a:p>
            <a:pPr marL="0" indent="5205413">
              <a:buNone/>
            </a:pPr>
            <a:r>
              <a:rPr lang="en-US" dirty="0"/>
              <a:t>Momentum</a:t>
            </a:r>
          </a:p>
          <a:p>
            <a:pPr marL="0" indent="5205413">
              <a:buNone/>
            </a:pPr>
            <a:r>
              <a:rPr lang="en-US" dirty="0"/>
              <a:t>Energy</a:t>
            </a:r>
          </a:p>
          <a:p>
            <a:pPr marL="0" indent="5205413">
              <a:buNone/>
            </a:pPr>
            <a:r>
              <a:rPr lang="en-US" dirty="0"/>
              <a:t>Mass</a:t>
            </a:r>
          </a:p>
          <a:p>
            <a:pPr marL="0" indent="5205413">
              <a:buNone/>
            </a:pPr>
            <a:r>
              <a:rPr lang="en-US" dirty="0"/>
              <a:t>Material</a:t>
            </a:r>
          </a:p>
        </p:txBody>
      </p:sp>
      <p:pic>
        <p:nvPicPr>
          <p:cNvPr id="7172" name="Picture 4" descr="C:\Users\eleftheria\AppData\Local\Microsoft\Windows\Temporary Internet Files\Content.IE5\7269851V\student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1148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9600" y="2667000"/>
            <a:ext cx="1295400" cy="9144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Craters!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069123" y="2696308"/>
            <a:ext cx="1295400" cy="9144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Explosion!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886200" y="2895600"/>
            <a:ext cx="1295400" cy="9144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Dinosaur </a:t>
            </a:r>
          </a:p>
          <a:p>
            <a:pPr algn="ctr"/>
            <a:r>
              <a:rPr lang="en-US" dirty="0"/>
              <a:t>Extinction!</a:t>
            </a:r>
          </a:p>
        </p:txBody>
      </p:sp>
    </p:spTree>
    <p:extLst>
      <p:ext uri="{BB962C8B-B14F-4D97-AF65-F5344CB8AC3E}">
        <p14:creationId xmlns:p14="http://schemas.microsoft.com/office/powerpoint/2010/main" val="17402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</a:t>
            </a:r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648200" y="1600200"/>
            <a:ext cx="4346575" cy="4529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Main Skills involved</a:t>
            </a:r>
            <a:endParaRPr lang="en-US" sz="2000" dirty="0"/>
          </a:p>
          <a:p>
            <a:pPr lvl="0"/>
            <a:r>
              <a:rPr lang="en-GB" sz="2000" dirty="0"/>
              <a:t>Complex Problem </a:t>
            </a:r>
          </a:p>
          <a:p>
            <a:pPr lvl="0"/>
            <a:r>
              <a:rPr lang="en-GB" sz="2000" dirty="0"/>
              <a:t>Critical Thinking </a:t>
            </a:r>
            <a:endParaRPr lang="en-US" sz="2000" dirty="0"/>
          </a:p>
          <a:p>
            <a:pPr lvl="0"/>
            <a:r>
              <a:rPr lang="en-GB" sz="2000" dirty="0"/>
              <a:t>Judgment and Decision Making </a:t>
            </a:r>
          </a:p>
          <a:p>
            <a:pPr lvl="0"/>
            <a:r>
              <a:rPr lang="en-GB" sz="2000" dirty="0"/>
              <a:t>Active Listening</a:t>
            </a:r>
            <a:endParaRPr lang="en-US" sz="2000" dirty="0"/>
          </a:p>
          <a:p>
            <a:pPr lvl="0"/>
            <a:r>
              <a:rPr lang="en-GB" sz="2000" dirty="0"/>
              <a:t>Reading and Comprehension </a:t>
            </a:r>
          </a:p>
          <a:p>
            <a:pPr lvl="0"/>
            <a:r>
              <a:rPr lang="en-GB" sz="2000" dirty="0"/>
              <a:t>Monitoring </a:t>
            </a:r>
          </a:p>
          <a:p>
            <a:pPr lvl="0"/>
            <a:r>
              <a:rPr lang="en-GB" sz="2000" dirty="0"/>
              <a:t>Active Learning 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Time Management </a:t>
            </a:r>
          </a:p>
          <a:p>
            <a:pPr lvl="0"/>
            <a:r>
              <a:rPr lang="en-GB" sz="2000" dirty="0"/>
              <a:t>Systems Analysis</a:t>
            </a:r>
          </a:p>
          <a:p>
            <a:pPr lvl="0"/>
            <a:r>
              <a:rPr lang="en-GB" sz="2000" dirty="0"/>
              <a:t>Social Perceptiveness </a:t>
            </a:r>
          </a:p>
          <a:p>
            <a:pPr lvl="0"/>
            <a:r>
              <a:rPr lang="en-GB" sz="2000" dirty="0"/>
              <a:t>Use of Science </a:t>
            </a:r>
          </a:p>
          <a:p>
            <a:pPr lvl="0"/>
            <a:r>
              <a:rPr lang="en-GB" sz="2000" dirty="0"/>
              <a:t>Systems Evaluation </a:t>
            </a:r>
          </a:p>
          <a:p>
            <a:pPr lvl="0"/>
            <a:r>
              <a:rPr lang="en-GB" sz="2000" dirty="0"/>
              <a:t>Use of Mathematics </a:t>
            </a:r>
          </a:p>
          <a:p>
            <a:pPr lvl="0"/>
            <a:r>
              <a:rPr lang="en-GB" sz="2000" dirty="0"/>
              <a:t>Quality Control Analysis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242"/>
            <a:ext cx="2286000" cy="181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1171" y="914400"/>
            <a:ext cx="1600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8390" y="220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Setting-up an </a:t>
            </a:r>
            <a:r>
              <a:rPr lang="en-GB" b="1" dirty="0"/>
              <a:t>experiment</a:t>
            </a:r>
            <a:r>
              <a:rPr lang="en-GB" dirty="0"/>
              <a:t>, gathering and interpreting </a:t>
            </a:r>
            <a:r>
              <a:rPr lang="en-GB" b="1" dirty="0"/>
              <a:t>data</a:t>
            </a:r>
            <a:r>
              <a:rPr lang="en-GB" dirty="0"/>
              <a:t> and/or </a:t>
            </a:r>
            <a:r>
              <a:rPr lang="en-GB" b="1" dirty="0"/>
              <a:t>observations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0" y="3124200"/>
            <a:ext cx="4274501" cy="28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95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inquiry learning?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705100"/>
            <a:ext cx="8229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Is inquiry something new?</a:t>
            </a:r>
          </a:p>
        </p:txBody>
      </p:sp>
    </p:spTree>
    <p:extLst>
      <p:ext uri="{BB962C8B-B14F-4D97-AF65-F5344CB8AC3E}">
        <p14:creationId xmlns:p14="http://schemas.microsoft.com/office/powerpoint/2010/main" val="18013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Craters on Earth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0" y="1066799"/>
            <a:ext cx="75819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5363"/>
            <a:ext cx="6248400" cy="440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648200" y="1447800"/>
            <a:ext cx="4041775" cy="472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/>
              <a:t>Main Skills involved</a:t>
            </a:r>
            <a:endParaRPr lang="en-US" sz="2000" dirty="0"/>
          </a:p>
          <a:p>
            <a:pPr lvl="0"/>
            <a:r>
              <a:rPr lang="en-GB" sz="2000" dirty="0"/>
              <a:t>Critical Thinking  </a:t>
            </a:r>
          </a:p>
          <a:p>
            <a:pPr lvl="0"/>
            <a:r>
              <a:rPr lang="en-GB" sz="2000" dirty="0"/>
              <a:t>Active Listening</a:t>
            </a:r>
          </a:p>
          <a:p>
            <a:pPr lvl="0"/>
            <a:r>
              <a:rPr lang="en-GB" sz="2000" dirty="0"/>
              <a:t>Reading and Comprehension</a:t>
            </a:r>
          </a:p>
          <a:p>
            <a:pPr lvl="0"/>
            <a:r>
              <a:rPr lang="en-GB" sz="2000" dirty="0"/>
              <a:t>Speaking</a:t>
            </a:r>
            <a:endParaRPr lang="en-US" sz="2000" dirty="0"/>
          </a:p>
          <a:p>
            <a:pPr lvl="0"/>
            <a:r>
              <a:rPr lang="en-GB" sz="2000" dirty="0"/>
              <a:t>Monitoring </a:t>
            </a:r>
          </a:p>
          <a:p>
            <a:pPr lvl="0"/>
            <a:r>
              <a:rPr lang="en-GB" sz="2000" dirty="0"/>
              <a:t>Active Learning </a:t>
            </a:r>
            <a:endParaRPr lang="en-US" sz="2000" dirty="0"/>
          </a:p>
          <a:p>
            <a:pPr lvl="0"/>
            <a:r>
              <a:rPr lang="en-GB" sz="2000" dirty="0"/>
              <a:t>Writing </a:t>
            </a:r>
          </a:p>
          <a:p>
            <a:pPr lvl="0"/>
            <a:r>
              <a:rPr lang="en-GB" sz="2000" dirty="0"/>
              <a:t>Systems Analysis Social Perceptiveness </a:t>
            </a:r>
          </a:p>
          <a:p>
            <a:pPr lvl="0"/>
            <a:r>
              <a:rPr lang="en-GB" sz="2000" dirty="0"/>
              <a:t>Use of Science </a:t>
            </a:r>
          </a:p>
          <a:p>
            <a:pPr lvl="0"/>
            <a:r>
              <a:rPr lang="en-GB" sz="2000" dirty="0"/>
              <a:t>Systems Evaluation</a:t>
            </a:r>
          </a:p>
          <a:p>
            <a:pPr lvl="0"/>
            <a:r>
              <a:rPr lang="en-GB" sz="2000" dirty="0"/>
              <a:t>Use of Mathematics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242"/>
            <a:ext cx="2286000" cy="18127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2400" y="1540042"/>
            <a:ext cx="1600200" cy="364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1276" y="5410200"/>
            <a:ext cx="4205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Drawing conclusions, compering to original hypotheses.</a:t>
            </a:r>
            <a:endParaRPr lang="en-US" dirty="0"/>
          </a:p>
        </p:txBody>
      </p:sp>
      <p:pic>
        <p:nvPicPr>
          <p:cNvPr id="3074" name="Picture 2" descr="C:\Users\eleftheria\Desktop\photos\shutterstock_1586887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62" y="2163082"/>
            <a:ext cx="4298981" cy="286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31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Craters on Earth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84134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72153"/>
            <a:ext cx="422977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724400" y="2362200"/>
            <a:ext cx="4041775" cy="3657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Main Skills involved</a:t>
            </a:r>
          </a:p>
          <a:p>
            <a:pPr lvl="0"/>
            <a:r>
              <a:rPr lang="en-GB" sz="2400" dirty="0"/>
              <a:t>Active Listening</a:t>
            </a:r>
          </a:p>
          <a:p>
            <a:pPr lvl="0"/>
            <a:r>
              <a:rPr lang="en-GB" sz="2400" dirty="0"/>
              <a:t>Reading and Comprehension </a:t>
            </a:r>
          </a:p>
          <a:p>
            <a:pPr lvl="0"/>
            <a:r>
              <a:rPr lang="en-GB" sz="2400" dirty="0"/>
              <a:t>Speaking </a:t>
            </a:r>
          </a:p>
          <a:p>
            <a:pPr lvl="0"/>
            <a:r>
              <a:rPr lang="en-GB" sz="2400" dirty="0"/>
              <a:t>Active Learning </a:t>
            </a:r>
          </a:p>
          <a:p>
            <a:pPr lvl="0"/>
            <a:r>
              <a:rPr lang="en-GB" sz="2400" dirty="0"/>
              <a:t>Time Management</a:t>
            </a:r>
          </a:p>
          <a:p>
            <a:pPr lvl="0"/>
            <a:r>
              <a:rPr lang="en-GB" sz="2400" dirty="0"/>
              <a:t>Social Perceptiveness 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242"/>
            <a:ext cx="2286000" cy="18127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752600" y="92242"/>
            <a:ext cx="609600" cy="1812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" y="2261937"/>
            <a:ext cx="4229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Communicating</a:t>
            </a:r>
            <a:r>
              <a:rPr lang="en-GB" sz="2000" dirty="0"/>
              <a:t> and discussion findings. </a:t>
            </a:r>
            <a:r>
              <a:rPr lang="en-GB" sz="2000" b="1" dirty="0"/>
              <a:t>Reflecting</a:t>
            </a:r>
            <a:r>
              <a:rPr lang="en-GB" sz="2000" dirty="0"/>
              <a:t> on inquiry.</a:t>
            </a:r>
            <a:endParaRPr lang="en-US" sz="2000" dirty="0"/>
          </a:p>
        </p:txBody>
      </p:sp>
      <p:pic>
        <p:nvPicPr>
          <p:cNvPr id="4098" name="Picture 2" descr="C:\Users\eleftheria\Desktop\photos\shutterstock_2039068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200400"/>
            <a:ext cx="4191000" cy="278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4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Craters on Earth</a:t>
            </a:r>
          </a:p>
        </p:txBody>
      </p:sp>
      <p:pic>
        <p:nvPicPr>
          <p:cNvPr id="9220" name="Picture 4" descr="Αποτέλεσμα εικόνας για dinosaur exti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1" y="1295400"/>
            <a:ext cx="4254989" cy="26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Αποτέλεσμα εικόνας για craters on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00" y="3200400"/>
            <a:ext cx="43944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87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Interdisciplinary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1676610"/>
            <a:ext cx="1905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Meteorites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676610"/>
            <a:ext cx="1905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Astronomy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2158056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Just astronomy?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109" y="3359937"/>
            <a:ext cx="1905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Trajectories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766173"/>
            <a:ext cx="1905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Dinosaurs Extinction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4191209"/>
            <a:ext cx="1905000" cy="84166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organics and </a:t>
            </a:r>
            <a:r>
              <a:rPr lang="en-US"/>
              <a:t>silicates effecting life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9155" y="5248773"/>
            <a:ext cx="1905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Craters on Earth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0400" y="4223537"/>
            <a:ext cx="1905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Momentum and energy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3900" y="5271864"/>
            <a:ext cx="1905000" cy="533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Soil composition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 flipH="1">
            <a:off x="2085109" y="2210010"/>
            <a:ext cx="2524991" cy="11499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>
          <a:xfrm flipH="1">
            <a:off x="1943100" y="2210010"/>
            <a:ext cx="2667000" cy="2556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9" idx="0"/>
          </p:cNvCxnSpPr>
          <p:nvPr/>
        </p:nvCxnSpPr>
        <p:spPr>
          <a:xfrm flipH="1">
            <a:off x="4076700" y="2210010"/>
            <a:ext cx="533400" cy="1981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4610100" y="2210010"/>
            <a:ext cx="876300" cy="3038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>
            <a:off x="4610100" y="2210010"/>
            <a:ext cx="2249055" cy="3038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  <a:endCxn id="11" idx="0"/>
          </p:cNvCxnSpPr>
          <p:nvPr/>
        </p:nvCxnSpPr>
        <p:spPr>
          <a:xfrm>
            <a:off x="4610100" y="2210010"/>
            <a:ext cx="3352800" cy="2013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72096" y="2781180"/>
            <a:ext cx="1404504" cy="266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Mathematics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21948" y="3596041"/>
            <a:ext cx="1404504" cy="266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Earth History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0" y="3195743"/>
            <a:ext cx="1028700" cy="266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Biology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76750" y="3731864"/>
            <a:ext cx="1085850" cy="2805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Chemistry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9750" y="4331486"/>
            <a:ext cx="1085850" cy="2805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Geography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3315486"/>
            <a:ext cx="1085850" cy="2805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Physics</a:t>
            </a:r>
          </a:p>
        </p:txBody>
      </p:sp>
    </p:spTree>
    <p:extLst>
      <p:ext uri="{BB962C8B-B14F-4D97-AF65-F5344CB8AC3E}">
        <p14:creationId xmlns:p14="http://schemas.microsoft.com/office/powerpoint/2010/main" val="33965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Inquiry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12" y="1715538"/>
            <a:ext cx="4844387" cy="413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5753100" y="2209800"/>
            <a:ext cx="1143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23654" y="4038600"/>
            <a:ext cx="643746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24200" y="3581400"/>
            <a:ext cx="350448" cy="559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596496" y="4495801"/>
            <a:ext cx="924660" cy="914399"/>
            <a:chOff x="3596496" y="4495801"/>
            <a:chExt cx="924660" cy="914399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3596496" y="4495801"/>
              <a:ext cx="558756" cy="9143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55252" y="5410200"/>
              <a:ext cx="36590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124200" y="2057399"/>
            <a:ext cx="2062104" cy="1219201"/>
            <a:chOff x="3124200" y="2057399"/>
            <a:chExt cx="2062104" cy="1219201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124200" y="2057400"/>
              <a:ext cx="20621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124200" y="2057399"/>
              <a:ext cx="0" cy="12192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                       </a:t>
            </a:r>
            <a:r>
              <a:rPr lang="en-US" dirty="0">
                <a:solidFill>
                  <a:srgbClr val="FF0000"/>
                </a:solidFill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21525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inquiry and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b="1" dirty="0"/>
              <a:t>EUSPACE MOOC: </a:t>
            </a:r>
            <a:r>
              <a:rPr lang="en-US" dirty="0"/>
              <a:t>Teaching with Space and Astronomy in your Classroom</a:t>
            </a:r>
          </a:p>
          <a:p>
            <a:pPr marL="0" indent="0" fontAlgn="t">
              <a:buNone/>
            </a:pPr>
            <a:endParaRPr lang="en-US" dirty="0"/>
          </a:p>
          <a:p>
            <a:pPr marL="0" indent="0" fontAlgn="t">
              <a:buNone/>
            </a:pPr>
            <a:r>
              <a:rPr lang="en-US" b="1" dirty="0"/>
              <a:t>EUSPACE resources: </a:t>
            </a:r>
            <a:r>
              <a:rPr lang="en-US" dirty="0">
                <a:hlinkClick r:id="rId2"/>
              </a:rPr>
              <a:t>http://www.space-awareness.org/en/activities/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716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i="1" dirty="0"/>
              <a:t>Happy starry teaching!</a:t>
            </a:r>
          </a:p>
        </p:txBody>
      </p:sp>
    </p:spTree>
    <p:extLst>
      <p:ext uri="{BB962C8B-B14F-4D97-AF65-F5344CB8AC3E}">
        <p14:creationId xmlns:p14="http://schemas.microsoft.com/office/powerpoint/2010/main" val="123093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What is inquiry learning?</a:t>
            </a:r>
            <a:endParaRPr lang="en-US" dirty="0"/>
          </a:p>
        </p:txBody>
      </p:sp>
      <p:pic>
        <p:nvPicPr>
          <p:cNvPr id="6" name="Picture 5" descr="C:\Users\eleftheria\Desktop\photos\shutterstock_1097569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89" y="1524000"/>
            <a:ext cx="413035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leftheria\Desktop\photos\shutterstock_1679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536" y="1361029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eleftheria\Desktop\photos\shutterstock_2624829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97507"/>
            <a:ext cx="2954536" cy="221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leftheria\Desktop\photos\shutterstock_2539014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170870" cy="277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705100"/>
            <a:ext cx="8229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Inquiry as a teaching approach</a:t>
            </a:r>
          </a:p>
        </p:txBody>
      </p:sp>
    </p:spTree>
    <p:extLst>
      <p:ext uri="{BB962C8B-B14F-4D97-AF65-F5344CB8AC3E}">
        <p14:creationId xmlns:p14="http://schemas.microsoft.com/office/powerpoint/2010/main" val="6849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role as teachers</a:t>
            </a:r>
            <a:endParaRPr lang="en-US" dirty="0"/>
          </a:p>
        </p:txBody>
      </p:sp>
      <p:pic>
        <p:nvPicPr>
          <p:cNvPr id="3076" name="Picture 4" descr="C:\Users\eleftheria\AppData\Local\Microsoft\Windows\Temporary Internet Files\Content.IE5\59MK1IQW\perífrasis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75" y="1251466"/>
            <a:ext cx="2582787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29100" y="1066800"/>
            <a:ext cx="2800254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The person who knows it all</a:t>
            </a:r>
          </a:p>
        </p:txBody>
      </p:sp>
      <p:pic>
        <p:nvPicPr>
          <p:cNvPr id="3078" name="Picture 6" descr="C:\Users\eleftheria\AppData\Local\Microsoft\Windows\Temporary Internet Files\Content.IE5\3YD23H7Z\9-giving-a-presentation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75" y="1761744"/>
            <a:ext cx="3657600" cy="326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84021" y="1592278"/>
            <a:ext cx="3224344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The one who does all the talking</a:t>
            </a:r>
          </a:p>
        </p:txBody>
      </p:sp>
      <p:pic>
        <p:nvPicPr>
          <p:cNvPr id="3079" name="Picture 7" descr="C:\Users\eleftheria\AppData\Local\Microsoft\Windows\Temporary Internet Files\Content.IE5\8S2C1Q16\Tired_Teacher_(smallest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959" y="3276600"/>
            <a:ext cx="3899351" cy="283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001834" y="3285506"/>
            <a:ext cx="300979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The keeper of piece and order</a:t>
            </a:r>
          </a:p>
        </p:txBody>
      </p:sp>
      <p:pic>
        <p:nvPicPr>
          <p:cNvPr id="3080" name="Picture 8" descr="C:\Users\eleftheria\AppData\Local\Microsoft\Windows\Temporary Internet Files\Content.IE5\3YD23H7Z\clipart0137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499765"/>
            <a:ext cx="1512319" cy="1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eleftheria\AppData\Local\Microsoft\Windows\Temporary Internet Files\Content.IE5\PPMZD2NQ\books[1]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742" y="2077984"/>
            <a:ext cx="2666745" cy="40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Αποτέλεσμα εικόνας για teacher full blackboard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07194" cy="48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7010399" y="0"/>
            <a:ext cx="1197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(?!?)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17" grpId="1" animBg="1"/>
      <p:bldP spid="19" grpId="0" animBg="1"/>
      <p:bldP spid="19" grpId="1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107" y="1512094"/>
            <a:ext cx="6499786" cy="38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0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705100"/>
            <a:ext cx="8229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How can inquiry help us change our teaching style?</a:t>
            </a:r>
          </a:p>
        </p:txBody>
      </p:sp>
    </p:spTree>
    <p:extLst>
      <p:ext uri="{BB962C8B-B14F-4D97-AF65-F5344CB8AC3E}">
        <p14:creationId xmlns:p14="http://schemas.microsoft.com/office/powerpoint/2010/main" val="36337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the floor to the students</a:t>
            </a:r>
          </a:p>
        </p:txBody>
      </p:sp>
      <p:pic>
        <p:nvPicPr>
          <p:cNvPr id="1027" name="Picture 3" descr="C:\Users\eleftheria\Pictures\Shutterstock\shutterstock_3090782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68172"/>
            <a:ext cx="5791200" cy="386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9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664</Words>
  <Application>Microsoft Office PowerPoint</Application>
  <PresentationFormat>On-screen Show (4:3)</PresentationFormat>
  <Paragraphs>173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Ubuntu</vt:lpstr>
      <vt:lpstr>Office Theme</vt:lpstr>
      <vt:lpstr>Teaching with inquiry</vt:lpstr>
      <vt:lpstr>What is inquiry learning?</vt:lpstr>
      <vt:lpstr>What is inquiry learning?</vt:lpstr>
      <vt:lpstr>What is inquiry learning?</vt:lpstr>
      <vt:lpstr>PowerPoint Presentation</vt:lpstr>
      <vt:lpstr>Our role as teachers</vt:lpstr>
      <vt:lpstr>PowerPoint Presentation</vt:lpstr>
      <vt:lpstr>PowerPoint Presentation</vt:lpstr>
      <vt:lpstr>Giving the floor to the students</vt:lpstr>
      <vt:lpstr>What is inquiry learning?</vt:lpstr>
      <vt:lpstr>What changes with inquiry?</vt:lpstr>
      <vt:lpstr>What changes with inquiry?</vt:lpstr>
      <vt:lpstr>Inquiry in class</vt:lpstr>
      <vt:lpstr>Simulating scientists’ work: Inquiry in class </vt:lpstr>
      <vt:lpstr>Where do I start from?</vt:lpstr>
      <vt:lpstr>Rethinking your teaching style</vt:lpstr>
      <vt:lpstr>Introducing inquiry step-by-step</vt:lpstr>
      <vt:lpstr>How can I introduce  inquiry to my students?</vt:lpstr>
      <vt:lpstr>Simulating scientists’ work</vt:lpstr>
      <vt:lpstr>Simulating scientists’ work: How can I introduce inquiry to my students?</vt:lpstr>
      <vt:lpstr>The basic steps of inquiry for themed activities</vt:lpstr>
      <vt:lpstr>The basics: Following Audri’s steps</vt:lpstr>
      <vt:lpstr>The Inquiry Cycle</vt:lpstr>
      <vt:lpstr>The EUSPACE Inquiry Cycle</vt:lpstr>
      <vt:lpstr>Orientation</vt:lpstr>
      <vt:lpstr>Craters on Earth</vt:lpstr>
      <vt:lpstr>Conceptualization</vt:lpstr>
      <vt:lpstr>Craters on Earth</vt:lpstr>
      <vt:lpstr>Investigation</vt:lpstr>
      <vt:lpstr>Craters on Earth</vt:lpstr>
      <vt:lpstr>Conclusion</vt:lpstr>
      <vt:lpstr>Craters on Earth</vt:lpstr>
      <vt:lpstr>Discussion</vt:lpstr>
      <vt:lpstr>Craters on Earth</vt:lpstr>
      <vt:lpstr>Going Interdisciplinary</vt:lpstr>
      <vt:lpstr>The Inquiry Cycle</vt:lpstr>
      <vt:lpstr>More about inquiry and space</vt:lpstr>
      <vt:lpstr>Happy starry teaching!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Inquiry in the science classroom</dc:title>
  <dc:creator>Eleftheria Tsourlidaki</dc:creator>
  <cp:lastModifiedBy>Harmony</cp:lastModifiedBy>
  <cp:revision>55</cp:revision>
  <dcterms:created xsi:type="dcterms:W3CDTF">2016-01-26T11:09:16Z</dcterms:created>
  <dcterms:modified xsi:type="dcterms:W3CDTF">2016-10-19T15:27:07Z</dcterms:modified>
</cp:coreProperties>
</file>