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  <p:sldId id="264" r:id="rId9"/>
    <p:sldId id="267" r:id="rId10"/>
    <p:sldId id="265" r:id="rId11"/>
    <p:sldId id="260" r:id="rId1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3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7166A-C88B-4E4C-B76A-5BF3C4BACDD1}" type="datetimeFigureOut">
              <a:rPr lang="el-GR" smtClean="0"/>
              <a:t>15/2/2014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78389-F1A3-4F8B-A857-182FFE48EA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5341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programmes/erasmus-plus/documents/form/school_education_staff_mobility_en.pdf" TargetMode="External"/><Relationship Id="rId2" Type="http://schemas.openxmlformats.org/officeDocument/2006/relationships/hyperlink" Target="http://ec.europa.eu/programmes/erasmus-plus/index_en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From Comenius IST to Erasmus 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Key Action 1:Individual mobility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510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 criteria for schools’ applications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Relevance of the proposal (max: 30 points)</a:t>
            </a:r>
          </a:p>
          <a:p>
            <a:r>
              <a:rPr lang="en-US" dirty="0" smtClean="0"/>
              <a:t>Quality of the proposal design and implementation (max: 30 points)</a:t>
            </a:r>
          </a:p>
          <a:p>
            <a:r>
              <a:rPr lang="en-US" dirty="0" smtClean="0"/>
              <a:t>Impact and dissemination (max: 30 points)</a:t>
            </a:r>
          </a:p>
          <a:p>
            <a:pPr marL="0" indent="0">
              <a:buNone/>
            </a:pPr>
            <a:r>
              <a:rPr lang="en-US" dirty="0" smtClean="0"/>
              <a:t>To be considered for funding school proposals must score at least 60 points consisting of at least half of the points in each category.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6449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Please contact your National Agencies!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u="sng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. </a:t>
            </a:r>
          </a:p>
          <a:p>
            <a:pPr marL="0" indent="0">
              <a:buNone/>
            </a:pPr>
            <a:r>
              <a:rPr lang="en-US" sz="45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JUST RELEASED:  </a:t>
            </a:r>
          </a:p>
          <a:p>
            <a:pPr>
              <a:buFontTx/>
              <a:buChar char="-"/>
            </a:pPr>
            <a:r>
              <a:rPr lang="en-US" sz="37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Erasmus+ </a:t>
            </a:r>
            <a:r>
              <a:rPr lang="en-US" sz="3700" b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Programme</a:t>
            </a:r>
            <a:r>
              <a:rPr lang="en-US" sz="37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Guide: </a:t>
            </a:r>
            <a:r>
              <a:rPr lang="en-US" sz="3600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/>
              </a:rPr>
              <a:t>http://ec.europa.eu/programmes/erasmus-plus/</a:t>
            </a:r>
            <a:r>
              <a:rPr lang="en-US" sz="3600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/>
              </a:rPr>
              <a:t>index_en.htm</a:t>
            </a:r>
            <a:r>
              <a:rPr lang="en-US" sz="36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See 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“School education Staff Mobility” </a:t>
            </a:r>
          </a:p>
          <a:p>
            <a:pPr>
              <a:buFontTx/>
              <a:buChar char="-"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The new application form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for schools: </a:t>
            </a:r>
            <a:r>
              <a:rPr lang="en-US" sz="3600" dirty="0">
                <a:solidFill>
                  <a:srgbClr val="FF0000"/>
                </a:solidFill>
                <a:latin typeface="+mj-lt"/>
                <a:ea typeface="+mj-ea"/>
                <a:cs typeface="+mj-cs"/>
                <a:hlinkClick r:id="rId3"/>
              </a:rPr>
              <a:t>http://ec.europa.eu/programmes/erasmus-plus/documents/form/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ea typeface="+mj-ea"/>
                <a:cs typeface="+mj-cs"/>
                <a:hlinkClick r:id="rId3"/>
              </a:rPr>
              <a:t>school_education_staff_mobility_en.pdf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>
              <a:buFontTx/>
              <a:buChar char="-"/>
            </a:pPr>
            <a:endParaRPr lang="en-US" sz="3600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>
              <a:buFontTx/>
              <a:buChar char="-"/>
            </a:pPr>
            <a:endParaRPr lang="en-US" sz="36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699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Eligible: 34 countries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769519"/>
            <a:ext cx="7556313" cy="4144963"/>
          </a:xfrm>
        </p:spPr>
        <p:txBody>
          <a:bodyPr/>
          <a:lstStyle/>
          <a:p>
            <a:r>
              <a:rPr lang="en-US" dirty="0" smtClean="0"/>
              <a:t>28 EU member states</a:t>
            </a:r>
          </a:p>
          <a:p>
            <a:r>
              <a:rPr lang="en-US" dirty="0" smtClean="0"/>
              <a:t>Iceland, Liechtenstein, Norway, Switzerland, Turkey, FYROM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Partner countries: 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Divided into different regions 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E.g. Region 1/ Western Balkans: Albania, Bosnia &amp; Herzegovina, Kosovo, Montenegro, Serbia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Possibility if participating in certain actions/ subject to certain conditions (will be defined in the </a:t>
            </a:r>
            <a:r>
              <a:rPr lang="en-US" dirty="0" err="1" smtClean="0"/>
              <a:t>Programme</a:t>
            </a:r>
            <a:r>
              <a:rPr lang="en-US" dirty="0" smtClean="0"/>
              <a:t> Guide)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5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new for Key Action </a:t>
            </a:r>
            <a:r>
              <a:rPr lang="en-US" dirty="0"/>
              <a:t>1</a:t>
            </a:r>
            <a:r>
              <a:rPr lang="en-US" dirty="0" smtClean="0"/>
              <a:t>: Learning Mobility of Individuals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Partially changed target groups/ modalities compared to the LLP: </a:t>
            </a:r>
          </a:p>
          <a:p>
            <a:r>
              <a:rPr lang="en-US" dirty="0" smtClean="0"/>
              <a:t>Institutional approach for all kinds of mobility in KA1</a:t>
            </a:r>
          </a:p>
          <a:p>
            <a:r>
              <a:rPr lang="en-US" dirty="0" smtClean="0"/>
              <a:t>Study visits </a:t>
            </a:r>
            <a:r>
              <a:rPr lang="en-US" dirty="0" err="1" smtClean="0"/>
              <a:t>programme</a:t>
            </a:r>
            <a:r>
              <a:rPr lang="en-US" dirty="0" smtClean="0"/>
              <a:t> for education and vocational training </a:t>
            </a:r>
            <a:r>
              <a:rPr lang="en-US" dirty="0" err="1" smtClean="0"/>
              <a:t>specialistis</a:t>
            </a:r>
            <a:r>
              <a:rPr lang="en-US" dirty="0" smtClean="0"/>
              <a:t> and decision makers: </a:t>
            </a:r>
            <a:r>
              <a:rPr lang="en-US" u="sng" dirty="0" smtClean="0"/>
              <a:t>Will not be continued this way (maybe only for school leaders)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In-service training for education staff: only institutions (i.e. schools) can apply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00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In-service training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85552"/>
            <a:ext cx="7556313" cy="47406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Institutional approach</a:t>
            </a:r>
          </a:p>
          <a:p>
            <a:r>
              <a:rPr lang="en-US" sz="2800" dirty="0" smtClean="0"/>
              <a:t>Applications of schools instead of applications of individuals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“European Development Plan” as part of the application (thoughts and objectives for the school’s training/ about sensible preparation and follow-up) </a:t>
            </a:r>
          </a:p>
        </p:txBody>
      </p:sp>
    </p:spTree>
    <p:extLst>
      <p:ext uri="{BB962C8B-B14F-4D97-AF65-F5344CB8AC3E}">
        <p14:creationId xmlns:p14="http://schemas.microsoft.com/office/powerpoint/2010/main" val="100342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European Development Plan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Organisation</a:t>
            </a:r>
            <a:r>
              <a:rPr lang="en-US" b="1" dirty="0" smtClean="0"/>
              <a:t> (School) needs for training </a:t>
            </a:r>
            <a:r>
              <a:rPr lang="en-US" dirty="0" smtClean="0"/>
              <a:t>(i.e. management competences, staff competences, new teaching methods and tools, European dimension, language competences, curriculum, </a:t>
            </a:r>
            <a:r>
              <a:rPr lang="en-US" dirty="0" err="1" smtClean="0"/>
              <a:t>organisation</a:t>
            </a:r>
            <a:r>
              <a:rPr lang="en-US" dirty="0" smtClean="0"/>
              <a:t> of teaching and learning)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plans of the </a:t>
            </a:r>
            <a:r>
              <a:rPr lang="en-US" b="1" dirty="0" err="1" smtClean="0"/>
              <a:t>organisation</a:t>
            </a:r>
            <a:r>
              <a:rPr lang="en-US" b="1" dirty="0" smtClean="0"/>
              <a:t> (school)</a:t>
            </a:r>
            <a:r>
              <a:rPr lang="en-US" dirty="0" smtClean="0"/>
              <a:t> for European mobility and cooperation activities and how these will contribute to meeting the identified needs. </a:t>
            </a:r>
          </a:p>
          <a:p>
            <a:r>
              <a:rPr lang="en-US" dirty="0" smtClean="0"/>
              <a:t>How will your </a:t>
            </a:r>
            <a:r>
              <a:rPr lang="en-US" dirty="0" err="1" smtClean="0"/>
              <a:t>organisation</a:t>
            </a:r>
            <a:r>
              <a:rPr lang="en-US" dirty="0" smtClean="0"/>
              <a:t> (school) integrate the competences and experiences acquired during the training into its </a:t>
            </a:r>
            <a:r>
              <a:rPr lang="en-US" b="1" dirty="0" smtClean="0"/>
              <a:t>strategic development </a:t>
            </a:r>
            <a:r>
              <a:rPr lang="en-US" dirty="0" smtClean="0"/>
              <a:t>in the future? </a:t>
            </a:r>
          </a:p>
        </p:txBody>
      </p:sp>
    </p:spTree>
    <p:extLst>
      <p:ext uri="{BB962C8B-B14F-4D97-AF65-F5344CB8AC3E}">
        <p14:creationId xmlns:p14="http://schemas.microsoft.com/office/powerpoint/2010/main" val="866389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One single application per institution for all planned training activities abroad during a specific period (selectively for 1 or 2 years)</a:t>
            </a:r>
          </a:p>
          <a:p>
            <a:pPr lvl="1"/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Names and specific dates do not have to be listed in the application </a:t>
            </a:r>
          </a:p>
          <a:p>
            <a:pPr lvl="1"/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One application date per year</a:t>
            </a:r>
            <a:endParaRPr lang="en-US" sz="2600" u="sng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5171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dates for this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March 17, 2014 </a:t>
            </a:r>
          </a:p>
          <a:p>
            <a:pPr marL="0" indent="0">
              <a:buNone/>
            </a:pPr>
            <a:r>
              <a:rPr lang="en-US" sz="2800" dirty="0" smtClean="0"/>
              <a:t>Earliest date of training course: 1/7/2014</a:t>
            </a:r>
          </a:p>
          <a:p>
            <a:pPr marL="0" indent="0">
              <a:buNone/>
            </a:pPr>
            <a:r>
              <a:rPr lang="en-US" sz="2800" dirty="0" smtClean="0"/>
              <a:t>Latest date of training course: 30/6/2016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503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694277"/>
              </p:ext>
            </p:extLst>
          </p:nvPr>
        </p:nvGraphicFramePr>
        <p:xfrm>
          <a:off x="498475" y="1225826"/>
          <a:ext cx="697575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5250"/>
                <a:gridCol w="2325250"/>
                <a:gridCol w="23252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Eligible costs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Financing mechanism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l-G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Costs directly</a:t>
                      </a:r>
                      <a:r>
                        <a:rPr lang="en-US" sz="1600" baseline="0" dirty="0" smtClean="0"/>
                        <a:t> linked to payment of </a:t>
                      </a:r>
                      <a:r>
                        <a:rPr lang="en-US" sz="1600" u="sng" baseline="0" dirty="0" smtClean="0"/>
                        <a:t>fees</a:t>
                      </a:r>
                      <a:r>
                        <a:rPr lang="en-US" sz="1600" baseline="0" dirty="0" smtClean="0"/>
                        <a:t> or enrolment in courses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Unit costs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70 EUR  per participant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per day. </a:t>
                      </a:r>
                      <a:r>
                        <a:rPr lang="en-US" sz="1600" baseline="0" dirty="0" smtClean="0"/>
                        <a:t>Maximum of 700 EUR per participant in the mobility project </a:t>
                      </a:r>
                      <a:endParaRPr lang="el-G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Organisational</a:t>
                      </a:r>
                      <a:r>
                        <a:rPr lang="en-US" sz="1600" dirty="0" smtClean="0"/>
                        <a:t> support</a:t>
                      </a:r>
                      <a:r>
                        <a:rPr lang="en-US" sz="1600" baseline="0" dirty="0" smtClean="0"/>
                        <a:t> including preparation (pedagogical, intercultural, linguistic), monitoring and support for participants during mobility, validation &amp; learning outcomes- </a:t>
                      </a:r>
                      <a:r>
                        <a:rPr lang="en-US" sz="1600" b="1" u="sng" baseline="0" dirty="0" smtClean="0"/>
                        <a:t>excluding </a:t>
                      </a:r>
                      <a:r>
                        <a:rPr lang="en-US" sz="1600" b="1" u="sng" baseline="0" dirty="0" err="1" smtClean="0"/>
                        <a:t>substinence</a:t>
                      </a:r>
                      <a:endParaRPr lang="el-GR" sz="16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Unit costs 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Up to the 100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 participant: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350 EUR per participant </a:t>
                      </a:r>
                      <a:r>
                        <a:rPr lang="en-US" sz="1600" baseline="0" dirty="0" smtClean="0"/>
                        <a:t>+ 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beyond the 100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participant: 200 EUR per additional participant</a:t>
                      </a:r>
                      <a:r>
                        <a:rPr lang="en-US" sz="1600" baseline="0" dirty="0" smtClean="0"/>
                        <a:t>. </a:t>
                      </a:r>
                      <a:endParaRPr lang="el-G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3351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003113"/>
              </p:ext>
            </p:extLst>
          </p:nvPr>
        </p:nvGraphicFramePr>
        <p:xfrm>
          <a:off x="498473" y="1225826"/>
          <a:ext cx="7969666" cy="479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2625"/>
                <a:gridCol w="2572625"/>
                <a:gridCol w="28244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Eligible costs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Financing mechanism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l-G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Individual support=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aseline="0" dirty="0" err="1" smtClean="0"/>
                        <a:t>Substinence</a:t>
                      </a:r>
                      <a:r>
                        <a:rPr lang="en-US" sz="1600" baseline="0" dirty="0" smtClean="0"/>
                        <a:t> of participants during the activity 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Unit costs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50-160 EUR  per day up to the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14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day </a:t>
                      </a:r>
                      <a:r>
                        <a:rPr lang="en-US" sz="1600" dirty="0" smtClean="0"/>
                        <a:t>depending</a:t>
                      </a:r>
                      <a:r>
                        <a:rPr lang="en-US" sz="1600" baseline="0" dirty="0" smtClean="0"/>
                        <a:t> on the receiving country. Exact amounts will be published on the National Agencies’ websites- Between 15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baseline="0" dirty="0" smtClean="0"/>
                        <a:t> &amp; 60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baseline="0" dirty="0" smtClean="0"/>
                        <a:t> day of activity 70% of this amount per participant per day</a:t>
                      </a:r>
                      <a:endParaRPr lang="el-GR" sz="1600" dirty="0" smtClean="0"/>
                    </a:p>
                    <a:p>
                      <a:endParaRPr lang="el-G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Travel costs </a:t>
                      </a:r>
                      <a:endParaRPr lang="el-G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Unit cost 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Varying from (starting</a:t>
                      </a:r>
                      <a:r>
                        <a:rPr lang="en-US" sz="1600" baseline="0" dirty="0" smtClean="0"/>
                        <a:t> from 180/ participant) </a:t>
                      </a:r>
                      <a:r>
                        <a:rPr lang="en-US" sz="1600" dirty="0" smtClean="0"/>
                        <a:t>depending on the distance </a:t>
                      </a:r>
                      <a:endParaRPr lang="el-G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Special</a:t>
                      </a:r>
                      <a:r>
                        <a:rPr lang="en-US" sz="1600" b="1" baseline="0" dirty="0" smtClean="0"/>
                        <a:t> needs: </a:t>
                      </a:r>
                      <a:r>
                        <a:rPr lang="en-US" sz="1600" b="0" baseline="0" dirty="0" smtClean="0"/>
                        <a:t>additional costs related to participants with disabilities </a:t>
                      </a:r>
                      <a:endParaRPr lang="el-GR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Portion of eligible costs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100% of</a:t>
                      </a:r>
                      <a:r>
                        <a:rPr lang="en-US" sz="1600" baseline="0" dirty="0" smtClean="0"/>
                        <a:t> eligible costs</a:t>
                      </a:r>
                      <a:endParaRPr lang="el-G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753433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282</TotalTime>
  <Words>614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Advantage</vt:lpstr>
      <vt:lpstr>From Comenius IST to Erasmus +</vt:lpstr>
      <vt:lpstr>Eligible: 34 countries</vt:lpstr>
      <vt:lpstr>What’s new for Key Action 1: Learning Mobility of Individuals</vt:lpstr>
      <vt:lpstr>In-service training </vt:lpstr>
      <vt:lpstr>European Development Plan</vt:lpstr>
      <vt:lpstr>PowerPoint Presentation</vt:lpstr>
      <vt:lpstr>Application dates for this year</vt:lpstr>
      <vt:lpstr>Funding</vt:lpstr>
      <vt:lpstr>Funding</vt:lpstr>
      <vt:lpstr>Award criteria for schools’ applications</vt:lpstr>
      <vt:lpstr>Please contact your National Agencies! </vt:lpstr>
    </vt:vector>
  </TitlesOfParts>
  <Company>elenichel@hotmail.com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Comenius IST to Erasmus +</dc:title>
  <dc:creator>Eleni C</dc:creator>
  <cp:lastModifiedBy>scherouv</cp:lastModifiedBy>
  <cp:revision>16</cp:revision>
  <cp:lastPrinted>2014-01-22T09:05:16Z</cp:lastPrinted>
  <dcterms:created xsi:type="dcterms:W3CDTF">2013-12-12T08:07:16Z</dcterms:created>
  <dcterms:modified xsi:type="dcterms:W3CDTF">2014-02-15T10:44:14Z</dcterms:modified>
</cp:coreProperties>
</file>