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5" r:id="rId6"/>
    <p:sldId id="271" r:id="rId7"/>
    <p:sldId id="263" r:id="rId8"/>
    <p:sldId id="260" r:id="rId9"/>
    <p:sldId id="264" r:id="rId10"/>
    <p:sldId id="261" r:id="rId11"/>
    <p:sldId id="262" r:id="rId12"/>
    <p:sldId id="266" r:id="rId13"/>
    <p:sldId id="267" r:id="rId14"/>
    <p:sldId id="268" r:id="rId15"/>
    <p:sldId id="269" r:id="rId16"/>
    <p:sldId id="270" r:id="rId17"/>
  </p:sldIdLst>
  <p:sldSz cx="9144000" cy="6858000" type="screen4x3"/>
  <p:notesSz cx="6858000" cy="9144000"/>
  <p:defaultTextStyle>
    <a:defPPr>
      <a:defRPr lang="pt-P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390" y="-89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o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orizon.png"/>
          <p:cNvPicPr>
            <a:picLocks noChangeAspect="1"/>
          </p:cNvPicPr>
          <p:nvPr/>
        </p:nvPicPr>
        <p:blipFill>
          <a:blip r:embed="rId2" cstate="print"/>
          <a:srcRect t="33333"/>
          <a:stretch>
            <a:fillRect/>
          </a:stretch>
        </p:blipFill>
        <p:spPr>
          <a:xfrm>
            <a:off x="0" y="0"/>
            <a:ext cx="9144000" cy="4572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11E7DC-7715-4AAD-83E4-9A3308886D95}" type="datetimeFigureOut">
              <a:rPr lang="pt-PT" smtClean="0"/>
              <a:t>31/12/2014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E6C299-F4F9-4E23-A502-EF8EA7047BC3}" type="slidenum">
              <a:rPr lang="pt-PT" smtClean="0"/>
              <a:t>‹nº›</a:t>
            </a:fld>
            <a:endParaRPr lang="pt-PT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9200" y="3886200"/>
            <a:ext cx="64008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17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PT" smtClean="0"/>
              <a:t>Faça clique para editar o estilo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007888"/>
            <a:ext cx="7772400" cy="1470025"/>
          </a:xfrm>
        </p:spPr>
        <p:txBody>
          <a:bodyPr/>
          <a:lstStyle>
            <a:lvl1pPr algn="ctr">
              <a:defRPr sz="3200"/>
            </a:lvl1pPr>
          </a:lstStyle>
          <a:p>
            <a:r>
              <a:rPr lang="pt-PT" smtClean="0"/>
              <a:t>Clique para editar o estilo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11E7DC-7715-4AAD-83E4-9A3308886D95}" type="datetimeFigureOut">
              <a:rPr lang="pt-PT" smtClean="0"/>
              <a:t>31/12/2014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E6C299-F4F9-4E23-A502-EF8EA7047BC3}" type="slidenum">
              <a:rPr lang="pt-PT" smtClean="0"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PT" smtClean="0"/>
              <a:t>Clique para editar o estilo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11E7DC-7715-4AAD-83E4-9A3308886D95}" type="datetimeFigureOut">
              <a:rPr lang="pt-PT" smtClean="0"/>
              <a:t>31/12/2014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E6C299-F4F9-4E23-A502-EF8EA7047BC3}" type="slidenum">
              <a:rPr lang="pt-PT" smtClean="0"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objec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pt-PT" smtClean="0"/>
              <a:t>Clique para editar o estilo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11E7DC-7715-4AAD-83E4-9A3308886D95}" type="datetimeFigureOut">
              <a:rPr lang="pt-PT" smtClean="0"/>
              <a:t>31/12/2014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E6C299-F4F9-4E23-A502-EF8EA7047BC3}" type="slidenum">
              <a:rPr lang="pt-PT" smtClean="0"/>
              <a:t>‹nº›</a:t>
            </a:fld>
            <a:endParaRPr lang="pt-PT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7924800" cy="4114800"/>
          </a:xfrm>
        </p:spPr>
        <p:txBody>
          <a:bodyPr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Cabeçalho da Sec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4962525"/>
            <a:ext cx="7885113" cy="1362075"/>
          </a:xfrm>
        </p:spPr>
        <p:txBody>
          <a:bodyPr anchor="t"/>
          <a:lstStyle>
            <a:lvl1pPr algn="l">
              <a:defRPr sz="3200" b="0" i="0" cap="all" baseline="0"/>
            </a:lvl1pPr>
          </a:lstStyle>
          <a:p>
            <a:r>
              <a:rPr lang="pt-PT" smtClean="0"/>
              <a:t>Clique para editar o estilo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3462338"/>
            <a:ext cx="7885113" cy="1500187"/>
          </a:xfrm>
        </p:spPr>
        <p:txBody>
          <a:bodyPr anchor="b">
            <a:normAutofit/>
          </a:bodyPr>
          <a:lstStyle>
            <a:lvl1pPr marL="0" indent="0">
              <a:buNone/>
              <a:defRPr sz="1700" baseline="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11E7DC-7715-4AAD-83E4-9A3308886D95}" type="datetimeFigureOut">
              <a:rPr lang="pt-PT" smtClean="0"/>
              <a:t>31/12/2014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E6C299-F4F9-4E23-A502-EF8EA7047BC3}" type="slidenum">
              <a:rPr lang="pt-PT" smtClean="0"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údo Dup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3733800" cy="4114800"/>
          </a:xfrm>
        </p:spPr>
        <p:txBody>
          <a:bodyPr/>
          <a:lstStyle>
            <a:lvl5pPr>
              <a:defRPr/>
            </a:lvl5pPr>
            <a:lvl6pPr>
              <a:buClr>
                <a:schemeClr val="tx2"/>
              </a:buClr>
              <a:buFont typeface="Arial" pitchFamily="34" charset="0"/>
              <a:buChar char="•"/>
              <a:defRPr/>
            </a:lvl6pPr>
            <a:lvl7pPr>
              <a:buClr>
                <a:schemeClr val="tx2"/>
              </a:buClr>
              <a:buFont typeface="Arial" pitchFamily="34" charset="0"/>
              <a:buChar char="•"/>
              <a:defRPr/>
            </a:lvl7pPr>
            <a:lvl8pPr>
              <a:buClr>
                <a:schemeClr val="tx2"/>
              </a:buClr>
              <a:buFont typeface="Arial" pitchFamily="34" charset="0"/>
              <a:buChar char="•"/>
              <a:defRPr/>
            </a:lvl8pPr>
            <a:lvl9pPr>
              <a:buClr>
                <a:schemeClr val="tx2"/>
              </a:buClr>
              <a:buFont typeface="Arial" pitchFamily="34" charset="0"/>
              <a:buChar char="•"/>
              <a:defRPr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 dirty="0" smtClean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800600" y="1600200"/>
            <a:ext cx="3733800" cy="41148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pt-PT" smtClean="0"/>
              <a:t>Clique para editar o estilo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11E7DC-7715-4AAD-83E4-9A3308886D95}" type="datetimeFigureOut">
              <a:rPr lang="pt-PT" smtClean="0"/>
              <a:t>31/12/2014</a:t>
            </a:fld>
            <a:endParaRPr lang="pt-P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E6C299-F4F9-4E23-A502-EF8EA7047BC3}" type="slidenum">
              <a:rPr lang="pt-PT" smtClean="0"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800600" y="2209800"/>
            <a:ext cx="3733800" cy="35052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 dirty="0" smtClean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2209800"/>
            <a:ext cx="3733800" cy="35052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pt-PT" smtClean="0"/>
              <a:t>Clique para editar o estilo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199"/>
            <a:ext cx="3733800" cy="574675"/>
          </a:xfrm>
        </p:spPr>
        <p:txBody>
          <a:bodyPr anchor="b">
            <a:normAutofit/>
          </a:bodyPr>
          <a:lstStyle>
            <a:lvl1pPr marL="0" indent="0">
              <a:buNone/>
              <a:defRPr sz="1700" b="0" i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00600" y="1600199"/>
            <a:ext cx="3733800" cy="574675"/>
          </a:xfrm>
        </p:spPr>
        <p:txBody>
          <a:bodyPr anchor="b">
            <a:normAutofit/>
          </a:bodyPr>
          <a:lstStyle>
            <a:lvl1pPr marL="0" indent="0">
              <a:buNone/>
              <a:defRPr sz="1700" b="0" i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11E7DC-7715-4AAD-83E4-9A3308886D95}" type="datetimeFigureOut">
              <a:rPr lang="pt-PT" smtClean="0"/>
              <a:t>31/12/2014</a:t>
            </a:fld>
            <a:endParaRPr lang="pt-P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E6C299-F4F9-4E23-A502-EF8EA7047BC3}" type="slidenum">
              <a:rPr lang="pt-PT" smtClean="0"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pt-PT" smtClean="0"/>
              <a:t>Clique para editar o estilo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11E7DC-7715-4AAD-83E4-9A3308886D95}" type="datetimeFigureOut">
              <a:rPr lang="pt-PT" smtClean="0"/>
              <a:t>31/12/2014</a:t>
            </a:fld>
            <a:endParaRPr lang="pt-P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E6C299-F4F9-4E23-A502-EF8EA7047BC3}" type="slidenum">
              <a:rPr lang="pt-PT" smtClean="0"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11E7DC-7715-4AAD-83E4-9A3308886D95}" type="datetimeFigureOut">
              <a:rPr lang="pt-PT" smtClean="0"/>
              <a:t>31/12/2014</a:t>
            </a:fld>
            <a:endParaRPr lang="pt-P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E6C299-F4F9-4E23-A502-EF8EA7047BC3}" type="slidenum">
              <a:rPr lang="pt-PT" smtClean="0"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962400" y="1447800"/>
            <a:ext cx="4648200" cy="4267200"/>
          </a:xfrm>
        </p:spPr>
        <p:txBody>
          <a:bodyPr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1447800"/>
            <a:ext cx="2971800" cy="1097280"/>
          </a:xfrm>
        </p:spPr>
        <p:txBody>
          <a:bodyPr anchor="b"/>
          <a:lstStyle>
            <a:lvl1pPr algn="l">
              <a:defRPr sz="18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pt-PT" smtClean="0"/>
              <a:t>Clique para editar o estilo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2648" y="2547891"/>
            <a:ext cx="2971800" cy="3167109"/>
          </a:xfrm>
        </p:spPr>
        <p:txBody>
          <a:bodyPr tIns="9144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11E7DC-7715-4AAD-83E4-9A3308886D95}" type="datetimeFigureOut">
              <a:rPr lang="pt-PT" smtClean="0"/>
              <a:t>31/12/2014</a:t>
            </a:fld>
            <a:endParaRPr lang="pt-P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E6C299-F4F9-4E23-A502-EF8EA7047BC3}" type="slidenum">
              <a:rPr lang="pt-PT" smtClean="0"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orizon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447800"/>
            <a:ext cx="2971800" cy="1097280"/>
          </a:xfrm>
        </p:spPr>
        <p:txBody>
          <a:bodyPr anchor="b"/>
          <a:lstStyle>
            <a:lvl1pPr algn="l">
              <a:defRPr sz="18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pt-PT" smtClean="0"/>
              <a:t>Clique para editar o estilo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657344" y="1447800"/>
            <a:ext cx="3419856" cy="3474720"/>
          </a:xfrm>
          <a:custGeom>
            <a:avLst/>
            <a:gdLst>
              <a:gd name="connsiteX0" fmla="*/ 0 w 3419856"/>
              <a:gd name="connsiteY0" fmla="*/ 74450 h 3429000"/>
              <a:gd name="connsiteX1" fmla="*/ 21806 w 3419856"/>
              <a:gd name="connsiteY1" fmla="*/ 21806 h 3429000"/>
              <a:gd name="connsiteX2" fmla="*/ 74450 w 3419856"/>
              <a:gd name="connsiteY2" fmla="*/ 0 h 3429000"/>
              <a:gd name="connsiteX3" fmla="*/ 3345406 w 3419856"/>
              <a:gd name="connsiteY3" fmla="*/ 0 h 3429000"/>
              <a:gd name="connsiteX4" fmla="*/ 3398050 w 3419856"/>
              <a:gd name="connsiteY4" fmla="*/ 21806 h 3429000"/>
              <a:gd name="connsiteX5" fmla="*/ 3419856 w 3419856"/>
              <a:gd name="connsiteY5" fmla="*/ 74450 h 3429000"/>
              <a:gd name="connsiteX6" fmla="*/ 3419856 w 3419856"/>
              <a:gd name="connsiteY6" fmla="*/ 3354550 h 3429000"/>
              <a:gd name="connsiteX7" fmla="*/ 3398050 w 3419856"/>
              <a:gd name="connsiteY7" fmla="*/ 3407194 h 3429000"/>
              <a:gd name="connsiteX8" fmla="*/ 3345406 w 3419856"/>
              <a:gd name="connsiteY8" fmla="*/ 3429000 h 3429000"/>
              <a:gd name="connsiteX9" fmla="*/ 74450 w 3419856"/>
              <a:gd name="connsiteY9" fmla="*/ 3429000 h 3429000"/>
              <a:gd name="connsiteX10" fmla="*/ 21806 w 3419856"/>
              <a:gd name="connsiteY10" fmla="*/ 3407194 h 3429000"/>
              <a:gd name="connsiteX11" fmla="*/ 0 w 3419856"/>
              <a:gd name="connsiteY11" fmla="*/ 3354550 h 3429000"/>
              <a:gd name="connsiteX12" fmla="*/ 0 w 3419856"/>
              <a:gd name="connsiteY12" fmla="*/ 74450 h 3429000"/>
              <a:gd name="connsiteX0" fmla="*/ 0 w 3419856"/>
              <a:gd name="connsiteY0" fmla="*/ 74450 h 3429000"/>
              <a:gd name="connsiteX1" fmla="*/ 21806 w 3419856"/>
              <a:gd name="connsiteY1" fmla="*/ 21806 h 3429000"/>
              <a:gd name="connsiteX2" fmla="*/ 74450 w 3419856"/>
              <a:gd name="connsiteY2" fmla="*/ 0 h 3429000"/>
              <a:gd name="connsiteX3" fmla="*/ 3345406 w 3419856"/>
              <a:gd name="connsiteY3" fmla="*/ 0 h 3429000"/>
              <a:gd name="connsiteX4" fmla="*/ 3398050 w 3419856"/>
              <a:gd name="connsiteY4" fmla="*/ 21806 h 3429000"/>
              <a:gd name="connsiteX5" fmla="*/ 3419856 w 3419856"/>
              <a:gd name="connsiteY5" fmla="*/ 74450 h 3429000"/>
              <a:gd name="connsiteX6" fmla="*/ 3419856 w 3419856"/>
              <a:gd name="connsiteY6" fmla="*/ 3354550 h 3429000"/>
              <a:gd name="connsiteX7" fmla="*/ 3398050 w 3419856"/>
              <a:gd name="connsiteY7" fmla="*/ 3407194 h 3429000"/>
              <a:gd name="connsiteX8" fmla="*/ 3345406 w 3419856"/>
              <a:gd name="connsiteY8" fmla="*/ 3429000 h 3429000"/>
              <a:gd name="connsiteX9" fmla="*/ 21806 w 3419856"/>
              <a:gd name="connsiteY9" fmla="*/ 3407194 h 3429000"/>
              <a:gd name="connsiteX10" fmla="*/ 0 w 3419856"/>
              <a:gd name="connsiteY10" fmla="*/ 3354550 h 3429000"/>
              <a:gd name="connsiteX11" fmla="*/ 0 w 3419856"/>
              <a:gd name="connsiteY11" fmla="*/ 74450 h 3429000"/>
              <a:gd name="connsiteX0" fmla="*/ 0 w 3964392"/>
              <a:gd name="connsiteY0" fmla="*/ 74450 h 3415968"/>
              <a:gd name="connsiteX1" fmla="*/ 21806 w 3964392"/>
              <a:gd name="connsiteY1" fmla="*/ 21806 h 3415968"/>
              <a:gd name="connsiteX2" fmla="*/ 74450 w 3964392"/>
              <a:gd name="connsiteY2" fmla="*/ 0 h 3415968"/>
              <a:gd name="connsiteX3" fmla="*/ 3345406 w 3964392"/>
              <a:gd name="connsiteY3" fmla="*/ 0 h 3415968"/>
              <a:gd name="connsiteX4" fmla="*/ 3398050 w 3964392"/>
              <a:gd name="connsiteY4" fmla="*/ 21806 h 3415968"/>
              <a:gd name="connsiteX5" fmla="*/ 3419856 w 3964392"/>
              <a:gd name="connsiteY5" fmla="*/ 74450 h 3415968"/>
              <a:gd name="connsiteX6" fmla="*/ 3419856 w 3964392"/>
              <a:gd name="connsiteY6" fmla="*/ 3354550 h 3415968"/>
              <a:gd name="connsiteX7" fmla="*/ 3398050 w 3964392"/>
              <a:gd name="connsiteY7" fmla="*/ 3407194 h 3415968"/>
              <a:gd name="connsiteX8" fmla="*/ 21806 w 3964392"/>
              <a:gd name="connsiteY8" fmla="*/ 3407194 h 3415968"/>
              <a:gd name="connsiteX9" fmla="*/ 0 w 3964392"/>
              <a:gd name="connsiteY9" fmla="*/ 3354550 h 3415968"/>
              <a:gd name="connsiteX10" fmla="*/ 0 w 3964392"/>
              <a:gd name="connsiteY10" fmla="*/ 74450 h 3415968"/>
              <a:gd name="connsiteX0" fmla="*/ 0 w 3964392"/>
              <a:gd name="connsiteY0" fmla="*/ 74450 h 3415968"/>
              <a:gd name="connsiteX1" fmla="*/ 21806 w 3964392"/>
              <a:gd name="connsiteY1" fmla="*/ 21806 h 3415968"/>
              <a:gd name="connsiteX2" fmla="*/ 74450 w 3964392"/>
              <a:gd name="connsiteY2" fmla="*/ 0 h 3415968"/>
              <a:gd name="connsiteX3" fmla="*/ 3345406 w 3964392"/>
              <a:gd name="connsiteY3" fmla="*/ 0 h 3415968"/>
              <a:gd name="connsiteX4" fmla="*/ 3398050 w 3964392"/>
              <a:gd name="connsiteY4" fmla="*/ 21806 h 3415968"/>
              <a:gd name="connsiteX5" fmla="*/ 3419856 w 3964392"/>
              <a:gd name="connsiteY5" fmla="*/ 74450 h 3415968"/>
              <a:gd name="connsiteX6" fmla="*/ 3419856 w 3964392"/>
              <a:gd name="connsiteY6" fmla="*/ 3354550 h 3415968"/>
              <a:gd name="connsiteX7" fmla="*/ 3398050 w 3964392"/>
              <a:gd name="connsiteY7" fmla="*/ 3407194 h 3415968"/>
              <a:gd name="connsiteX8" fmla="*/ 21806 w 3964392"/>
              <a:gd name="connsiteY8" fmla="*/ 3407194 h 3415968"/>
              <a:gd name="connsiteX9" fmla="*/ 0 w 3964392"/>
              <a:gd name="connsiteY9" fmla="*/ 3354550 h 3415968"/>
              <a:gd name="connsiteX10" fmla="*/ 0 w 3964392"/>
              <a:gd name="connsiteY10" fmla="*/ 74450 h 3415968"/>
              <a:gd name="connsiteX0" fmla="*/ 0 w 3968026"/>
              <a:gd name="connsiteY0" fmla="*/ 74450 h 3910007"/>
              <a:gd name="connsiteX1" fmla="*/ 21806 w 3968026"/>
              <a:gd name="connsiteY1" fmla="*/ 21806 h 3910007"/>
              <a:gd name="connsiteX2" fmla="*/ 74450 w 3968026"/>
              <a:gd name="connsiteY2" fmla="*/ 0 h 3910007"/>
              <a:gd name="connsiteX3" fmla="*/ 3345406 w 3968026"/>
              <a:gd name="connsiteY3" fmla="*/ 0 h 3910007"/>
              <a:gd name="connsiteX4" fmla="*/ 3398050 w 3968026"/>
              <a:gd name="connsiteY4" fmla="*/ 21806 h 3910007"/>
              <a:gd name="connsiteX5" fmla="*/ 3419856 w 3968026"/>
              <a:gd name="connsiteY5" fmla="*/ 74450 h 3910007"/>
              <a:gd name="connsiteX6" fmla="*/ 3419856 w 3968026"/>
              <a:gd name="connsiteY6" fmla="*/ 3354550 h 3910007"/>
              <a:gd name="connsiteX7" fmla="*/ 3398050 w 3968026"/>
              <a:gd name="connsiteY7" fmla="*/ 3407194 h 3910007"/>
              <a:gd name="connsiteX8" fmla="*/ 0 w 3968026"/>
              <a:gd name="connsiteY8" fmla="*/ 3354550 h 3910007"/>
              <a:gd name="connsiteX9" fmla="*/ 0 w 3968026"/>
              <a:gd name="connsiteY9" fmla="*/ 74450 h 3910007"/>
              <a:gd name="connsiteX0" fmla="*/ 0 w 3419856"/>
              <a:gd name="connsiteY0" fmla="*/ 74450 h 3901233"/>
              <a:gd name="connsiteX1" fmla="*/ 21806 w 3419856"/>
              <a:gd name="connsiteY1" fmla="*/ 21806 h 3901233"/>
              <a:gd name="connsiteX2" fmla="*/ 74450 w 3419856"/>
              <a:gd name="connsiteY2" fmla="*/ 0 h 3901233"/>
              <a:gd name="connsiteX3" fmla="*/ 3345406 w 3419856"/>
              <a:gd name="connsiteY3" fmla="*/ 0 h 3901233"/>
              <a:gd name="connsiteX4" fmla="*/ 3398050 w 3419856"/>
              <a:gd name="connsiteY4" fmla="*/ 21806 h 3901233"/>
              <a:gd name="connsiteX5" fmla="*/ 3419856 w 3419856"/>
              <a:gd name="connsiteY5" fmla="*/ 74450 h 3901233"/>
              <a:gd name="connsiteX6" fmla="*/ 3419856 w 3419856"/>
              <a:gd name="connsiteY6" fmla="*/ 3354550 h 3901233"/>
              <a:gd name="connsiteX7" fmla="*/ 0 w 3419856"/>
              <a:gd name="connsiteY7" fmla="*/ 3354550 h 3901233"/>
              <a:gd name="connsiteX8" fmla="*/ 0 w 3419856"/>
              <a:gd name="connsiteY8" fmla="*/ 74450 h 3901233"/>
              <a:gd name="connsiteX0" fmla="*/ 0 w 3419856"/>
              <a:gd name="connsiteY0" fmla="*/ 74450 h 3354550"/>
              <a:gd name="connsiteX1" fmla="*/ 21806 w 3419856"/>
              <a:gd name="connsiteY1" fmla="*/ 21806 h 3354550"/>
              <a:gd name="connsiteX2" fmla="*/ 74450 w 3419856"/>
              <a:gd name="connsiteY2" fmla="*/ 0 h 3354550"/>
              <a:gd name="connsiteX3" fmla="*/ 3345406 w 3419856"/>
              <a:gd name="connsiteY3" fmla="*/ 0 h 3354550"/>
              <a:gd name="connsiteX4" fmla="*/ 3398050 w 3419856"/>
              <a:gd name="connsiteY4" fmla="*/ 21806 h 3354550"/>
              <a:gd name="connsiteX5" fmla="*/ 3419856 w 3419856"/>
              <a:gd name="connsiteY5" fmla="*/ 74450 h 3354550"/>
              <a:gd name="connsiteX6" fmla="*/ 3419856 w 3419856"/>
              <a:gd name="connsiteY6" fmla="*/ 3354550 h 3354550"/>
              <a:gd name="connsiteX7" fmla="*/ 0 w 3419856"/>
              <a:gd name="connsiteY7" fmla="*/ 3354550 h 3354550"/>
              <a:gd name="connsiteX8" fmla="*/ 0 w 3419856"/>
              <a:gd name="connsiteY8" fmla="*/ 74450 h 3354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419856" h="3354550">
                <a:moveTo>
                  <a:pt x="0" y="74450"/>
                </a:moveTo>
                <a:cubicBezTo>
                  <a:pt x="0" y="54705"/>
                  <a:pt x="7844" y="35768"/>
                  <a:pt x="21806" y="21806"/>
                </a:cubicBezTo>
                <a:cubicBezTo>
                  <a:pt x="35768" y="7844"/>
                  <a:pt x="54705" y="0"/>
                  <a:pt x="74450" y="0"/>
                </a:cubicBezTo>
                <a:lnTo>
                  <a:pt x="3345406" y="0"/>
                </a:lnTo>
                <a:cubicBezTo>
                  <a:pt x="3365151" y="0"/>
                  <a:pt x="3384088" y="7844"/>
                  <a:pt x="3398050" y="21806"/>
                </a:cubicBezTo>
                <a:cubicBezTo>
                  <a:pt x="3412012" y="35768"/>
                  <a:pt x="3419856" y="54705"/>
                  <a:pt x="3419856" y="74450"/>
                </a:cubicBezTo>
                <a:lnTo>
                  <a:pt x="3419856" y="3354550"/>
                </a:lnTo>
                <a:lnTo>
                  <a:pt x="0" y="3354550"/>
                </a:lnTo>
                <a:lnTo>
                  <a:pt x="0" y="74450"/>
                </a:lnTo>
                <a:close/>
              </a:path>
            </a:pathLst>
          </a:custGeom>
        </p:spPr>
        <p:txBody>
          <a:bodyPr>
            <a:normAutofit/>
          </a:bodyPr>
          <a:lstStyle>
            <a:lvl1pPr marL="0" indent="0" algn="ctr">
              <a:buNone/>
              <a:defRPr sz="2000" baseline="0">
                <a:solidFill>
                  <a:schemeClr val="tx1">
                    <a:lumMod val="6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PT" smtClean="0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547890"/>
            <a:ext cx="2971800" cy="2405109"/>
          </a:xfrm>
        </p:spPr>
        <p:txBody>
          <a:bodyPr tIns="9144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11E7DC-7715-4AAD-83E4-9A3308886D95}" type="datetimeFigureOut">
              <a:rPr lang="pt-PT" smtClean="0"/>
              <a:t>31/12/2014</a:t>
            </a:fld>
            <a:endParaRPr lang="pt-P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E6C299-F4F9-4E23-A502-EF8EA7047BC3}" type="slidenum">
              <a:rPr lang="pt-PT" smtClean="0"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orizon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pt-PT" smtClean="0"/>
              <a:t>Clique para editar o estilo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7924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15000" y="6356350"/>
            <a:ext cx="1524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strike="noStrike" spc="60" baseline="0">
                <a:solidFill>
                  <a:schemeClr val="tx1"/>
                </a:solidFill>
              </a:defRPr>
            </a:lvl1pPr>
          </a:lstStyle>
          <a:p>
            <a:fld id="{5E11E7DC-7715-4AAD-83E4-9A3308886D95}" type="datetimeFigureOut">
              <a:rPr lang="pt-PT" smtClean="0"/>
              <a:t>31/12/2014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cap="all" spc="60" baseline="0">
                <a:solidFill>
                  <a:schemeClr val="tx1"/>
                </a:solidFill>
              </a:defRPr>
            </a:lvl1pPr>
          </a:lstStyle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43800" y="6356350"/>
            <a:ext cx="990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aseline="0">
                <a:solidFill>
                  <a:schemeClr val="tx1"/>
                </a:solidFill>
              </a:defRPr>
            </a:lvl1pPr>
          </a:lstStyle>
          <a:p>
            <a:fld id="{85E6C299-F4F9-4E23-A502-EF8EA7047BC3}" type="slidenum">
              <a:rPr lang="pt-PT" smtClean="0"/>
              <a:t>‹nº›</a:t>
            </a:fld>
            <a:endParaRPr lang="pt-PT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3000" kern="1200" cap="all" spc="5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kpS2x8zv04Q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pt-PT" b="1" dirty="0" smtClean="0"/>
              <a:t>Formação </a:t>
            </a:r>
            <a:r>
              <a:rPr lang="pt-PT" b="1" dirty="0" err="1" smtClean="0"/>
              <a:t>Hands-on</a:t>
            </a:r>
            <a:endParaRPr lang="pt-PT" b="1" dirty="0"/>
          </a:p>
          <a:p>
            <a:r>
              <a:rPr lang="pt-PT" b="1" dirty="0" smtClean="0"/>
              <a:t>Porto, Novembro de 2014</a:t>
            </a:r>
          </a:p>
          <a:p>
            <a:r>
              <a:rPr lang="pt-PT" b="1" dirty="0" smtClean="0"/>
              <a:t>Autor: Carlos Pinto</a:t>
            </a:r>
            <a:endParaRPr lang="pt-PT" b="1" dirty="0"/>
          </a:p>
        </p:txBody>
      </p:sp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t-PT" b="1" dirty="0" smtClean="0"/>
              <a:t>PREVISÃO DE </a:t>
            </a:r>
            <a:r>
              <a:rPr lang="pt-PT" b="1" dirty="0" smtClean="0"/>
              <a:t>ECLIPSES </a:t>
            </a:r>
            <a:r>
              <a:rPr lang="pt-PT" b="1" dirty="0" smtClean="0"/>
              <a:t>através do uso do </a:t>
            </a:r>
            <a:r>
              <a:rPr lang="pt-PT" b="1" dirty="0" err="1" smtClean="0"/>
              <a:t>stellarium</a:t>
            </a:r>
            <a:r>
              <a:rPr lang="pt-PT" b="1" dirty="0" smtClean="0"/>
              <a:t> com metodologia </a:t>
            </a:r>
            <a:r>
              <a:rPr lang="pt-PT" b="1" dirty="0" err="1" smtClean="0"/>
              <a:t>inquiry</a:t>
            </a:r>
            <a:endParaRPr lang="pt-PT" b="1" dirty="0"/>
          </a:p>
        </p:txBody>
      </p:sp>
    </p:spTree>
    <p:extLst>
      <p:ext uri="{BB962C8B-B14F-4D97-AF65-F5344CB8AC3E}">
        <p14:creationId xmlns:p14="http://schemas.microsoft.com/office/powerpoint/2010/main" val="266336115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Posição de Conteúdo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pt-PT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114"/>
          <a:stretch/>
        </p:blipFill>
        <p:spPr bwMode="auto">
          <a:xfrm>
            <a:off x="64965" y="1196752"/>
            <a:ext cx="9043539" cy="48245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450067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b="1" dirty="0"/>
              <a:t>Recolha de dados – eclipse </a:t>
            </a:r>
            <a:r>
              <a:rPr lang="pt-PT" b="1" dirty="0" smtClean="0"/>
              <a:t>lunar</a:t>
            </a:r>
            <a:endParaRPr lang="pt-PT" b="1" dirty="0"/>
          </a:p>
        </p:txBody>
      </p:sp>
      <p:sp>
        <p:nvSpPr>
          <p:cNvPr id="3" name="Marcador de Posição de Conteúdo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pt-PT" sz="2000" b="1" dirty="0" smtClean="0"/>
              <a:t>No caso de ocorrer um eclipse lunar, vendo do Sol, a Lua ficará por trás da Terra.</a:t>
            </a:r>
          </a:p>
          <a:p>
            <a:r>
              <a:rPr lang="pt-PT" sz="2000" b="1" dirty="0" smtClean="0"/>
              <a:t>Nesse caso, </a:t>
            </a:r>
            <a:r>
              <a:rPr lang="pt-PT" sz="2000" b="1" dirty="0" err="1" smtClean="0"/>
              <a:t>selecionar</a:t>
            </a:r>
            <a:r>
              <a:rPr lang="pt-PT" sz="2000" b="1" dirty="0" smtClean="0"/>
              <a:t> a Lua na janela de pesquisa e fazer zoom.</a:t>
            </a:r>
          </a:p>
          <a:p>
            <a:r>
              <a:rPr lang="pt-PT" sz="2000" b="1" dirty="0" smtClean="0"/>
              <a:t>A Lua não aparecerá, mas vêem-se as linhas do </a:t>
            </a:r>
            <a:r>
              <a:rPr lang="pt-PT" sz="2000" b="1" dirty="0" err="1" smtClean="0"/>
              <a:t>stellarium</a:t>
            </a:r>
            <a:r>
              <a:rPr lang="pt-PT" sz="2000" b="1" dirty="0" smtClean="0"/>
              <a:t> que a assinalam a piscar do outro lado da Terra.</a:t>
            </a:r>
            <a:endParaRPr lang="pt-PT" sz="2000" b="1" dirty="0"/>
          </a:p>
        </p:txBody>
      </p:sp>
    </p:spTree>
    <p:extLst>
      <p:ext uri="{BB962C8B-B14F-4D97-AF65-F5344CB8AC3E}">
        <p14:creationId xmlns:p14="http://schemas.microsoft.com/office/powerpoint/2010/main" val="321770453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Posição de Conteúdo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pt-PT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795"/>
          <a:stretch/>
        </p:blipFill>
        <p:spPr bwMode="auto">
          <a:xfrm>
            <a:off x="107504" y="1268760"/>
            <a:ext cx="8892480" cy="47098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9278887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b="1" dirty="0"/>
              <a:t>Recolha de dados – eclipse lunar</a:t>
            </a:r>
          </a:p>
        </p:txBody>
      </p:sp>
      <p:sp>
        <p:nvSpPr>
          <p:cNvPr id="3" name="Marcador de Posição de Conteúdo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pt-PT" sz="2000" b="1" dirty="0" smtClean="0"/>
              <a:t>Nesse caso, é preciso ver em que zona do planeta o </a:t>
            </a:r>
            <a:r>
              <a:rPr lang="pt-PT" sz="2000" b="1" dirty="0" err="1" smtClean="0"/>
              <a:t>stellarium</a:t>
            </a:r>
            <a:r>
              <a:rPr lang="pt-PT" sz="2000" b="1" dirty="0" smtClean="0"/>
              <a:t> assinalou a Lua e, consultando um globo e por aproximação, tentar ver a zona do outro lado do planeta em que a Lua estará na sombra da Terra.</a:t>
            </a:r>
          </a:p>
          <a:p>
            <a:r>
              <a:rPr lang="pt-PT" sz="2000" b="1" dirty="0" smtClean="0"/>
              <a:t>Após esse procedimento, assinalar a Lua na janela de pesquisa e, na janela de localização, assinalar no mapa zonas </a:t>
            </a:r>
            <a:r>
              <a:rPr lang="pt-PT" sz="2000" b="1" dirty="0" err="1" smtClean="0"/>
              <a:t>noturnas</a:t>
            </a:r>
            <a:r>
              <a:rPr lang="pt-PT" sz="2000" b="1" dirty="0" smtClean="0"/>
              <a:t> em que a Lua ficará escurecida pela sombra da Terra.</a:t>
            </a:r>
          </a:p>
          <a:p>
            <a:r>
              <a:rPr lang="pt-PT" sz="2000" b="1" dirty="0" smtClean="0"/>
              <a:t>O programa permite que se veja a Lua, mas avermelhada em contraste com a Lua Cheia.</a:t>
            </a:r>
            <a:endParaRPr lang="pt-PT" sz="2000" b="1" dirty="0"/>
          </a:p>
        </p:txBody>
      </p:sp>
    </p:spTree>
    <p:extLst>
      <p:ext uri="{BB962C8B-B14F-4D97-AF65-F5344CB8AC3E}">
        <p14:creationId xmlns:p14="http://schemas.microsoft.com/office/powerpoint/2010/main" val="278846474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Posição de Conteúdo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pt-PT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114"/>
          <a:stretch/>
        </p:blipFill>
        <p:spPr bwMode="auto">
          <a:xfrm>
            <a:off x="64965" y="1340768"/>
            <a:ext cx="9043539" cy="48245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4895494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b="1" dirty="0" smtClean="0"/>
              <a:t>Tratamento dos dados</a:t>
            </a:r>
            <a:endParaRPr lang="pt-PT" b="1" dirty="0"/>
          </a:p>
        </p:txBody>
      </p:sp>
      <p:sp>
        <p:nvSpPr>
          <p:cNvPr id="3" name="Marcador de Posição de Conteúdo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pt-PT" sz="2000" b="1" dirty="0" smtClean="0"/>
              <a:t>Para cada um dos eclipses observados, os alunos registam o tipo de eclipse, o dia, a hora e o local. No caso do eclipse solar, é possível também prever onde o eclipse será </a:t>
            </a:r>
            <a:r>
              <a:rPr lang="pt-PT" sz="2000" b="1" smtClean="0"/>
              <a:t>total</a:t>
            </a:r>
            <a:r>
              <a:rPr lang="pt-PT" sz="2000" b="1" smtClean="0"/>
              <a:t>.</a:t>
            </a:r>
            <a:endParaRPr lang="pt-PT" sz="2000" b="1" dirty="0" smtClean="0"/>
          </a:p>
          <a:p>
            <a:r>
              <a:rPr lang="pt-PT" sz="2000" b="1" dirty="0" smtClean="0"/>
              <a:t>Comparar os dados obtidos com informação de previsão de eclipses disponível na internet.</a:t>
            </a:r>
            <a:endParaRPr lang="pt-PT" sz="2000" b="1" dirty="0"/>
          </a:p>
        </p:txBody>
      </p:sp>
    </p:spTree>
    <p:extLst>
      <p:ext uri="{BB962C8B-B14F-4D97-AF65-F5344CB8AC3E}">
        <p14:creationId xmlns:p14="http://schemas.microsoft.com/office/powerpoint/2010/main" val="195369155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b="1" dirty="0" smtClean="0"/>
              <a:t>conclusões</a:t>
            </a:r>
            <a:endParaRPr lang="pt-PT" b="1" dirty="0"/>
          </a:p>
        </p:txBody>
      </p:sp>
      <p:sp>
        <p:nvSpPr>
          <p:cNvPr id="3" name="Marcador de Posição de Conteúdo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pt-PT" sz="2000" b="1" dirty="0" smtClean="0"/>
              <a:t>Cada grupo apresenta as conclusões ao resto da turma, onde poderão indicar:</a:t>
            </a:r>
          </a:p>
          <a:p>
            <a:pPr marL="457200" lvl="1" indent="0">
              <a:buNone/>
            </a:pPr>
            <a:r>
              <a:rPr lang="pt-PT" sz="2000" b="1" dirty="0" smtClean="0"/>
              <a:t>- como ocorre um eclipse solar e ver que os eclipses totais ocorrem em zonas muito restritas;</a:t>
            </a:r>
          </a:p>
          <a:p>
            <a:pPr marL="457200" lvl="1" indent="0">
              <a:buNone/>
            </a:pPr>
            <a:r>
              <a:rPr lang="pt-PT" sz="2000" b="1" dirty="0" smtClean="0"/>
              <a:t>- como ocorre um eclipse lunar;</a:t>
            </a:r>
            <a:endParaRPr lang="pt-PT" sz="2000" b="1" dirty="0"/>
          </a:p>
          <a:p>
            <a:pPr marL="457200" lvl="1" indent="0">
              <a:buNone/>
            </a:pPr>
            <a:r>
              <a:rPr lang="pt-PT" sz="2000" b="1" dirty="0" smtClean="0"/>
              <a:t>- a previsão de ocorrência dos próximos eclipses;</a:t>
            </a:r>
          </a:p>
          <a:p>
            <a:pPr marL="457200" lvl="1" indent="0">
              <a:buNone/>
            </a:pPr>
            <a:r>
              <a:rPr lang="pt-PT" sz="2000" b="1" dirty="0" smtClean="0"/>
              <a:t>- verificar se essa previsão coincide com os dados pesquisados on-line;</a:t>
            </a:r>
          </a:p>
          <a:p>
            <a:pPr marL="457200" lvl="1" indent="0">
              <a:buNone/>
            </a:pPr>
            <a:r>
              <a:rPr lang="pt-PT" sz="2000" b="1" dirty="0" smtClean="0"/>
              <a:t>- concluir se o </a:t>
            </a:r>
            <a:r>
              <a:rPr lang="pt-PT" sz="2000" b="1" dirty="0" err="1" smtClean="0"/>
              <a:t>stellarium</a:t>
            </a:r>
            <a:r>
              <a:rPr lang="pt-PT" sz="2000" b="1" dirty="0" smtClean="0"/>
              <a:t> é uma boa ferramenta para previsão e observação virtual de eclipses.</a:t>
            </a:r>
            <a:endParaRPr lang="pt-PT" sz="2000" b="1" dirty="0"/>
          </a:p>
        </p:txBody>
      </p:sp>
    </p:spTree>
    <p:extLst>
      <p:ext uri="{BB962C8B-B14F-4D97-AF65-F5344CB8AC3E}">
        <p14:creationId xmlns:p14="http://schemas.microsoft.com/office/powerpoint/2010/main" val="984501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11560" y="260648"/>
            <a:ext cx="7924800" cy="1143000"/>
          </a:xfrm>
        </p:spPr>
        <p:txBody>
          <a:bodyPr/>
          <a:lstStyle/>
          <a:p>
            <a:r>
              <a:rPr lang="pt-PT" b="1" dirty="0" smtClean="0"/>
              <a:t>Despertar a curiosidade</a:t>
            </a:r>
            <a:endParaRPr lang="pt-PT" b="1" dirty="0"/>
          </a:p>
        </p:txBody>
      </p:sp>
      <p:sp>
        <p:nvSpPr>
          <p:cNvPr id="3" name="Marcador de Posição de Conteúdo 2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92500" lnSpcReduction="20000"/>
          </a:bodyPr>
          <a:lstStyle/>
          <a:p>
            <a:r>
              <a:rPr lang="pt-PT" sz="2800" b="1" dirty="0" smtClean="0"/>
              <a:t>Mostrar o </a:t>
            </a:r>
            <a:r>
              <a:rPr lang="pt-PT" sz="2800" b="1" dirty="0"/>
              <a:t>seguinte vídeo: </a:t>
            </a:r>
            <a:r>
              <a:rPr lang="pt-PT" sz="2800" b="1" dirty="0">
                <a:hlinkClick r:id="rId2"/>
              </a:rPr>
              <a:t>https://</a:t>
            </a:r>
            <a:r>
              <a:rPr lang="pt-PT" sz="2800" b="1" dirty="0" smtClean="0">
                <a:hlinkClick r:id="rId2"/>
              </a:rPr>
              <a:t>www.youtube.com/watch?v=kpS2x8zv04Q</a:t>
            </a:r>
            <a:endParaRPr lang="pt-PT" sz="2800" b="1" dirty="0" smtClean="0"/>
          </a:p>
          <a:p>
            <a:endParaRPr lang="pt-PT" sz="2800" b="1" dirty="0"/>
          </a:p>
          <a:p>
            <a:r>
              <a:rPr lang="pt-PT" sz="2800" b="1" dirty="0" smtClean="0"/>
              <a:t>Levar a que os alunos formulem questões, tais como:</a:t>
            </a:r>
          </a:p>
          <a:p>
            <a:r>
              <a:rPr lang="pt-PT" sz="2800" b="1" dirty="0" smtClean="0"/>
              <a:t>Como ocorrem os eclipses?</a:t>
            </a:r>
          </a:p>
          <a:p>
            <a:r>
              <a:rPr lang="pt-PT" sz="2800" b="1" dirty="0" smtClean="0"/>
              <a:t>Como </a:t>
            </a:r>
            <a:r>
              <a:rPr lang="pt-PT" sz="2800" b="1" dirty="0" err="1" smtClean="0"/>
              <a:t>detetá-los</a:t>
            </a:r>
            <a:r>
              <a:rPr lang="pt-PT" sz="2800" b="1" dirty="0" smtClean="0"/>
              <a:t>? </a:t>
            </a:r>
          </a:p>
          <a:p>
            <a:r>
              <a:rPr lang="pt-PT" sz="2800" b="1" dirty="0" smtClean="0"/>
              <a:t>Por que é não acontece sempre que a Lua está entre a Terra e o Sol?</a:t>
            </a:r>
          </a:p>
          <a:p>
            <a:r>
              <a:rPr lang="pt-PT" sz="2800" b="1" dirty="0" smtClean="0"/>
              <a:t>Como prevê-los?</a:t>
            </a:r>
            <a:endParaRPr lang="pt-PT" sz="2800" b="1" dirty="0"/>
          </a:p>
        </p:txBody>
      </p:sp>
    </p:spTree>
    <p:extLst>
      <p:ext uri="{BB962C8B-B14F-4D97-AF65-F5344CB8AC3E}">
        <p14:creationId xmlns:p14="http://schemas.microsoft.com/office/powerpoint/2010/main" val="23691111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b="1" dirty="0" smtClean="0"/>
              <a:t>Formulação da hipótese</a:t>
            </a:r>
            <a:endParaRPr lang="pt-PT" b="1" dirty="0"/>
          </a:p>
        </p:txBody>
      </p:sp>
      <p:sp>
        <p:nvSpPr>
          <p:cNvPr id="3" name="Marcador de Posição de Conteúdo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pt-PT" sz="2400" b="1" dirty="0" smtClean="0"/>
              <a:t>Os eclipses são causados pelo alinhamento da Lua, da Terra e do Sol</a:t>
            </a:r>
          </a:p>
          <a:p>
            <a:endParaRPr lang="pt-PT" sz="2400" b="1" dirty="0" smtClean="0"/>
          </a:p>
          <a:p>
            <a:r>
              <a:rPr lang="pt-PT" sz="2400" b="1" dirty="0" smtClean="0"/>
              <a:t>É possível prevê-los e simulá-los através do </a:t>
            </a:r>
            <a:r>
              <a:rPr lang="pt-PT" sz="2400" b="1" dirty="0" err="1" smtClean="0"/>
              <a:t>stellarium</a:t>
            </a:r>
            <a:endParaRPr lang="pt-PT" sz="2400" b="1" dirty="0"/>
          </a:p>
        </p:txBody>
      </p:sp>
    </p:spTree>
    <p:extLst>
      <p:ext uri="{BB962C8B-B14F-4D97-AF65-F5344CB8AC3E}">
        <p14:creationId xmlns:p14="http://schemas.microsoft.com/office/powerpoint/2010/main" val="32286492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b="1" dirty="0" smtClean="0"/>
              <a:t>Recolha de dados</a:t>
            </a:r>
            <a:endParaRPr lang="pt-PT" b="1" dirty="0"/>
          </a:p>
        </p:txBody>
      </p:sp>
      <p:sp>
        <p:nvSpPr>
          <p:cNvPr id="3" name="Marcador de Posição de Conteúdo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pt-PT" sz="2400" b="1" dirty="0" smtClean="0"/>
              <a:t>Tarefas:</a:t>
            </a:r>
          </a:p>
          <a:p>
            <a:pPr marL="457200" lvl="1" indent="0">
              <a:buNone/>
            </a:pPr>
            <a:r>
              <a:rPr lang="pt-PT" sz="2400" b="1" dirty="0" smtClean="0"/>
              <a:t>- cada grupo de alunos terá de prever através do </a:t>
            </a:r>
            <a:r>
              <a:rPr lang="pt-PT" sz="2400" b="1" dirty="0" err="1" smtClean="0"/>
              <a:t>stellarium</a:t>
            </a:r>
            <a:r>
              <a:rPr lang="pt-PT" sz="2400" b="1" dirty="0" smtClean="0"/>
              <a:t> a ocorrência de 3 eclipses, sendo pelo menos 1 solar ou lunar.</a:t>
            </a:r>
          </a:p>
          <a:p>
            <a:pPr marL="457200" lvl="1" indent="0">
              <a:buNone/>
            </a:pPr>
            <a:r>
              <a:rPr lang="pt-PT" sz="2400" b="1" dirty="0" smtClean="0"/>
              <a:t>- cada grupo terá também de pesquisar uma página ou tabela de eclipses previstos </a:t>
            </a:r>
            <a:r>
              <a:rPr lang="pt-PT" sz="2400" b="1" dirty="0"/>
              <a:t>(exemplo: http://</a:t>
            </a:r>
            <a:r>
              <a:rPr lang="pt-PT" sz="2400" b="1" dirty="0" smtClean="0"/>
              <a:t>www.vercalendario.info/pt/quando/proximo-eclipse-solar_y_lunar.html</a:t>
            </a:r>
            <a:r>
              <a:rPr lang="pt-PT" b="1" dirty="0" smtClean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8301207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b="1" dirty="0" smtClean="0"/>
              <a:t>Recolha de dados</a:t>
            </a:r>
            <a:endParaRPr lang="pt-PT" b="1" dirty="0"/>
          </a:p>
        </p:txBody>
      </p:sp>
      <p:sp>
        <p:nvSpPr>
          <p:cNvPr id="3" name="Marcador de Posição de Conteúdo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pt-PT" sz="2000" b="1" dirty="0" smtClean="0"/>
              <a:t>A partir do </a:t>
            </a:r>
            <a:r>
              <a:rPr lang="pt-PT" sz="2000" b="1" dirty="0" err="1" smtClean="0"/>
              <a:t>stellarium</a:t>
            </a:r>
            <a:r>
              <a:rPr lang="pt-PT" sz="2000" b="1" dirty="0" smtClean="0"/>
              <a:t>, verificar quando a Lua fica na </a:t>
            </a:r>
            <a:r>
              <a:rPr lang="pt-PT" sz="2000" b="1" dirty="0" err="1" smtClean="0"/>
              <a:t>interseção</a:t>
            </a:r>
            <a:r>
              <a:rPr lang="pt-PT" sz="2000" b="1" dirty="0" smtClean="0"/>
              <a:t> da Terra com o Sol.</a:t>
            </a:r>
          </a:p>
          <a:p>
            <a:r>
              <a:rPr lang="pt-PT" sz="2000" b="1" dirty="0" smtClean="0"/>
              <a:t>Os passos são os seguintes:</a:t>
            </a:r>
          </a:p>
          <a:p>
            <a:r>
              <a:rPr lang="pt-PT" sz="2000" b="1" dirty="0" smtClean="0"/>
              <a:t>Na barra inferior </a:t>
            </a:r>
            <a:r>
              <a:rPr lang="pt-PT" sz="2000" b="1" dirty="0" err="1" smtClean="0"/>
              <a:t>desativar</a:t>
            </a:r>
            <a:r>
              <a:rPr lang="pt-PT" sz="2000" b="1" dirty="0" smtClean="0"/>
              <a:t> as opções “superfície” e “atmosfera”;</a:t>
            </a:r>
          </a:p>
          <a:p>
            <a:r>
              <a:rPr lang="pt-PT" sz="2000" b="1" dirty="0" smtClean="0"/>
              <a:t>Na janela de localização, escolher o SOL.</a:t>
            </a:r>
          </a:p>
          <a:p>
            <a:r>
              <a:rPr lang="pt-PT" sz="2000" b="1" dirty="0" smtClean="0"/>
              <a:t>Na janela de pesquisa, </a:t>
            </a:r>
            <a:r>
              <a:rPr lang="pt-PT" sz="2000" b="1" dirty="0" err="1" smtClean="0"/>
              <a:t>selecionar</a:t>
            </a:r>
            <a:r>
              <a:rPr lang="pt-PT" sz="2000" b="1" dirty="0" smtClean="0"/>
              <a:t> a Terra, carregar na tecla </a:t>
            </a:r>
            <a:r>
              <a:rPr lang="pt-PT" sz="2000" b="1" dirty="0" err="1" smtClean="0"/>
              <a:t>space</a:t>
            </a:r>
            <a:r>
              <a:rPr lang="pt-PT" sz="2000" b="1" dirty="0" smtClean="0"/>
              <a:t> (para centrar) e </a:t>
            </a:r>
            <a:r>
              <a:rPr lang="pt-PT" sz="2000" b="1" dirty="0" err="1" smtClean="0"/>
              <a:t>selecionar</a:t>
            </a:r>
            <a:r>
              <a:rPr lang="pt-PT" sz="2000" b="1" dirty="0" smtClean="0"/>
              <a:t> “trocar entre equatorial e azimutal” na barra </a:t>
            </a:r>
            <a:r>
              <a:rPr lang="pt-PT" sz="2000" b="1" dirty="0" smtClean="0"/>
              <a:t>inferior</a:t>
            </a:r>
            <a:endParaRPr lang="pt-PT" sz="2000" b="1" dirty="0" smtClean="0"/>
          </a:p>
        </p:txBody>
      </p:sp>
    </p:spTree>
    <p:extLst>
      <p:ext uri="{BB962C8B-B14F-4D97-AF65-F5344CB8AC3E}">
        <p14:creationId xmlns:p14="http://schemas.microsoft.com/office/powerpoint/2010/main" val="5080349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b="1" dirty="0" smtClean="0"/>
              <a:t>Recolha de dados</a:t>
            </a:r>
            <a:endParaRPr lang="pt-PT" b="1" dirty="0"/>
          </a:p>
        </p:txBody>
      </p:sp>
      <p:sp>
        <p:nvSpPr>
          <p:cNvPr id="3" name="Marcador de Posição de Conteúdo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pt-PT" sz="2000" b="1" dirty="0" smtClean="0"/>
              <a:t>Fazer </a:t>
            </a:r>
            <a:r>
              <a:rPr lang="pt-PT" sz="2000" b="1" dirty="0" smtClean="0"/>
              <a:t>zoom sobre a Terra de forma a que também se veja a Lua.</a:t>
            </a:r>
          </a:p>
          <a:p>
            <a:r>
              <a:rPr lang="pt-PT" sz="2000" b="1" dirty="0" smtClean="0"/>
              <a:t>Começar a andar para a frente no tempo, aumentando a velocidade do tempo..</a:t>
            </a:r>
          </a:p>
          <a:p>
            <a:r>
              <a:rPr lang="pt-PT" sz="2000" b="1" dirty="0" smtClean="0"/>
              <a:t>Os alunos irão verificar que raramente ocorre um alinhamento da Lua com a Terra e  o Sol, ou seja, que a Lua fica na frente ou por trás da Terra.</a:t>
            </a:r>
          </a:p>
          <a:p>
            <a:endParaRPr lang="pt-PT" b="1" dirty="0"/>
          </a:p>
        </p:txBody>
      </p:sp>
    </p:spTree>
    <p:extLst>
      <p:ext uri="{BB962C8B-B14F-4D97-AF65-F5344CB8AC3E}">
        <p14:creationId xmlns:p14="http://schemas.microsoft.com/office/powerpoint/2010/main" val="12380216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b="1" dirty="0"/>
              <a:t>Recolha de </a:t>
            </a:r>
            <a:r>
              <a:rPr lang="pt-PT" b="1" dirty="0" smtClean="0"/>
              <a:t>dados – eclipse solar</a:t>
            </a:r>
            <a:endParaRPr lang="pt-PT" b="1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quarter" idx="13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882"/>
          <a:stretch/>
        </p:blipFill>
        <p:spPr bwMode="auto">
          <a:xfrm>
            <a:off x="912614" y="1700808"/>
            <a:ext cx="7318771" cy="39139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8827885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Posição de Conteúdo 2"/>
          <p:cNvSpPr>
            <a:spLocks noGrp="1"/>
          </p:cNvSpPr>
          <p:nvPr>
            <p:ph sz="quarter" idx="13"/>
          </p:nvPr>
        </p:nvSpPr>
        <p:spPr>
          <a:xfrm>
            <a:off x="609600" y="620688"/>
            <a:ext cx="7924800" cy="1108720"/>
          </a:xfrm>
        </p:spPr>
        <p:txBody>
          <a:bodyPr/>
          <a:lstStyle/>
          <a:p>
            <a:r>
              <a:rPr lang="pt-PT" b="1" dirty="0" smtClean="0"/>
              <a:t>Quando se verificar um alinhamento, regressar à velocidade do tempo normal.</a:t>
            </a:r>
          </a:p>
          <a:p>
            <a:r>
              <a:rPr lang="pt-PT" b="1" dirty="0" smtClean="0"/>
              <a:t>Se se tratar dum eclipse solar, a Lua estará a “encobrir” uma zona da Terra. Fazer zoom sobre a Terra.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341"/>
          <a:stretch/>
        </p:blipFill>
        <p:spPr bwMode="auto">
          <a:xfrm>
            <a:off x="216025" y="1628800"/>
            <a:ext cx="8676455" cy="4617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1967909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b="1" dirty="0"/>
              <a:t>Recolha de </a:t>
            </a:r>
            <a:r>
              <a:rPr lang="pt-PT" b="1" dirty="0" smtClean="0"/>
              <a:t>dados - </a:t>
            </a:r>
            <a:r>
              <a:rPr lang="pt-PT" b="1" dirty="0"/>
              <a:t>eclipse solar</a:t>
            </a:r>
          </a:p>
        </p:txBody>
      </p:sp>
      <p:sp>
        <p:nvSpPr>
          <p:cNvPr id="3" name="Marcador de Posição de Conteúdo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pt-PT" sz="2000" b="1" dirty="0"/>
              <a:t>Sem alterar a data, na janela de pesquisa, mudar para Sol.</a:t>
            </a:r>
          </a:p>
          <a:p>
            <a:r>
              <a:rPr lang="pt-PT" sz="2000" b="1" dirty="0"/>
              <a:t>Na janela de localização, mudar para </a:t>
            </a:r>
            <a:r>
              <a:rPr lang="pt-PT" sz="2000" b="1" dirty="0" smtClean="0"/>
              <a:t>uma </a:t>
            </a:r>
            <a:r>
              <a:rPr lang="pt-PT" sz="2000" b="1" dirty="0"/>
              <a:t>zona </a:t>
            </a:r>
            <a:r>
              <a:rPr lang="pt-PT" sz="2000" b="1" dirty="0" smtClean="0"/>
              <a:t>da Terra </a:t>
            </a:r>
            <a:r>
              <a:rPr lang="pt-PT" sz="2000" b="1" dirty="0" smtClean="0"/>
              <a:t>encoberta </a:t>
            </a:r>
            <a:r>
              <a:rPr lang="pt-PT" sz="2000" b="1" dirty="0"/>
              <a:t>pela Lua. Tal pode ser feito através da </a:t>
            </a:r>
            <a:r>
              <a:rPr lang="pt-PT" sz="2000" b="1" dirty="0" err="1"/>
              <a:t>seleção</a:t>
            </a:r>
            <a:r>
              <a:rPr lang="pt-PT" sz="2000" b="1" dirty="0"/>
              <a:t> de uma localidade ou de uma zona do mapa.</a:t>
            </a:r>
          </a:p>
          <a:p>
            <a:r>
              <a:rPr lang="pt-PT" sz="2000" b="1" dirty="0"/>
              <a:t>Os alunos verão então o sol a ser ocultado pela Lua, parcialmente ou na totalidade.</a:t>
            </a:r>
          </a:p>
          <a:p>
            <a:r>
              <a:rPr lang="pt-PT" sz="2000" b="1" dirty="0" err="1"/>
              <a:t>Selecionando</a:t>
            </a:r>
            <a:r>
              <a:rPr lang="pt-PT" sz="2000" b="1" dirty="0"/>
              <a:t> diferentes pontos do mapa da janela de localização, os alunos podem prever onde o eclipse do Sol irá ser </a:t>
            </a:r>
            <a:r>
              <a:rPr lang="pt-PT" sz="2000" b="1" dirty="0" smtClean="0"/>
              <a:t>total.</a:t>
            </a:r>
            <a:endParaRPr lang="pt-PT" sz="2000" b="1" dirty="0"/>
          </a:p>
          <a:p>
            <a:endParaRPr lang="pt-PT" b="1" dirty="0"/>
          </a:p>
        </p:txBody>
      </p:sp>
    </p:spTree>
    <p:extLst>
      <p:ext uri="{BB962C8B-B14F-4D97-AF65-F5344CB8AC3E}">
        <p14:creationId xmlns:p14="http://schemas.microsoft.com/office/powerpoint/2010/main" val="812792636"/>
      </p:ext>
    </p:extLst>
  </p:cSld>
  <p:clrMapOvr>
    <a:masterClrMapping/>
  </p:clrMapOvr>
</p:sld>
</file>

<file path=ppt/theme/theme1.xml><?xml version="1.0" encoding="utf-8"?>
<a:theme xmlns:a="http://schemas.openxmlformats.org/drawingml/2006/main" name="Horizonte">
  <a:themeElements>
    <a:clrScheme name="Horizonte">
      <a:dk1>
        <a:srgbClr val="000000"/>
      </a:dk1>
      <a:lt1>
        <a:srgbClr val="FFFFFF"/>
      </a:lt1>
      <a:dk2>
        <a:srgbClr val="1F2123"/>
      </a:dk2>
      <a:lt2>
        <a:srgbClr val="DC9E1F"/>
      </a:lt2>
      <a:accent1>
        <a:srgbClr val="7E97AD"/>
      </a:accent1>
      <a:accent2>
        <a:srgbClr val="CC8E60"/>
      </a:accent2>
      <a:accent3>
        <a:srgbClr val="7A6A60"/>
      </a:accent3>
      <a:accent4>
        <a:srgbClr val="B4936D"/>
      </a:accent4>
      <a:accent5>
        <a:srgbClr val="67787B"/>
      </a:accent5>
      <a:accent6>
        <a:srgbClr val="9D936F"/>
      </a:accent6>
      <a:hlink>
        <a:srgbClr val="646464"/>
      </a:hlink>
      <a:folHlink>
        <a:srgbClr val="969696"/>
      </a:folHlink>
    </a:clrScheme>
    <a:fontScheme name="Horizonte">
      <a:majorFont>
        <a:latin typeface="Arial Narrow"/>
        <a:ea typeface=""/>
        <a:cs typeface=""/>
        <a:font script="Jpan" typeface="HGｺﾞｼｯｸM"/>
        <a:font script="Hang" typeface="HY얕은샘물M"/>
        <a:font script="Hans" typeface="方正姚体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 Narrow"/>
        <a:ea typeface=""/>
        <a:cs typeface=""/>
        <a:font script="Jpan" typeface="HGｺﾞｼｯｸM"/>
        <a:font script="Hang" typeface="HY얕은샘물M"/>
        <a:font script="Hans" typeface="方正姚体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Horizonte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hade val="100000"/>
                <a:satMod val="100000"/>
              </a:schemeClr>
            </a:gs>
            <a:gs pos="100000">
              <a:schemeClr val="phClr">
                <a:tint val="61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</a:schemeClr>
            </a:gs>
            <a:gs pos="100000">
              <a:schemeClr val="phClr">
                <a:tint val="90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5240" cap="flat" cmpd="sng" algn="ctr">
          <a:solidFill>
            <a:schemeClr val="phClr">
              <a:tint val="25000"/>
              <a:alpha val="25000"/>
            </a:schemeClr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2924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prstMaterial="flat">
            <a:bevelT w="34925" h="47625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40000"/>
              </a:schemeClr>
            </a:gs>
            <a:gs pos="31000">
              <a:schemeClr val="phClr">
                <a:tint val="100000"/>
                <a:shade val="90000"/>
                <a:alpha val="100000"/>
              </a:schemeClr>
            </a:gs>
            <a:gs pos="100000">
              <a:schemeClr val="phClr">
                <a:tint val="100000"/>
                <a:shade val="80000"/>
                <a:alpha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80000"/>
              </a:schemeClr>
            </a:gs>
            <a:gs pos="41000">
              <a:schemeClr val="phClr">
                <a:tint val="100000"/>
                <a:shade val="100000"/>
                <a:alpha val="100000"/>
                <a:satMod val="150000"/>
              </a:schemeClr>
            </a:gs>
            <a:gs pos="100000">
              <a:schemeClr val="phClr">
                <a:tint val="100000"/>
                <a:shade val="65000"/>
                <a:alpha val="100000"/>
              </a:schemeClr>
            </a:gs>
          </a:gsLst>
          <a:path path="circle">
            <a:fillToRect l="50000" t="8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Horizon</Template>
  <TotalTime>388</TotalTime>
  <Words>727</Words>
  <Application>Microsoft Office PowerPoint</Application>
  <PresentationFormat>Apresentação no Ecrã (4:3)</PresentationFormat>
  <Paragraphs>56</Paragraphs>
  <Slides>16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dos diapositivos</vt:lpstr>
      </vt:variant>
      <vt:variant>
        <vt:i4>16</vt:i4>
      </vt:variant>
    </vt:vector>
  </HeadingPairs>
  <TitlesOfParts>
    <vt:vector size="17" baseType="lpstr">
      <vt:lpstr>Horizonte</vt:lpstr>
      <vt:lpstr>PREVISÃO DE ECLIPSES através do uso do stellarium com metodologia inquiry</vt:lpstr>
      <vt:lpstr>Despertar a curiosidade</vt:lpstr>
      <vt:lpstr>Formulação da hipótese</vt:lpstr>
      <vt:lpstr>Recolha de dados</vt:lpstr>
      <vt:lpstr>Recolha de dados</vt:lpstr>
      <vt:lpstr>Recolha de dados</vt:lpstr>
      <vt:lpstr>Recolha de dados – eclipse solar</vt:lpstr>
      <vt:lpstr>Apresentação do PowerPoint</vt:lpstr>
      <vt:lpstr>Recolha de dados - eclipse solar</vt:lpstr>
      <vt:lpstr>Apresentação do PowerPoint</vt:lpstr>
      <vt:lpstr>Recolha de dados – eclipse lunar</vt:lpstr>
      <vt:lpstr>Apresentação do PowerPoint</vt:lpstr>
      <vt:lpstr>Recolha de dados – eclipse lunar</vt:lpstr>
      <vt:lpstr>Apresentação do PowerPoint</vt:lpstr>
      <vt:lpstr>Tratamento dos dados</vt:lpstr>
      <vt:lpstr>conclusões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PREVISÃO DE ECLIPSES BASEADA EM ils</dc:title>
  <dc:creator>Carlos Pinto</dc:creator>
  <cp:lastModifiedBy>Carlos Pinto</cp:lastModifiedBy>
  <cp:revision>14</cp:revision>
  <dcterms:created xsi:type="dcterms:W3CDTF">2014-12-29T11:02:14Z</dcterms:created>
  <dcterms:modified xsi:type="dcterms:W3CDTF">2014-12-31T09:47:49Z</dcterms:modified>
</cp:coreProperties>
</file>