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96" r:id="rId3"/>
    <p:sldId id="297" r:id="rId4"/>
    <p:sldId id="298" r:id="rId5"/>
    <p:sldId id="300" r:id="rId6"/>
    <p:sldId id="290" r:id="rId7"/>
    <p:sldId id="299" r:id="rId8"/>
    <p:sldId id="301" r:id="rId9"/>
    <p:sldId id="302" r:id="rId10"/>
    <p:sldId id="303" r:id="rId11"/>
    <p:sldId id="304" r:id="rId12"/>
    <p:sldId id="305" r:id="rId13"/>
    <p:sldId id="291" r:id="rId14"/>
    <p:sldId id="282" r:id="rId15"/>
    <p:sldId id="283" r:id="rId16"/>
    <p:sldId id="284" r:id="rId17"/>
    <p:sldId id="294" r:id="rId18"/>
    <p:sldId id="308" r:id="rId19"/>
    <p:sldId id="307" r:id="rId20"/>
    <p:sldId id="309" r:id="rId21"/>
    <p:sldId id="293" r:id="rId22"/>
    <p:sldId id="310" r:id="rId23"/>
    <p:sldId id="311" r:id="rId24"/>
    <p:sldId id="31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AE1E4-C87B-5E4E-83F7-2083F4441A92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7F596-E9C3-C34D-8EE1-E8C17B7BF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Πείραμα με την λάμπα</a:t>
            </a:r>
            <a:r>
              <a:rPr lang="en-GB" dirty="0"/>
              <a:t> </a:t>
            </a:r>
            <a:r>
              <a:rPr lang="el-GR" dirty="0"/>
              <a:t>και</a:t>
            </a:r>
            <a:r>
              <a:rPr lang="el-GR" baseline="0" dirty="0"/>
              <a:t> μια περιστρεφόμενη σφαίρα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7F596-E9C3-C34D-8EE1-E8C17B7BF9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9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4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5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8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C5DD6-0F71-7446-8C0E-07CDBCCC52E6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23CFE-90FA-DD4E-93C5-BDDA6D9317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8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www.golabz.eu/lab/craters-on-earth-and-other-planet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25"/>
            <a:ext cx="7772400" cy="1849953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Ακολουθώντας τα βήματα του </a:t>
            </a:r>
            <a:r>
              <a:rPr lang="el-GR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7684" y="5827992"/>
            <a:ext cx="5726516" cy="1752600"/>
          </a:xfrm>
        </p:spPr>
        <p:txBody>
          <a:bodyPr>
            <a:normAutofit/>
          </a:bodyPr>
          <a:lstStyle/>
          <a:p>
            <a:pPr algn="l"/>
            <a:r>
              <a:rPr lang="el-GR" sz="2800" dirty="0">
                <a:solidFill>
                  <a:schemeClr val="bg1"/>
                </a:solidFill>
              </a:rPr>
              <a:t>Αλέξανδρος</a:t>
            </a:r>
            <a:endParaRPr lang="en-GB" sz="2800" dirty="0">
              <a:solidFill>
                <a:schemeClr val="bg1"/>
              </a:solidFill>
            </a:endParaRPr>
          </a:p>
          <a:p>
            <a:pPr algn="l"/>
            <a:r>
              <a:rPr lang="el-GR" sz="2800" dirty="0" err="1">
                <a:solidFill>
                  <a:schemeClr val="bg1"/>
                </a:solidFill>
              </a:rPr>
              <a:t>Χιωτέλλης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" b="100000" l="20370" r="91385">
                        <a14:foregroundMark x1="55717" y1="23430" x2="55717" y2="23430"/>
                        <a14:foregroundMark x1="75282" y1="9300" x2="75282" y2="9300"/>
                        <a14:foregroundMark x1="71739" y1="12802" x2="71739" y2="12802"/>
                        <a14:foregroundMark x1="83575" y1="4227" x2="83575" y2="4227"/>
                        <a14:foregroundMark x1="57327" y1="21377" x2="57327" y2="21377"/>
                        <a14:foregroundMark x1="50805" y1="25845" x2="50805" y2="25845"/>
                        <a14:foregroundMark x1="81401" y1="9541" x2="81401" y2="9541"/>
                        <a14:foregroundMark x1="78100" y1="11594" x2="78100" y2="11594"/>
                        <a14:foregroundMark x1="74879" y1="13647" x2="74879" y2="13647"/>
                        <a14:foregroundMark x1="38969" y1="35386" x2="38969" y2="35386"/>
                        <a14:foregroundMark x1="38325" y1="69686" x2="38325" y2="69686"/>
                        <a14:foregroundMark x1="48068" y1="90459" x2="48068" y2="90459"/>
                        <a14:foregroundMark x1="45894" y1="29710" x2="45894" y2="29710"/>
                        <a14:foregroundMark x1="48229" y1="35386" x2="48229" y2="35386"/>
                        <a14:foregroundMark x1="50966" y1="40700" x2="50966" y2="40700"/>
                        <a14:foregroundMark x1="38164" y1="40097" x2="38164" y2="40097"/>
                        <a14:foregroundMark x1="33253" y1="36232" x2="33253" y2="36232"/>
                        <a14:foregroundMark x1="64412" y1="23792" x2="64412" y2="23792"/>
                        <a14:foregroundMark x1="62480" y1="18478" x2="62480" y2="18478"/>
                        <a14:foregroundMark x1="62238" y1="21135" x2="62238" y2="21135"/>
                        <a14:foregroundMark x1="69404" y1="16908" x2="69404" y2="16908"/>
                        <a14:foregroundMark x1="63285" y1="33575" x2="63285" y2="33575"/>
                        <a14:foregroundMark x1="63607" y1="47826" x2="63607" y2="47826"/>
                        <a14:foregroundMark x1="50403" y1="78865" x2="50403" y2="78865"/>
                        <a14:backgroundMark x1="45894" y1="7126" x2="45894" y2="7126"/>
                        <a14:backgroundMark x1="32850" y1="5072" x2="32850" y2="5072"/>
                        <a14:backgroundMark x1="38164" y1="14614" x2="38164" y2="14614"/>
                        <a14:backgroundMark x1="78663" y1="25845" x2="78663" y2="25845"/>
                        <a14:backgroundMark x1="82448" y1="31159" x2="82448" y2="31159"/>
                        <a14:backgroundMark x1="64654" y1="79227" x2="64654" y2="79227"/>
                        <a14:backgroundMark x1="67633" y1="5072" x2="67633" y2="5072"/>
                        <a14:backgroundMark x1="70773" y1="4227" x2="70773" y2="4227"/>
                        <a14:backgroundMark x1="54187" y1="6039" x2="54187" y2="6039"/>
                        <a14:backgroundMark x1="45652" y1="13406" x2="45652" y2="13406"/>
                        <a14:backgroundMark x1="29066" y1="15821" x2="29066" y2="15821"/>
                        <a14:backgroundMark x1="57729" y1="28865" x2="57729" y2="28865"/>
                        <a14:backgroundMark x1="55314" y1="32367" x2="55314" y2="32367"/>
                        <a14:backgroundMark x1="62238" y1="39130" x2="62238" y2="39130"/>
                        <a14:backgroundMark x1="61675" y1="57850" x2="61675" y2="57850"/>
                        <a14:backgroundMark x1="60306" y1="67029" x2="60306" y2="67029"/>
                      </a14:backgroundRemoval>
                    </a14:imgEffect>
                  </a14:imgLayer>
                </a14:imgProps>
              </a:ext>
            </a:extLst>
          </a:blip>
          <a:srcRect l="19971" r="8694"/>
          <a:stretch/>
        </p:blipFill>
        <p:spPr>
          <a:xfrm>
            <a:off x="124240" y="3538150"/>
            <a:ext cx="3351465" cy="3132122"/>
          </a:xfrm>
          <a:prstGeom prst="rect">
            <a:avLst/>
          </a:prstGeom>
        </p:spPr>
      </p:pic>
      <p:pic>
        <p:nvPicPr>
          <p:cNvPr id="10" name="Picture 9" descr="Αποτέλεσμα εικόνας για stempowering youth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066" y="6067019"/>
            <a:ext cx="1829934" cy="79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240" y="6043512"/>
            <a:ext cx="1950414" cy="8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57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5791" y="-353081"/>
            <a:ext cx="7389181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Πώς λειτουργεί η όραση;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6353" y="809434"/>
            <a:ext cx="88852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Αν όμως η φωτεινή πηγή είναι πολύ αμυδρή ή βρίσκεται πολύ μακριά τότε κανένα φωτόνιο δεν φτάνει στο μάτι μου  </a:t>
            </a:r>
            <a:r>
              <a:rPr lang="el-GR" sz="2400" dirty="0">
                <a:solidFill>
                  <a:srgbClr val="FFFFFF"/>
                </a:solidFill>
                <a:sym typeface="Wingdings"/>
              </a:rPr>
              <a:t> Δεν την βλέπω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352" y="1969291"/>
            <a:ext cx="874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Χρειάζομαι μεγαλύτερους συλλέκτες φωτονίων για να τη δω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7074" y="3849477"/>
            <a:ext cx="7425773" cy="2903083"/>
            <a:chOff x="11331" y="3243304"/>
            <a:chExt cx="8380000" cy="3538135"/>
          </a:xfrm>
        </p:grpSpPr>
        <p:grpSp>
          <p:nvGrpSpPr>
            <p:cNvPr id="13" name="Group 12"/>
            <p:cNvGrpSpPr/>
            <p:nvPr/>
          </p:nvGrpSpPr>
          <p:grpSpPr>
            <a:xfrm>
              <a:off x="11331" y="3243304"/>
              <a:ext cx="7767660" cy="1411165"/>
              <a:chOff x="11331" y="3243304"/>
              <a:chExt cx="7767660" cy="141116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331" y="3243304"/>
                <a:ext cx="839142" cy="10092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157396" y="3645189"/>
                <a:ext cx="1621595" cy="10092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393414" y="5511348"/>
              <a:ext cx="3997917" cy="12700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3" y="4213455"/>
            <a:ext cx="2488343" cy="199939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16757" y="2518124"/>
            <a:ext cx="2804077" cy="1559043"/>
          </a:xfrm>
          <a:prstGeom prst="cloudCallout">
            <a:avLst>
              <a:gd name="adj1" fmla="val -12049"/>
              <a:gd name="adj2" fmla="val 515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3755">
            <a:off x="8215355" y="4657615"/>
            <a:ext cx="904677" cy="506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6914408" y="3556000"/>
            <a:ext cx="397462" cy="838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3349603" y="5675936"/>
            <a:ext cx="397462" cy="838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5532593" y="3056832"/>
            <a:ext cx="397462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0" y="3429000"/>
            <a:ext cx="533400" cy="25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055" y="5784614"/>
            <a:ext cx="533400" cy="2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35" b="86981" l="30272" r="69010">
                        <a14:foregroundMark x1="43450" y1="66773" x2="43450" y2="66773"/>
                        <a14:foregroundMark x1="52476" y1="71965" x2="52476" y2="71965"/>
                        <a14:foregroundMark x1="50879" y1="67332" x2="50879" y2="67332"/>
                        <a14:foregroundMark x1="50160" y1="71406" x2="50160" y2="71406"/>
                        <a14:foregroundMark x1="50160" y1="75080" x2="50160" y2="75080"/>
                      </a14:backgroundRemoval>
                    </a14:imgEffect>
                  </a14:imgLayer>
                </a14:imgProps>
              </a:ext>
            </a:extLst>
          </a:blip>
          <a:srcRect l="28840" t="51852" r="30197" b="11948"/>
          <a:stretch/>
        </p:blipFill>
        <p:spPr>
          <a:xfrm flipH="1">
            <a:off x="589731" y="3626300"/>
            <a:ext cx="2383683" cy="29448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4777822" y="4051914"/>
            <a:ext cx="397462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171" y="5256836"/>
            <a:ext cx="533400" cy="25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331" y="4750782"/>
            <a:ext cx="533400" cy="25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9" y="2719893"/>
            <a:ext cx="2029544" cy="1136544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35319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3263" y="-234076"/>
            <a:ext cx="7389181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Το τηλεσκόπιο παίζει το ρόλο του «Μεγάλου ματιού»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37074" y="3849477"/>
            <a:ext cx="7425773" cy="2903083"/>
            <a:chOff x="11331" y="3243304"/>
            <a:chExt cx="8380000" cy="3538135"/>
          </a:xfrm>
        </p:grpSpPr>
        <p:grpSp>
          <p:nvGrpSpPr>
            <p:cNvPr id="13" name="Group 12"/>
            <p:cNvGrpSpPr/>
            <p:nvPr/>
          </p:nvGrpSpPr>
          <p:grpSpPr>
            <a:xfrm>
              <a:off x="11331" y="3243304"/>
              <a:ext cx="7767660" cy="1411165"/>
              <a:chOff x="11331" y="3243304"/>
              <a:chExt cx="7767660" cy="141116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331" y="3243304"/>
                <a:ext cx="839142" cy="10092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157396" y="3645189"/>
                <a:ext cx="1621595" cy="10092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393414" y="5511348"/>
              <a:ext cx="3997917" cy="12700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909" y="2308297"/>
            <a:ext cx="2488343" cy="1999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3755">
            <a:off x="7920524" y="3063576"/>
            <a:ext cx="904677" cy="5066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2" b="8984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455909">
            <a:off x="2620904" y="1232983"/>
            <a:ext cx="3302000" cy="35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25"/>
            <a:ext cx="7772400" cy="1470025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Αρχή λειτουργίας του τηλεσκοπίου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5800" y="2152979"/>
            <a:ext cx="7673278" cy="3206413"/>
            <a:chOff x="685800" y="2152979"/>
            <a:chExt cx="7673278" cy="32064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2152979"/>
              <a:ext cx="7673278" cy="32064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586750" y="3014659"/>
              <a:ext cx="1185650" cy="376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92590" y="4200983"/>
              <a:ext cx="1968757" cy="753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8774" y="4808103"/>
              <a:ext cx="1928491" cy="376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1968"/>
          <a:stretch/>
        </p:blipFill>
        <p:spPr>
          <a:xfrm>
            <a:off x="7103084" y="2861131"/>
            <a:ext cx="727631" cy="1402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4983" y="4863931"/>
            <a:ext cx="287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Αντικειμενικός Φακός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69275" y="4199339"/>
            <a:ext cx="287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Προσοφθάλμιος </a:t>
            </a:r>
          </a:p>
          <a:p>
            <a:r>
              <a:rPr lang="el-GR" dirty="0"/>
              <a:t>      Φακός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2411"/>
            <a:ext cx="9144000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Ας φτιάξουμε και εμείς το δικό μας τηλεσκόπιο!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880"/>
          <a:stretch/>
        </p:blipFill>
        <p:spPr>
          <a:xfrm>
            <a:off x="837297" y="1267614"/>
            <a:ext cx="7465915" cy="54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8753" y="-106173"/>
            <a:ext cx="7183691" cy="1470025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Το τηλεσκόπιο του </a:t>
            </a:r>
            <a:r>
              <a:rPr lang="el-GR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b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Οδηγίες Συναρμολόγησης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28" y="1402331"/>
            <a:ext cx="7103085" cy="5198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3871" b="18509"/>
          <a:stretch/>
        </p:blipFill>
        <p:spPr>
          <a:xfrm>
            <a:off x="0" y="0"/>
            <a:ext cx="1818754" cy="12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8753" y="-106173"/>
            <a:ext cx="7183691" cy="1470025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Το τηλεσκόπιο του </a:t>
            </a:r>
            <a:r>
              <a:rPr lang="el-GR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b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Οδηγίες Συναρμολόγησης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3871" b="18509"/>
          <a:stretch/>
        </p:blipFill>
        <p:spPr>
          <a:xfrm>
            <a:off x="41865" y="0"/>
            <a:ext cx="1818754" cy="1270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814"/>
            <a:ext cx="9144000" cy="5217186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5400000">
            <a:off x="6903855" y="2219264"/>
            <a:ext cx="733339" cy="2456113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5400000">
            <a:off x="3438366" y="2629603"/>
            <a:ext cx="733339" cy="3888834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5400000">
            <a:off x="484584" y="4284828"/>
            <a:ext cx="733339" cy="1618778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4847" y="2456389"/>
            <a:ext cx="189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Κύλινδροι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3807" y="3290770"/>
            <a:ext cx="1897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Χοντρά δαχτυλίδια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7418" y="3554824"/>
            <a:ext cx="1897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Λεπτά δαχτυλίδια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7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8753" y="-106173"/>
            <a:ext cx="7183691" cy="1470025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Το τηλεσκόπιο του </a:t>
            </a:r>
            <a:r>
              <a:rPr lang="el-GR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b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Οδηγίες Συναρμολόγησης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3871" b="18509"/>
          <a:stretch/>
        </p:blipFill>
        <p:spPr>
          <a:xfrm>
            <a:off x="41865" y="0"/>
            <a:ext cx="1818754" cy="1270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814"/>
            <a:ext cx="9144000" cy="5217186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5400000">
            <a:off x="6903855" y="2219264"/>
            <a:ext cx="733339" cy="2456113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5400000">
            <a:off x="3438366" y="2629603"/>
            <a:ext cx="733339" cy="3888834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5400000">
            <a:off x="484584" y="4284828"/>
            <a:ext cx="733339" cy="1618778"/>
          </a:xfrm>
          <a:prstGeom prst="leftBrace">
            <a:avLst>
              <a:gd name="adj1" fmla="val 34523"/>
              <a:gd name="adj2" fmla="val 50568"/>
            </a:avLst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4847" y="2456389"/>
            <a:ext cx="189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Κύλινδροι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3807" y="3290770"/>
            <a:ext cx="1897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Χοντρά δαχτυλίδια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7418" y="3554824"/>
            <a:ext cx="1897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solidFill>
                  <a:schemeClr val="bg1"/>
                </a:solidFill>
              </a:rPr>
              <a:t>Λεπτά δαχτυλίδια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498581" y="4727547"/>
            <a:ext cx="307011" cy="7333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595947" y="5460887"/>
            <a:ext cx="307011" cy="7333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9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25"/>
            <a:ext cx="7772400" cy="1470025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omic Sans MS"/>
                <a:cs typeface="Comic Sans MS"/>
              </a:rPr>
              <a:t>Ακολουθώντας τα βήματα του </a:t>
            </a:r>
            <a:r>
              <a:rPr lang="el-GR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201"/>
          <a:stretch/>
        </p:blipFill>
        <p:spPr>
          <a:xfrm>
            <a:off x="-215452" y="4286605"/>
            <a:ext cx="9491276" cy="2778353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365541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268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17461" y="-284317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Το Σύμπαν του Αριστοτέλη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024" y="2460822"/>
            <a:ext cx="4374707" cy="4374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1080486"/>
            <a:ext cx="608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τοποθέτησε τη Γη στο κέντρο του </a:t>
            </a:r>
            <a:r>
              <a:rPr lang="el-GR" sz="2400" dirty="0" err="1">
                <a:solidFill>
                  <a:srgbClr val="FFFFFF"/>
                </a:solidFill>
              </a:rPr>
              <a:t>Kόσμου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1" y="1640182"/>
            <a:ext cx="44101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Το σύμπαν χωρίζεται σε δύο κόσμους: τον </a:t>
            </a:r>
            <a:r>
              <a:rPr lang="el-GR" sz="2400" dirty="0" err="1">
                <a:solidFill>
                  <a:srgbClr val="FFFFFF"/>
                </a:solidFill>
              </a:rPr>
              <a:t>υποσελήνιο</a:t>
            </a:r>
            <a:r>
              <a:rPr lang="el-GR" sz="2400" dirty="0">
                <a:solidFill>
                  <a:srgbClr val="FFFFFF"/>
                </a:solidFill>
              </a:rPr>
              <a:t> και τον </a:t>
            </a:r>
            <a:r>
              <a:rPr lang="el-GR" sz="2400" dirty="0" err="1">
                <a:solidFill>
                  <a:srgbClr val="FFFFFF"/>
                </a:solidFill>
              </a:rPr>
              <a:t>υπερσελήνιο</a:t>
            </a:r>
            <a:r>
              <a:rPr lang="el-GR" sz="2400" dirty="0">
                <a:solidFill>
                  <a:srgbClr val="FFFFFF"/>
                </a:solidFill>
              </a:rPr>
              <a:t> κόσμο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31" y="2862526"/>
            <a:ext cx="441014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Ο </a:t>
            </a:r>
            <a:r>
              <a:rPr lang="el-GR" sz="2400" dirty="0" err="1">
                <a:solidFill>
                  <a:srgbClr val="FFFFFF"/>
                </a:solidFill>
              </a:rPr>
              <a:t>υποσελήνιος</a:t>
            </a:r>
            <a:r>
              <a:rPr lang="el-GR" sz="2400" dirty="0">
                <a:solidFill>
                  <a:srgbClr val="FFFFFF"/>
                </a:solidFill>
              </a:rPr>
              <a:t> κόσμος ήταν ένα σκηνικό γέννησης, φθοράς και αστάθειας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66344"/>
            <a:ext cx="4887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ο ουράνιος κόσμος συγκροτούνταν από ένα αναλλοίωτο στοιχείο• τον αιθέρα. Τα ουράνια σώματα δεν </a:t>
            </a:r>
            <a:r>
              <a:rPr lang="el-GR" sz="2400" dirty="0" err="1">
                <a:solidFill>
                  <a:srgbClr val="FFFFFF"/>
                </a:solidFill>
              </a:rPr>
              <a:t>υπόκειντο</a:t>
            </a:r>
            <a:r>
              <a:rPr lang="el-GR" sz="2400" dirty="0">
                <a:solidFill>
                  <a:srgbClr val="FFFFFF"/>
                </a:solidFill>
              </a:rPr>
              <a:t> σε οποιαδήποτε αλλαγή εκτός του ότι κινούνταν με ομοιόμορφη κυκλική κίνηση γύρω από τη γη.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877" y="-124740"/>
            <a:ext cx="1514840" cy="18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9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47558" y="-399771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Το αριστοτέλειο Σύμπαν καταρρέει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50828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5" r="998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32141">
            <a:off x="1147782" y="3974231"/>
            <a:ext cx="2760336" cy="18740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85437" y="850516"/>
            <a:ext cx="2199888" cy="2466003"/>
            <a:chOff x="2585437" y="850516"/>
            <a:chExt cx="2199888" cy="24660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85437" y="850516"/>
              <a:ext cx="1947218" cy="1934322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585437" y="2670188"/>
              <a:ext cx="2199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Ι) Βουνά και κρατήρες στη Σελήνη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77048" y="1098255"/>
            <a:ext cx="3054178" cy="1816525"/>
            <a:chOff x="5477048" y="1222995"/>
            <a:chExt cx="3054178" cy="1816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7048" y="1222995"/>
              <a:ext cx="3054178" cy="144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16040" y="2670188"/>
              <a:ext cx="3015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ΙΙ) Οι φάσεις της Αφροδίτης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45089" y="3316519"/>
            <a:ext cx="3666952" cy="2410728"/>
            <a:chOff x="5545089" y="3316519"/>
            <a:chExt cx="3666952" cy="24107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58479" y="3316519"/>
              <a:ext cx="3009256" cy="203607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5089" y="5357915"/>
              <a:ext cx="366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ΙΙΙ) Οι τέσσερις δορυφόροι του Δία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1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36027" y="-249553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Ο Γαλιλαίος και το τηλεσκόπιο...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5" b="97554" l="389" r="100000">
                        <a14:foregroundMark x1="44556" y1="69939" x2="44556" y2="69939"/>
                        <a14:foregroundMark x1="78333" y1="43648" x2="78333" y2="43648"/>
                        <a14:foregroundMark x1="77278" y1="41338" x2="77278" y2="41338"/>
                        <a14:foregroundMark x1="17778" y1="43818" x2="17778" y2="43818"/>
                        <a14:foregroundMark x1="17778" y1="46298" x2="17778" y2="46298"/>
                        <a14:foregroundMark x1="46444" y1="86651" x2="46444" y2="86651"/>
                        <a14:foregroundMark x1="46444" y1="89300" x2="46444" y2="89300"/>
                        <a14:foregroundMark x1="44278" y1="86481" x2="44278" y2="86481"/>
                        <a14:foregroundMark x1="57278" y1="86311" x2="57278" y2="86311"/>
                        <a14:foregroundMark x1="57000" y1="88145" x2="57000" y2="881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54" y="1629946"/>
            <a:ext cx="2404012" cy="3931894"/>
          </a:xfrm>
          <a:prstGeom prst="rect">
            <a:avLst/>
          </a:prstGeom>
        </p:spPr>
      </p:pic>
      <p:sp>
        <p:nvSpPr>
          <p:cNvPr id="9" name="Up Ribbon 8"/>
          <p:cNvSpPr/>
          <p:nvPr/>
        </p:nvSpPr>
        <p:spPr>
          <a:xfrm>
            <a:off x="2494720" y="2676293"/>
            <a:ext cx="6236801" cy="1678353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16</a:t>
            </a:r>
            <a:r>
              <a:rPr lang="el-GR" sz="3200" b="1" dirty="0">
                <a:solidFill>
                  <a:schemeClr val="tx1"/>
                </a:solidFill>
              </a:rPr>
              <a:t>09</a:t>
            </a:r>
            <a:r>
              <a:rPr lang="en-US" sz="3200" b="1" dirty="0">
                <a:solidFill>
                  <a:schemeClr val="tx1"/>
                </a:solidFill>
              </a:rPr>
              <a:t>: O </a:t>
            </a:r>
            <a:r>
              <a:rPr lang="el-GR" sz="3200" b="1" dirty="0">
                <a:solidFill>
                  <a:schemeClr val="tx1"/>
                </a:solidFill>
              </a:rPr>
              <a:t>Γαλιλαίος ανακαλύπτει το τηλεσκόπιο!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2642135" y="1220472"/>
            <a:ext cx="6089386" cy="4496754"/>
          </a:xfrm>
          <a:prstGeom prst="mathMultiply">
            <a:avLst>
              <a:gd name="adj1" fmla="val 16206"/>
            </a:avLst>
          </a:prstGeom>
          <a:solidFill>
            <a:srgbClr val="EF3F4A">
              <a:alpha val="8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aking Gla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52" y="-356157"/>
            <a:ext cx="8663486" cy="1470025"/>
          </a:xfrm>
        </p:spPr>
        <p:txBody>
          <a:bodyPr>
            <a:normAutofit/>
          </a:bodyPr>
          <a:lstStyle/>
          <a:p>
            <a:pPr algn="l"/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1</a:t>
            </a:r>
            <a:r>
              <a:rPr lang="el-GR" sz="32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η</a:t>
            </a:r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 Αποστολή 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50828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grpSp>
        <p:nvGrpSpPr>
          <p:cNvPr id="8" name="Group 7"/>
          <p:cNvGrpSpPr/>
          <p:nvPr/>
        </p:nvGrpSpPr>
        <p:grpSpPr>
          <a:xfrm>
            <a:off x="226793" y="588444"/>
            <a:ext cx="8096501" cy="1934322"/>
            <a:chOff x="226793" y="520402"/>
            <a:chExt cx="6857281" cy="19343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6856" y="520402"/>
              <a:ext cx="1947218" cy="1934322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26793" y="1141722"/>
              <a:ext cx="4547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FFFFFF"/>
                  </a:solidFill>
                </a:rPr>
                <a:t>Ι) Βουνά και κρατήρες στη Σελήνη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Horizontal Scroll 17"/>
          <p:cNvSpPr/>
          <p:nvPr/>
        </p:nvSpPr>
        <p:spPr>
          <a:xfrm>
            <a:off x="850473" y="2477404"/>
            <a:ext cx="7268418" cy="2444252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Σκόπευσε τη Σελήνη με το τηλεσκόπιο σου και παρατήρησε την επιφάνεια της</a:t>
            </a: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Γιατί η παρατήρηση αυτή καταρρίπτει το Αριστοτέλειο Σύμπαν?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97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6634" y="-31902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Συμπλήρωσε το φύλλο παρατήρησης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1004"/>
            <a:ext cx="3149719" cy="43943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260" y="1151003"/>
            <a:ext cx="3071544" cy="4394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415" y="1151003"/>
            <a:ext cx="3376497" cy="43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7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52" y="-356157"/>
            <a:ext cx="8663486" cy="1470025"/>
          </a:xfrm>
        </p:spPr>
        <p:txBody>
          <a:bodyPr>
            <a:normAutofit/>
          </a:bodyPr>
          <a:lstStyle/>
          <a:p>
            <a:pPr algn="l"/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l-GR" sz="32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η</a:t>
            </a:r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 Αποστολή 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52529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8" name="Horizontal Scroll 17"/>
          <p:cNvSpPr/>
          <p:nvPr/>
        </p:nvSpPr>
        <p:spPr>
          <a:xfrm>
            <a:off x="850473" y="2828951"/>
            <a:ext cx="7268418" cy="2262809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Χρησιμοποίησε το </a:t>
            </a:r>
            <a:r>
              <a:rPr lang="en-GB" sz="2400" b="1" dirty="0" err="1">
                <a:solidFill>
                  <a:srgbClr val="FF0000"/>
                </a:solidFill>
              </a:rPr>
              <a:t>Stellarium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l-GR" sz="2400" dirty="0">
                <a:solidFill>
                  <a:schemeClr val="tx1"/>
                </a:solidFill>
              </a:rPr>
              <a:t>πήγαινε στο 1610 και «παρατήρησε» τους δορυφόρους του Δία και τις φάσεις της Αφροδίτης»</a:t>
            </a:r>
          </a:p>
          <a:p>
            <a:pPr algn="ctr"/>
            <a:endParaRPr lang="el-GR" sz="2400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6793" y="793816"/>
            <a:ext cx="3299834" cy="1896445"/>
            <a:chOff x="5477048" y="1222995"/>
            <a:chExt cx="3054178" cy="17971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7048" y="1222995"/>
              <a:ext cx="3054178" cy="14406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16040" y="2670188"/>
              <a:ext cx="3015186" cy="35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ΙΙ) Οι φάσεις της Αφροδίτης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04519" y="578351"/>
            <a:ext cx="3666952" cy="2166324"/>
            <a:chOff x="5545089" y="3316519"/>
            <a:chExt cx="3666952" cy="241072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8479" y="3316519"/>
              <a:ext cx="3009256" cy="203607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545089" y="5357915"/>
              <a:ext cx="366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FFFF"/>
                  </a:solidFill>
                </a:rPr>
                <a:t>ΙΙΙ) Οι τέσσερις δορυφόροι του Δία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46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52" y="-356157"/>
            <a:ext cx="8663486" cy="1470025"/>
          </a:xfrm>
        </p:spPr>
        <p:txBody>
          <a:bodyPr>
            <a:normAutofit/>
          </a:bodyPr>
          <a:lstStyle/>
          <a:p>
            <a:pPr algn="l"/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l-GR" sz="3200" baseline="30000" dirty="0">
                <a:solidFill>
                  <a:srgbClr val="FF0000"/>
                </a:solidFill>
                <a:latin typeface="Comic Sans MS"/>
                <a:cs typeface="Comic Sans MS"/>
              </a:rPr>
              <a:t>η</a:t>
            </a:r>
            <a:r>
              <a:rPr lang="el-GR" sz="3200" dirty="0">
                <a:solidFill>
                  <a:srgbClr val="FF0000"/>
                </a:solidFill>
                <a:latin typeface="Comic Sans MS"/>
                <a:cs typeface="Comic Sans MS"/>
              </a:rPr>
              <a:t> Αποστολή </a:t>
            </a:r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52529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8" name="Horizontal Scroll 17"/>
          <p:cNvSpPr/>
          <p:nvPr/>
        </p:nvSpPr>
        <p:spPr>
          <a:xfrm>
            <a:off x="850473" y="1298021"/>
            <a:ext cx="7268418" cy="3623635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Χρησιμοποίησε τα </a:t>
            </a:r>
            <a:r>
              <a:rPr lang="en-GB" sz="2400" dirty="0">
                <a:solidFill>
                  <a:schemeClr val="tx1"/>
                </a:solidFill>
              </a:rPr>
              <a:t>ILS </a:t>
            </a:r>
            <a:r>
              <a:rPr lang="el-GR" sz="2400" dirty="0">
                <a:solidFill>
                  <a:schemeClr val="tx1"/>
                </a:solidFill>
              </a:rPr>
              <a:t>του </a:t>
            </a:r>
            <a:r>
              <a:rPr lang="en-GB" sz="2400" b="1" dirty="0">
                <a:solidFill>
                  <a:srgbClr val="FF0000"/>
                </a:solidFill>
              </a:rPr>
              <a:t>GO Lab </a:t>
            </a:r>
            <a:r>
              <a:rPr lang="en-GB" sz="2400" b="1" dirty="0">
                <a:solidFill>
                  <a:srgbClr val="0000FF"/>
                </a:solidFill>
              </a:rPr>
              <a:t>(</a:t>
            </a:r>
            <a:r>
              <a:rPr lang="el-GR" sz="2400" b="1" dirty="0">
                <a:solidFill>
                  <a:srgbClr val="0000FF"/>
                </a:solidFill>
                <a:hlinkClick r:id="rId7"/>
              </a:rPr>
              <a:t>εδώ</a:t>
            </a:r>
            <a:r>
              <a:rPr lang="en-GB" sz="2400" b="1" dirty="0">
                <a:solidFill>
                  <a:srgbClr val="0000FF"/>
                </a:solidFill>
              </a:rPr>
              <a:t>)</a:t>
            </a:r>
            <a:r>
              <a:rPr lang="el-GR" sz="2400" dirty="0">
                <a:solidFill>
                  <a:schemeClr val="tx1"/>
                </a:solidFill>
              </a:rPr>
              <a:t>και μάθε πως δημιουργήθηκαν οι κρατήρες στη σελήνη (και στους πλανήτες του ηλιακού συστήματος)</a:t>
            </a:r>
          </a:p>
          <a:p>
            <a:pPr algn="ctr"/>
            <a:endParaRPr lang="el-GR" sz="2400" dirty="0">
              <a:solidFill>
                <a:schemeClr val="tx1"/>
              </a:solidFill>
            </a:endParaRPr>
          </a:p>
          <a:p>
            <a:pPr algn="ctr"/>
            <a:r>
              <a:rPr lang="el-GR" sz="2400" dirty="0">
                <a:solidFill>
                  <a:schemeClr val="tx1"/>
                </a:solidFill>
              </a:rPr>
              <a:t>Μελέτησε τους παράγοντες από τους οποίους εξαρτάται το μέγεθος ενός κρατήρα</a:t>
            </a:r>
          </a:p>
          <a:p>
            <a:pPr algn="ctr"/>
            <a:endParaRPr lang="el-G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61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52" y="-356157"/>
            <a:ext cx="8663486" cy="1470025"/>
          </a:xfrm>
        </p:spPr>
        <p:txBody>
          <a:bodyPr>
            <a:normAutofit/>
          </a:bodyPr>
          <a:lstStyle/>
          <a:p>
            <a:pPr algn="l"/>
            <a:endParaRPr lang="en-US" sz="3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0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8" name="Horizontal Scroll 17"/>
          <p:cNvSpPr/>
          <p:nvPr/>
        </p:nvSpPr>
        <p:spPr>
          <a:xfrm>
            <a:off x="850473" y="1547505"/>
            <a:ext cx="7268418" cy="3623635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Σας ευχαριστώ πολύ !!!</a:t>
            </a:r>
          </a:p>
        </p:txBody>
      </p:sp>
    </p:spTree>
    <p:extLst>
      <p:ext uri="{BB962C8B-B14F-4D97-AF65-F5344CB8AC3E}">
        <p14:creationId xmlns:p14="http://schemas.microsoft.com/office/powerpoint/2010/main" val="427442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34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89627" y="-306253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Και η (μπερδεμένη) αλήθεια...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30" y="1030738"/>
            <a:ext cx="4218355" cy="1743122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-45353" y="1117190"/>
            <a:ext cx="4864699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bg1"/>
                </a:solidFill>
              </a:rPr>
              <a:t>16</a:t>
            </a:r>
            <a:r>
              <a:rPr lang="el-GR" sz="2400" dirty="0">
                <a:solidFill>
                  <a:schemeClr val="bg1"/>
                </a:solidFill>
              </a:rPr>
              <a:t>09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l-GR" sz="2400" dirty="0">
                <a:solidFill>
                  <a:schemeClr val="bg1"/>
                </a:solidFill>
              </a:rPr>
              <a:t> Ο Γαλιλαίος παρουσιάζει το τηλεσκόπιο ως </a:t>
            </a:r>
            <a:r>
              <a:rPr lang="en-GB" sz="2400" dirty="0">
                <a:solidFill>
                  <a:schemeClr val="bg1"/>
                </a:solidFill>
              </a:rPr>
              <a:t>“</a:t>
            </a:r>
            <a:r>
              <a:rPr lang="el-GR" sz="2400" dirty="0">
                <a:solidFill>
                  <a:schemeClr val="bg1"/>
                </a:solidFill>
              </a:rPr>
              <a:t>δική του ανακάλυψη</a:t>
            </a:r>
            <a:r>
              <a:rPr lang="en-GB" sz="2400" dirty="0">
                <a:solidFill>
                  <a:schemeClr val="bg1"/>
                </a:solidFill>
              </a:rPr>
              <a:t>” </a:t>
            </a:r>
            <a:r>
              <a:rPr lang="el-GR" sz="2400" dirty="0">
                <a:solidFill>
                  <a:schemeClr val="bg1"/>
                </a:solidFill>
              </a:rPr>
              <a:t>στην Ενετική γερουσία (και ανταμείβεται αδρά)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73" y="2983190"/>
            <a:ext cx="2180543" cy="178440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976430" y="3037675"/>
            <a:ext cx="362535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dirty="0">
                <a:solidFill>
                  <a:schemeClr val="bg1"/>
                </a:solidFill>
              </a:rPr>
              <a:t>Το τηλεσκόπιο αποδίδεται στον κατασκευαστή φακών </a:t>
            </a:r>
            <a:r>
              <a:rPr lang="en-GB" sz="2400" dirty="0">
                <a:solidFill>
                  <a:schemeClr val="bg1"/>
                </a:solidFill>
              </a:rPr>
              <a:t>Hans </a:t>
            </a:r>
            <a:r>
              <a:rPr lang="en-GB" sz="2400" dirty="0" err="1">
                <a:solidFill>
                  <a:schemeClr val="bg1"/>
                </a:solidFill>
              </a:rPr>
              <a:t>Lippersey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l-GR" sz="2400" dirty="0">
                <a:solidFill>
                  <a:schemeClr val="bg1"/>
                </a:solidFill>
              </a:rPr>
              <a:t>(1608)</a:t>
            </a:r>
          </a:p>
          <a:p>
            <a:pPr algn="l"/>
            <a:r>
              <a:rPr lang="en-GB" sz="2400" dirty="0">
                <a:solidFill>
                  <a:schemeClr val="bg1"/>
                </a:solidFill>
              </a:rPr>
              <a:t>“Dutch perspective glass”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67706" y="3037675"/>
            <a:ext cx="2090745" cy="2027365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521966" y="5076380"/>
            <a:ext cx="2583765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l-GR" sz="2000" dirty="0">
                <a:solidFill>
                  <a:schemeClr val="bg1"/>
                </a:solidFill>
              </a:rPr>
              <a:t>Ο </a:t>
            </a:r>
            <a:r>
              <a:rPr lang="en-GB" sz="2000" dirty="0">
                <a:solidFill>
                  <a:schemeClr val="bg1"/>
                </a:solidFill>
              </a:rPr>
              <a:t>Zacharias Jansen </a:t>
            </a:r>
            <a:r>
              <a:rPr lang="el-GR" sz="2000" dirty="0">
                <a:solidFill>
                  <a:schemeClr val="bg1"/>
                </a:solidFill>
              </a:rPr>
              <a:t>κατηγορεί τον Η</a:t>
            </a:r>
            <a:r>
              <a:rPr lang="en-GB" sz="2000" dirty="0" err="1">
                <a:solidFill>
                  <a:schemeClr val="bg1"/>
                </a:solidFill>
              </a:rPr>
              <a:t>ans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l-GR" sz="2000" dirty="0">
                <a:solidFill>
                  <a:schemeClr val="bg1"/>
                </a:solidFill>
              </a:rPr>
              <a:t>ότι του έκλεψε τη δική του εφεύρεση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915150"/>
            <a:ext cx="5681158" cy="1875125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40914" y="2983190"/>
            <a:ext cx="2703086" cy="3537430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0" y="4846975"/>
            <a:ext cx="6142354" cy="2113085"/>
            <a:chOff x="0" y="4846975"/>
            <a:chExt cx="6142354" cy="2113085"/>
          </a:xfrm>
        </p:grpSpPr>
        <p:grpSp>
          <p:nvGrpSpPr>
            <p:cNvPr id="20" name="Group 19"/>
            <p:cNvGrpSpPr/>
            <p:nvPr/>
          </p:nvGrpSpPr>
          <p:grpSpPr>
            <a:xfrm>
              <a:off x="0" y="4846975"/>
              <a:ext cx="6142354" cy="2113085"/>
              <a:chOff x="0" y="4846975"/>
              <a:chExt cx="6142354" cy="211308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377106" y="4846975"/>
                <a:ext cx="1765248" cy="2113085"/>
              </a:xfrm>
              <a:prstGeom prst="rect">
                <a:avLst/>
              </a:prstGeom>
              <a:effectLst>
                <a:softEdge rad="190500"/>
              </a:effec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0" y="4952352"/>
                <a:ext cx="6014993" cy="1875125"/>
              </a:xfrm>
              <a:prstGeom prst="rect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252805" y="5065040"/>
              <a:ext cx="4033577" cy="1752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400" dirty="0">
                  <a:solidFill>
                    <a:schemeClr val="bg1"/>
                  </a:solidFill>
                </a:rPr>
                <a:t>O Jacob </a:t>
              </a:r>
              <a:r>
                <a:rPr lang="en-GB" sz="2400" dirty="0" err="1">
                  <a:solidFill>
                    <a:schemeClr val="bg1"/>
                  </a:solidFill>
                </a:rPr>
                <a:t>Metius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l-GR" sz="2400" dirty="0">
                  <a:solidFill>
                    <a:schemeClr val="bg1"/>
                  </a:solidFill>
                </a:rPr>
                <a:t>πατεντάρει το τηλεσκόπιο ως δική του ευρεσιτεχνία δύο εβδομάδες μετά τον  </a:t>
              </a:r>
              <a:r>
                <a:rPr lang="en-GB" sz="2400" dirty="0">
                  <a:solidFill>
                    <a:schemeClr val="bg1"/>
                  </a:solidFill>
                </a:rPr>
                <a:t>Hans </a:t>
              </a:r>
              <a:r>
                <a:rPr lang="en-GB" sz="2400" dirty="0" err="1">
                  <a:solidFill>
                    <a:schemeClr val="bg1"/>
                  </a:solidFill>
                </a:rPr>
                <a:t>Lippersey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2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82630" y="-399771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και τότε ποια η συνεισφορά του </a:t>
            </a:r>
            <a:r>
              <a:rPr lang="el-GR" sz="3200" dirty="0" err="1">
                <a:solidFill>
                  <a:schemeClr val="bg1"/>
                </a:solidFill>
                <a:latin typeface="Comic Sans MS"/>
                <a:cs typeface="Comic Sans MS"/>
              </a:rPr>
              <a:t>Γαλιλαίου</a:t>
            </a:r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;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352" y="1024894"/>
            <a:ext cx="563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Βελτίωσε το τηλεσκόπιο επιτυγχάνοντας μεγέθυνση </a:t>
            </a:r>
            <a:r>
              <a:rPr lang="en-GB" sz="2400" dirty="0">
                <a:solidFill>
                  <a:srgbClr val="FFFFFF"/>
                </a:solidFill>
              </a:rPr>
              <a:t>x 20 </a:t>
            </a:r>
            <a:r>
              <a:rPr lang="el-GR" sz="2400" dirty="0">
                <a:solidFill>
                  <a:srgbClr val="FFFFFF"/>
                </a:solidFill>
              </a:rPr>
              <a:t>φορές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352" y="50828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5" r="998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02967">
            <a:off x="1344494" y="4597637"/>
            <a:ext cx="2760336" cy="1874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6352" y="2141213"/>
            <a:ext cx="563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Το έστρεψε στον ουρανό !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5" r="998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32141">
            <a:off x="1181802" y="4019591"/>
            <a:ext cx="2760336" cy="18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84690" y="-399771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Και ένας καινούριος κόσμος γεννήθηκε...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54" b="100000" l="320" r="100000">
                        <a14:foregroundMark x1="63081" y1="75581" x2="63081" y2="75581"/>
                        <a14:foregroundMark x1="61221" y1="74070" x2="61221" y2="74070"/>
                        <a14:foregroundMark x1="64942" y1="75233" x2="64942" y2="75233"/>
                        <a14:foregroundMark x1="62209" y1="74070" x2="62209" y2="74070"/>
                        <a14:foregroundMark x1="68779" y1="77558" x2="68779" y2="77558"/>
                      </a14:backgroundRemoval>
                    </a14:imgEffect>
                  </a14:imgLayer>
                </a14:imgProps>
              </a:ext>
            </a:extLst>
          </a:blip>
          <a:srcRect t="71765"/>
          <a:stretch/>
        </p:blipFill>
        <p:spPr>
          <a:xfrm>
            <a:off x="-6352" y="4921656"/>
            <a:ext cx="9263742" cy="1936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2" y="5082896"/>
            <a:ext cx="1969078" cy="168727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5" r="998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32141">
            <a:off x="1181802" y="4019591"/>
            <a:ext cx="2760336" cy="18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8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2411"/>
            <a:ext cx="9144000" cy="1470025"/>
          </a:xfrm>
        </p:spPr>
        <p:txBody>
          <a:bodyPr>
            <a:normAutofit/>
          </a:bodyPr>
          <a:lstStyle/>
          <a:p>
            <a:pPr algn="l"/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Από τότε το τηλεσκόπιο έγινε το αγαπημένο παιχνίδι των αστρονόμων....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0509"/>
          <a:stretch/>
        </p:blipFill>
        <p:spPr>
          <a:xfrm>
            <a:off x="142315" y="1766854"/>
            <a:ext cx="4164774" cy="3143584"/>
          </a:xfrm>
          <a:prstGeom prst="rect">
            <a:avLst/>
          </a:prstGeom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84180" y="1236474"/>
            <a:ext cx="4337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l-GR" dirty="0">
                <a:solidFill>
                  <a:srgbClr val="FFFFFF"/>
                </a:solidFill>
                <a:latin typeface="Times" charset="0"/>
                <a:cs typeface="Times" charset="0"/>
              </a:rPr>
              <a:t>Είτε στη Γη…</a:t>
            </a:r>
            <a:endParaRPr lang="en-US" dirty="0">
              <a:solidFill>
                <a:srgbClr val="FFFFFF"/>
              </a:solidFill>
              <a:latin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954" y="3664142"/>
            <a:ext cx="4950480" cy="3193858"/>
          </a:xfrm>
          <a:prstGeom prst="rect">
            <a:avLst/>
          </a:prstGeom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465593" y="2910160"/>
            <a:ext cx="43372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el-GR" dirty="0">
                <a:solidFill>
                  <a:srgbClr val="FFFFFF"/>
                </a:solidFill>
                <a:latin typeface="Times" charset="0"/>
                <a:cs typeface="Times" charset="0"/>
              </a:rPr>
              <a:t>Είτε στον ουρανό…</a:t>
            </a:r>
            <a:endParaRPr lang="en-US" dirty="0">
              <a:solidFill>
                <a:srgbClr val="FFFFFF"/>
              </a:solidFill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54592" y="-333202"/>
            <a:ext cx="8663486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Τι ακριβώς κάνει ένα τηλεσκόπιο;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Ribbon 14"/>
          <p:cNvSpPr/>
          <p:nvPr/>
        </p:nvSpPr>
        <p:spPr>
          <a:xfrm>
            <a:off x="1451474" y="1016587"/>
            <a:ext cx="6236801" cy="1678353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chemeClr val="tx1"/>
                </a:solidFill>
              </a:rPr>
              <a:t>Μεγεθύνει τα γύρω αντικείμενα;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182" y="3584754"/>
            <a:ext cx="2820881" cy="2820881"/>
          </a:xfrm>
          <a:prstGeom prst="rect">
            <a:avLst/>
          </a:prstGeom>
        </p:spPr>
      </p:pic>
      <p:sp>
        <p:nvSpPr>
          <p:cNvPr id="8" name="Equal 7"/>
          <p:cNvSpPr/>
          <p:nvPr/>
        </p:nvSpPr>
        <p:spPr>
          <a:xfrm>
            <a:off x="3832802" y="4320626"/>
            <a:ext cx="1757644" cy="918558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100000" l="10000" r="95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9713" y="2694940"/>
            <a:ext cx="3896583" cy="38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5791" y="-353081"/>
            <a:ext cx="7389181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Πώς λειτουργεί η όραση;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6353" y="1024894"/>
            <a:ext cx="8885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Το φως αποτελείται από μικρά σωμάτια που λέγονται </a:t>
            </a:r>
            <a:r>
              <a:rPr lang="el-GR" sz="2400" b="1" dirty="0">
                <a:solidFill>
                  <a:srgbClr val="FFFFFF"/>
                </a:solidFill>
              </a:rPr>
              <a:t>φωτόνια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352" y="1855891"/>
            <a:ext cx="874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Όταν τα φωτόνια που παράγονται από μία φωτεινή πηγή χτυπήσουν το μάτι μου τότε βλέπω το αντικείμενο   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7074" y="3849477"/>
            <a:ext cx="7765547" cy="2903084"/>
            <a:chOff x="11331" y="3243304"/>
            <a:chExt cx="8763436" cy="3538136"/>
          </a:xfrm>
        </p:grpSpPr>
        <p:grpSp>
          <p:nvGrpSpPr>
            <p:cNvPr id="13" name="Group 12"/>
            <p:cNvGrpSpPr/>
            <p:nvPr/>
          </p:nvGrpSpPr>
          <p:grpSpPr>
            <a:xfrm>
              <a:off x="11331" y="3243304"/>
              <a:ext cx="8763436" cy="3538136"/>
              <a:chOff x="11331" y="3243304"/>
              <a:chExt cx="8763436" cy="353813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1331" y="3243304"/>
                <a:ext cx="8763436" cy="3538136"/>
                <a:chOff x="11331" y="3243304"/>
                <a:chExt cx="8763436" cy="3538136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502" b="7152"/>
                <a:stretch/>
              </p:blipFill>
              <p:spPr>
                <a:xfrm>
                  <a:off x="408215" y="3451355"/>
                  <a:ext cx="8366552" cy="3330085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11331" y="3243304"/>
                  <a:ext cx="839142" cy="10092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6157396" y="3645189"/>
                <a:ext cx="1621595" cy="10092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393414" y="5511348"/>
              <a:ext cx="3997917" cy="12700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loud Callout 18"/>
          <p:cNvSpPr/>
          <p:nvPr/>
        </p:nvSpPr>
        <p:spPr>
          <a:xfrm>
            <a:off x="3379212" y="2789694"/>
            <a:ext cx="2804077" cy="1559043"/>
          </a:xfrm>
          <a:prstGeom prst="cloudCallout">
            <a:avLst>
              <a:gd name="adj1" fmla="val -34695"/>
              <a:gd name="adj2" fmla="val 646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2" b="100000" l="0" r="100000">
                        <a14:foregroundMark x1="50738" y1="95401" x2="50738" y2="95401"/>
                        <a14:foregroundMark x1="51476" y1="91840" x2="51476" y2="91840"/>
                        <a14:foregroundMark x1="49815" y1="89466" x2="49815" y2="89466"/>
                        <a14:foregroundMark x1="54059" y1="86647" x2="54059" y2="86647"/>
                        <a14:foregroundMark x1="15867" y1="32047" x2="15867" y2="32047"/>
                        <a14:foregroundMark x1="25830" y1="16172" x2="25830" y2="16172"/>
                        <a14:foregroundMark x1="49815" y1="7864" x2="49815" y2="7864"/>
                        <a14:foregroundMark x1="71956" y1="16469" x2="71956" y2="16469"/>
                        <a14:foregroundMark x1="87269" y1="28635" x2="87269" y2="286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2636" y="2791136"/>
            <a:ext cx="1110386" cy="138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65791" y="-353081"/>
            <a:ext cx="7389181" cy="1470025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/>
                <a:cs typeface="Comic Sans MS"/>
              </a:rPr>
              <a:t>Πώς λειτουργεί η όραση;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0473" y="5717226"/>
            <a:ext cx="3027683" cy="80339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331" y="6212852"/>
            <a:ext cx="9143999" cy="414969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6353" y="809434"/>
            <a:ext cx="888528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Αν όμως η φωτεινή πηγή είναι πολύ αμυδρή ή βρίσκεται πολύ μακριά τότε κανένα φωτόνιο δεν φτάνει στο μάτι μου  </a:t>
            </a:r>
            <a:r>
              <a:rPr lang="el-GR" sz="2400" dirty="0">
                <a:solidFill>
                  <a:srgbClr val="FFFFFF"/>
                </a:solidFill>
                <a:sym typeface="Wingdings"/>
              </a:rPr>
              <a:t> Δεν την βλέπω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6352" y="1969291"/>
            <a:ext cx="874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l-GR" sz="2400" dirty="0">
                <a:solidFill>
                  <a:srgbClr val="FFFFFF"/>
                </a:solidFill>
              </a:rPr>
              <a:t>Χρειάζομαι μεγαλύτερους συλλέκτες φωτονίων για να τη δω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7074" y="3849477"/>
            <a:ext cx="7425773" cy="2903083"/>
            <a:chOff x="11331" y="3243304"/>
            <a:chExt cx="8380000" cy="3538135"/>
          </a:xfrm>
        </p:grpSpPr>
        <p:grpSp>
          <p:nvGrpSpPr>
            <p:cNvPr id="13" name="Group 12"/>
            <p:cNvGrpSpPr/>
            <p:nvPr/>
          </p:nvGrpSpPr>
          <p:grpSpPr>
            <a:xfrm>
              <a:off x="11331" y="3243304"/>
              <a:ext cx="7767660" cy="1411165"/>
              <a:chOff x="11331" y="3243304"/>
              <a:chExt cx="7767660" cy="141116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1331" y="3243304"/>
                <a:ext cx="839142" cy="100927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157396" y="3645189"/>
                <a:ext cx="1621595" cy="10092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393414" y="5511348"/>
              <a:ext cx="3997917" cy="12700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3" y="4213455"/>
            <a:ext cx="2488343" cy="199939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316757" y="2518124"/>
            <a:ext cx="2804077" cy="1559043"/>
          </a:xfrm>
          <a:prstGeom prst="cloudCallout">
            <a:avLst>
              <a:gd name="adj1" fmla="val -12049"/>
              <a:gd name="adj2" fmla="val 515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3755">
            <a:off x="8215355" y="4657615"/>
            <a:ext cx="904677" cy="506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6914408" y="3556000"/>
            <a:ext cx="397462" cy="838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3349603" y="5675936"/>
            <a:ext cx="397462" cy="838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5532593" y="3056832"/>
            <a:ext cx="397462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0" y="3429000"/>
            <a:ext cx="533400" cy="25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055" y="5784614"/>
            <a:ext cx="533400" cy="254000"/>
          </a:xfrm>
          <a:prstGeom prst="rect">
            <a:avLst/>
          </a:prstGeom>
        </p:spPr>
      </p:pic>
      <p:sp>
        <p:nvSpPr>
          <p:cNvPr id="24" name="&quot;No&quot; Symbol 23"/>
          <p:cNvSpPr/>
          <p:nvPr/>
        </p:nvSpPr>
        <p:spPr>
          <a:xfrm>
            <a:off x="1202002" y="2844800"/>
            <a:ext cx="1031907" cy="838200"/>
          </a:xfrm>
          <a:prstGeom prst="noSmoking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094" y="4550603"/>
            <a:ext cx="533400" cy="25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r="69907"/>
          <a:stretch/>
        </p:blipFill>
        <p:spPr>
          <a:xfrm>
            <a:off x="5633854" y="4837736"/>
            <a:ext cx="397462" cy="838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289" y="4394200"/>
            <a:ext cx="5334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10675</TotalTime>
  <Words>661</Words>
  <Application>Microsoft Office PowerPoint</Application>
  <PresentationFormat>Προβολή στην οθόνη (4:3)</PresentationFormat>
  <Paragraphs>99</Paragraphs>
  <Slides>24</Slides>
  <Notes>15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Office Theme</vt:lpstr>
      <vt:lpstr>Ακολουθώντας τα βήματα του Γαλιλαίου</vt:lpstr>
      <vt:lpstr>Ο Γαλιλαίος και το τηλεσκόπιο...</vt:lpstr>
      <vt:lpstr>Και η (μπερδεμένη) αλήθεια...</vt:lpstr>
      <vt:lpstr>και τότε ποια η συνεισφορά του Γαλιλαίου;</vt:lpstr>
      <vt:lpstr>Και ένας καινούριος κόσμος γεννήθηκε...</vt:lpstr>
      <vt:lpstr>Από τότε το τηλεσκόπιο έγινε το αγαπημένο παιχνίδι των αστρονόμων....</vt:lpstr>
      <vt:lpstr>Τι ακριβώς κάνει ένα τηλεσκόπιο;</vt:lpstr>
      <vt:lpstr>Πώς λειτουργεί η όραση;</vt:lpstr>
      <vt:lpstr>Πώς λειτουργεί η όραση;</vt:lpstr>
      <vt:lpstr>Πώς λειτουργεί η όραση;</vt:lpstr>
      <vt:lpstr>Το τηλεσκόπιο παίζει το ρόλο του «Μεγάλου ματιού»</vt:lpstr>
      <vt:lpstr>Αρχή λειτουργίας του τηλεσκοπίου</vt:lpstr>
      <vt:lpstr>Ας φτιάξουμε και εμείς το δικό μας τηλεσκόπιο!</vt:lpstr>
      <vt:lpstr>Το τηλεσκόπιο του Γαλιλαίου Οδηγίες Συναρμολόγησης</vt:lpstr>
      <vt:lpstr>Το τηλεσκόπιο του Γαλιλαίου Οδηγίες Συναρμολόγησης</vt:lpstr>
      <vt:lpstr>Το τηλεσκόπιο του Γαλιλαίου Οδηγίες Συναρμολόγησης</vt:lpstr>
      <vt:lpstr>Ακολουθώντας τα βήματα του Γαλιλαίου</vt:lpstr>
      <vt:lpstr>Το Σύμπαν του Αριστοτέλη</vt:lpstr>
      <vt:lpstr>Το αριστοτέλειο Σύμπαν καταρρέει</vt:lpstr>
      <vt:lpstr>1η Αποστολή </vt:lpstr>
      <vt:lpstr>Συμπλήρωσε το φύλλο παρατήρησης</vt:lpstr>
      <vt:lpstr>2η Αποστολή </vt:lpstr>
      <vt:lpstr>3η Αποστολή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Ταξίδι στο Διάστημα !</dc:title>
  <dc:creator>alekos</dc:creator>
  <cp:lastModifiedBy>alekos</cp:lastModifiedBy>
  <cp:revision>90</cp:revision>
  <dcterms:created xsi:type="dcterms:W3CDTF">2015-11-24T14:12:16Z</dcterms:created>
  <dcterms:modified xsi:type="dcterms:W3CDTF">2017-11-14T13:49:46Z</dcterms:modified>
</cp:coreProperties>
</file>