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s/slide1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2.xml" ContentType="application/vnd.openxmlformats-officedocument.presentationml.slide+xml"/>
  <Override PartName="/ppt/slides/slide1.xml" ContentType="application/vnd.openxmlformats-officedocument.presentationml.slide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1.xml" ContentType="application/vnd.openxmlformats-officedocument.theme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24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294" y="26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09442" y="3307355"/>
            <a:ext cx="7117180" cy="1470025"/>
          </a:xfrm>
        </p:spPr>
        <p:txBody>
          <a:bodyPr anchor="b"/>
          <a:lstStyle>
            <a:lvl1pPr>
              <a:defRPr sz="4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09442" y="4777380"/>
            <a:ext cx="7117180" cy="86142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9F9B18-C178-454A-B2C4-5180EBDA6A70}" type="datetimeFigureOut">
              <a:rPr lang="el-GR" smtClean="0"/>
              <a:t>7/7/2014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A1E926-0022-403E-962D-4BEE7D175F92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09443" y="1807361"/>
            <a:ext cx="7123080" cy="405143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9F9B18-C178-454A-B2C4-5180EBDA6A70}" type="datetimeFigureOut">
              <a:rPr lang="el-GR" smtClean="0"/>
              <a:t>7/7/2014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A1E926-0022-403E-962D-4BEE7D175F92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59561" y="675723"/>
            <a:ext cx="1472962" cy="518532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09442" y="675723"/>
            <a:ext cx="5467557" cy="518532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9F9B18-C178-454A-B2C4-5180EBDA6A70}" type="datetimeFigureOut">
              <a:rPr lang="el-GR" smtClean="0"/>
              <a:t>7/7/2014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A1E926-0022-403E-962D-4BEE7D175F92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9F9B18-C178-454A-B2C4-5180EBDA6A70}" type="datetimeFigureOut">
              <a:rPr lang="el-GR" smtClean="0"/>
              <a:t>7/7/2014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A1E926-0022-403E-962D-4BEE7D175F92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3" y="3308581"/>
            <a:ext cx="7117178" cy="1468800"/>
          </a:xfrm>
        </p:spPr>
        <p:txBody>
          <a:bodyPr anchor="b"/>
          <a:lstStyle>
            <a:lvl1pPr algn="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9443" y="4777381"/>
            <a:ext cx="7117178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9F9B18-C178-454A-B2C4-5180EBDA6A70}" type="datetimeFigureOut">
              <a:rPr lang="el-GR" smtClean="0"/>
              <a:t>7/7/2014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A1E926-0022-403E-962D-4BEE7D175F92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3" y="675724"/>
            <a:ext cx="7123080" cy="92447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09442" y="1809749"/>
            <a:ext cx="3471277" cy="405130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281" y="1809749"/>
            <a:ext cx="3469242" cy="4051302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9F9B18-C178-454A-B2C4-5180EBDA6A70}" type="datetimeFigureOut">
              <a:rPr lang="el-GR" smtClean="0"/>
              <a:t>7/7/2014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A1E926-0022-403E-962D-4BEE7D175F92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9442" y="1812927"/>
            <a:ext cx="3471277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09442" y="2389189"/>
            <a:ext cx="3471277" cy="347186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63280" y="1812927"/>
            <a:ext cx="347127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280" y="2389189"/>
            <a:ext cx="3471275" cy="347186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9F9B18-C178-454A-B2C4-5180EBDA6A70}" type="datetimeFigureOut">
              <a:rPr lang="el-GR" smtClean="0"/>
              <a:t>7/7/2014</a:t>
            </a:fld>
            <a:endParaRPr lang="el-G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A1E926-0022-403E-962D-4BEE7D175F92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9F9B18-C178-454A-B2C4-5180EBDA6A70}" type="datetimeFigureOut">
              <a:rPr lang="el-GR" smtClean="0"/>
              <a:t>7/7/2014</a:t>
            </a:fld>
            <a:endParaRPr lang="el-G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A1E926-0022-403E-962D-4BEE7D175F92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9F9B18-C178-454A-B2C4-5180EBDA6A70}" type="datetimeFigureOut">
              <a:rPr lang="el-GR" smtClean="0"/>
              <a:t>7/7/2014</a:t>
            </a:fld>
            <a:endParaRPr lang="el-G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A1E926-0022-403E-962D-4BEE7D175F92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2" y="446087"/>
            <a:ext cx="2660650" cy="1185861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52654" y="446087"/>
            <a:ext cx="4279869" cy="5414963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9442" y="1631949"/>
            <a:ext cx="2660650" cy="4229099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9F9B18-C178-454A-B2C4-5180EBDA6A70}" type="datetimeFigureOut">
              <a:rPr lang="el-GR" smtClean="0"/>
              <a:t>7/7/2014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A1E926-0022-403E-962D-4BEE7D175F92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3" y="1387058"/>
            <a:ext cx="3297953" cy="1113254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9443" y="2500312"/>
            <a:ext cx="3297954" cy="2530200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9F9B18-C178-454A-B2C4-5180EBDA6A70}" type="datetimeFigureOut">
              <a:rPr lang="el-GR" smtClean="0"/>
              <a:t>7/7/2014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A1E926-0022-403E-962D-4BEE7D175F92}" type="slidenum">
              <a:rPr lang="el-GR" smtClean="0"/>
              <a:t>‹#›</a:t>
            </a:fld>
            <a:endParaRPr lang="el-GR"/>
          </a:p>
        </p:txBody>
      </p:sp>
      <p:grpSp>
        <p:nvGrpSpPr>
          <p:cNvPr id="16" name="Group 15"/>
          <p:cNvGrpSpPr/>
          <p:nvPr/>
        </p:nvGrpSpPr>
        <p:grpSpPr>
          <a:xfrm>
            <a:off x="4516154" y="994387"/>
            <a:ext cx="1847138" cy="1530439"/>
            <a:chOff x="4718762" y="993075"/>
            <a:chExt cx="1847138" cy="1530439"/>
          </a:xfrm>
        </p:grpSpPr>
        <p:sp>
          <p:nvSpPr>
            <p:cNvPr id="32" name="Oval 31"/>
            <p:cNvSpPr/>
            <p:nvPr/>
          </p:nvSpPr>
          <p:spPr>
            <a:xfrm>
              <a:off x="5479247" y="1436861"/>
              <a:ext cx="1086653" cy="1086653"/>
            </a:xfrm>
            <a:prstGeom prst="ellipse">
              <a:avLst/>
            </a:prstGeom>
            <a:noFill/>
            <a:ln>
              <a:solidFill>
                <a:schemeClr val="tx2">
                  <a:lumMod val="75000"/>
                </a:schemeClr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Oval 32"/>
            <p:cNvSpPr/>
            <p:nvPr/>
          </p:nvSpPr>
          <p:spPr>
            <a:xfrm>
              <a:off x="5650541" y="1411791"/>
              <a:ext cx="830365" cy="830365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>
              <a:solidFill>
                <a:schemeClr val="tx2">
                  <a:lumMod val="75000"/>
                </a:schemeClr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Oval 28"/>
            <p:cNvSpPr/>
            <p:nvPr/>
          </p:nvSpPr>
          <p:spPr>
            <a:xfrm>
              <a:off x="5256184" y="1894454"/>
              <a:ext cx="602364" cy="602364"/>
            </a:xfrm>
            <a:prstGeom prst="ellipse">
              <a:avLst/>
            </a:prstGeom>
            <a:noFill/>
            <a:ln>
              <a:solidFill>
                <a:schemeClr val="tx2">
                  <a:lumMod val="75000"/>
                </a:schemeClr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Oval 30"/>
            <p:cNvSpPr/>
            <p:nvPr/>
          </p:nvSpPr>
          <p:spPr>
            <a:xfrm>
              <a:off x="5424145" y="1811313"/>
              <a:ext cx="489588" cy="489588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>
              <a:solidFill>
                <a:schemeClr val="tx2">
                  <a:lumMod val="75000"/>
                </a:schemeClr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Oval 27"/>
            <p:cNvSpPr/>
            <p:nvPr/>
          </p:nvSpPr>
          <p:spPr>
            <a:xfrm>
              <a:off x="4718762" y="2083426"/>
              <a:ext cx="256601" cy="256601"/>
            </a:xfrm>
            <a:prstGeom prst="ellipse">
              <a:avLst/>
            </a:prstGeom>
            <a:noFill/>
            <a:ln>
              <a:solidFill>
                <a:schemeClr val="tx2">
                  <a:lumMod val="75000"/>
                </a:schemeClr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Oval 29"/>
            <p:cNvSpPr/>
            <p:nvPr/>
          </p:nvSpPr>
          <p:spPr>
            <a:xfrm>
              <a:off x="6132091" y="993075"/>
              <a:ext cx="256601" cy="256601"/>
            </a:xfrm>
            <a:prstGeom prst="ellipse">
              <a:avLst/>
            </a:prstGeom>
            <a:noFill/>
            <a:ln>
              <a:solidFill>
                <a:schemeClr val="tx2">
                  <a:lumMod val="75000"/>
                </a:schemeClr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Oval 33"/>
            <p:cNvSpPr/>
            <p:nvPr/>
          </p:nvSpPr>
          <p:spPr>
            <a:xfrm>
              <a:off x="5059596" y="1894454"/>
              <a:ext cx="197439" cy="197439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>
              <a:solidFill>
                <a:schemeClr val="tx2">
                  <a:lumMod val="75000"/>
                </a:schemeClr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Oval 34"/>
            <p:cNvSpPr/>
            <p:nvPr/>
          </p:nvSpPr>
          <p:spPr>
            <a:xfrm>
              <a:off x="6148801" y="1060593"/>
              <a:ext cx="197439" cy="197439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>
              <a:solidFill>
                <a:schemeClr val="tx2">
                  <a:lumMod val="75000"/>
                </a:schemeClr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8" name="Picture Placeholder 17"/>
          <p:cNvSpPr>
            <a:spLocks noGrp="1"/>
          </p:cNvSpPr>
          <p:nvPr>
            <p:ph type="pic" sz="quarter" idx="14"/>
          </p:nvPr>
        </p:nvSpPr>
        <p:spPr>
          <a:xfrm>
            <a:off x="4674192" y="1601512"/>
            <a:ext cx="3429000" cy="3429000"/>
          </a:xfrm>
          <a:prstGeom prst="ellipse">
            <a:avLst/>
          </a:prstGeom>
          <a:ln w="76200">
            <a:solidFill>
              <a:schemeClr val="tx2">
                <a:lumMod val="75000"/>
              </a:schemeClr>
            </a:solidFill>
          </a:ln>
        </p:spPr>
        <p:txBody>
          <a:bodyPr/>
          <a:lstStyle/>
          <a:p>
            <a:r>
              <a:rPr lang="en-US" smtClean="0"/>
              <a:t>Click icon to add picture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Oval 55"/>
          <p:cNvSpPr>
            <a:spLocks noChangeAspect="1"/>
          </p:cNvSpPr>
          <p:nvPr/>
        </p:nvSpPr>
        <p:spPr>
          <a:xfrm>
            <a:off x="-69625" y="4042576"/>
            <a:ext cx="1743945" cy="1909234"/>
          </a:xfrm>
          <a:custGeom>
            <a:avLst/>
            <a:gdLst/>
            <a:ahLst/>
            <a:cxnLst/>
            <a:rect l="l" t="t" r="r" b="b"/>
            <a:pathLst>
              <a:path w="1743945" h="1909234">
                <a:moveTo>
                  <a:pt x="789328" y="0"/>
                </a:moveTo>
                <a:cubicBezTo>
                  <a:pt x="1316548" y="0"/>
                  <a:pt x="1743945" y="427397"/>
                  <a:pt x="1743945" y="954617"/>
                </a:cubicBezTo>
                <a:cubicBezTo>
                  <a:pt x="1743945" y="1481837"/>
                  <a:pt x="1316548" y="1909234"/>
                  <a:pt x="789328" y="1909234"/>
                </a:cubicBezTo>
                <a:cubicBezTo>
                  <a:pt x="461080" y="1909234"/>
                  <a:pt x="171527" y="1743562"/>
                  <a:pt x="0" y="1491086"/>
                </a:cubicBezTo>
                <a:lnTo>
                  <a:pt x="0" y="418149"/>
                </a:lnTo>
                <a:cubicBezTo>
                  <a:pt x="171527" y="165673"/>
                  <a:pt x="461080" y="0"/>
                  <a:pt x="789328" y="0"/>
                </a:cubicBezTo>
                <a:close/>
              </a:path>
            </a:pathLst>
          </a:custGeom>
          <a:solidFill>
            <a:schemeClr val="tx2">
              <a:lumMod val="75000"/>
              <a:alpha val="8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53" name="Oval 52"/>
          <p:cNvSpPr>
            <a:spLocks noChangeAspect="1"/>
          </p:cNvSpPr>
          <p:nvPr/>
        </p:nvSpPr>
        <p:spPr>
          <a:xfrm>
            <a:off x="520638" y="1095310"/>
            <a:ext cx="1909233" cy="1909233"/>
          </a:xfrm>
          <a:prstGeom prst="ellipse">
            <a:avLst/>
          </a:prstGeom>
          <a:solidFill>
            <a:schemeClr val="tx2">
              <a:lumMod val="75000"/>
              <a:alpha val="10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52" name="Oval 51"/>
          <p:cNvSpPr>
            <a:spLocks noChangeAspect="1"/>
          </p:cNvSpPr>
          <p:nvPr/>
        </p:nvSpPr>
        <p:spPr>
          <a:xfrm>
            <a:off x="1878729" y="282933"/>
            <a:ext cx="1909233" cy="1909233"/>
          </a:xfrm>
          <a:prstGeom prst="ellipse">
            <a:avLst/>
          </a:prstGeom>
          <a:solidFill>
            <a:schemeClr val="tx2">
              <a:lumMod val="75000"/>
              <a:alpha val="10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54" name="Oval 53"/>
          <p:cNvSpPr>
            <a:spLocks noChangeAspect="1"/>
          </p:cNvSpPr>
          <p:nvPr/>
        </p:nvSpPr>
        <p:spPr>
          <a:xfrm>
            <a:off x="520637" y="5729135"/>
            <a:ext cx="1909234" cy="1193756"/>
          </a:xfrm>
          <a:custGeom>
            <a:avLst/>
            <a:gdLst/>
            <a:ahLst/>
            <a:cxnLst/>
            <a:rect l="l" t="t" r="r" b="b"/>
            <a:pathLst>
              <a:path w="1909234" h="1193756">
                <a:moveTo>
                  <a:pt x="954617" y="0"/>
                </a:moveTo>
                <a:cubicBezTo>
                  <a:pt x="1481837" y="0"/>
                  <a:pt x="1909234" y="427397"/>
                  <a:pt x="1909234" y="954617"/>
                </a:cubicBezTo>
                <a:cubicBezTo>
                  <a:pt x="1909234" y="1037305"/>
                  <a:pt x="1898721" y="1117537"/>
                  <a:pt x="1877819" y="1193756"/>
                </a:cubicBezTo>
                <a:lnTo>
                  <a:pt x="31415" y="1193756"/>
                </a:lnTo>
                <a:cubicBezTo>
                  <a:pt x="10513" y="1117537"/>
                  <a:pt x="0" y="1037305"/>
                  <a:pt x="0" y="954617"/>
                </a:cubicBezTo>
                <a:cubicBezTo>
                  <a:pt x="0" y="427397"/>
                  <a:pt x="427397" y="0"/>
                  <a:pt x="954617" y="0"/>
                </a:cubicBezTo>
                <a:close/>
              </a:path>
            </a:pathLst>
          </a:custGeom>
          <a:solidFill>
            <a:schemeClr val="tx2">
              <a:lumMod val="75000"/>
              <a:alpha val="16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30" name="Oval 129"/>
          <p:cNvSpPr>
            <a:spLocks noChangeAspect="1"/>
          </p:cNvSpPr>
          <p:nvPr/>
        </p:nvSpPr>
        <p:spPr>
          <a:xfrm>
            <a:off x="-46711" y="-61709"/>
            <a:ext cx="1449107" cy="1677064"/>
          </a:xfrm>
          <a:custGeom>
            <a:avLst/>
            <a:gdLst/>
            <a:ahLst/>
            <a:cxnLst/>
            <a:rect l="l" t="t" r="r" b="b"/>
            <a:pathLst>
              <a:path w="1449107" h="1677064">
                <a:moveTo>
                  <a:pt x="0" y="0"/>
                </a:moveTo>
                <a:lnTo>
                  <a:pt x="1112019" y="0"/>
                </a:lnTo>
                <a:cubicBezTo>
                  <a:pt x="1319407" y="171874"/>
                  <a:pt x="1449107" y="432014"/>
                  <a:pt x="1449107" y="722447"/>
                </a:cubicBezTo>
                <a:cubicBezTo>
                  <a:pt x="1449107" y="1249667"/>
                  <a:pt x="1021710" y="1677064"/>
                  <a:pt x="494490" y="1677064"/>
                </a:cubicBezTo>
                <a:cubicBezTo>
                  <a:pt x="313232" y="1677064"/>
                  <a:pt x="143772" y="1626546"/>
                  <a:pt x="0" y="1537872"/>
                </a:cubicBezTo>
                <a:close/>
              </a:path>
            </a:pathLst>
          </a:custGeom>
          <a:solidFill>
            <a:schemeClr val="tx2">
              <a:lumMod val="75000"/>
              <a:alpha val="14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31" name="Oval 130"/>
          <p:cNvSpPr>
            <a:spLocks noChangeAspect="1"/>
          </p:cNvSpPr>
          <p:nvPr/>
        </p:nvSpPr>
        <p:spPr>
          <a:xfrm>
            <a:off x="924113" y="-161623"/>
            <a:ext cx="1909233" cy="1909233"/>
          </a:xfrm>
          <a:prstGeom prst="ellipse">
            <a:avLst/>
          </a:prstGeom>
          <a:solidFill>
            <a:schemeClr val="tx2">
              <a:lumMod val="75000"/>
              <a:alpha val="20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32" name="Oval 131"/>
          <p:cNvSpPr>
            <a:spLocks noChangeAspect="1"/>
          </p:cNvSpPr>
          <p:nvPr/>
        </p:nvSpPr>
        <p:spPr>
          <a:xfrm>
            <a:off x="0" y="660738"/>
            <a:ext cx="1909233" cy="1909233"/>
          </a:xfrm>
          <a:prstGeom prst="ellipse">
            <a:avLst/>
          </a:prstGeom>
          <a:solidFill>
            <a:schemeClr val="tx2">
              <a:lumMod val="75000"/>
              <a:alpha val="15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33" name="Oval 132"/>
          <p:cNvSpPr>
            <a:spLocks noChangeAspect="1"/>
          </p:cNvSpPr>
          <p:nvPr/>
        </p:nvSpPr>
        <p:spPr>
          <a:xfrm>
            <a:off x="7497531" y="-61709"/>
            <a:ext cx="1694467" cy="1677064"/>
          </a:xfrm>
          <a:custGeom>
            <a:avLst/>
            <a:gdLst/>
            <a:ahLst/>
            <a:cxnLst/>
            <a:rect l="l" t="t" r="r" b="b"/>
            <a:pathLst>
              <a:path w="1694467" h="1677064">
                <a:moveTo>
                  <a:pt x="337088" y="0"/>
                </a:moveTo>
                <a:lnTo>
                  <a:pt x="1573463" y="0"/>
                </a:lnTo>
                <a:cubicBezTo>
                  <a:pt x="1618202" y="37449"/>
                  <a:pt x="1658454" y="79950"/>
                  <a:pt x="1694467" y="126010"/>
                </a:cubicBezTo>
                <a:lnTo>
                  <a:pt x="1694467" y="1318884"/>
                </a:lnTo>
                <a:cubicBezTo>
                  <a:pt x="1522840" y="1538397"/>
                  <a:pt x="1254922" y="1677064"/>
                  <a:pt x="954617" y="1677064"/>
                </a:cubicBezTo>
                <a:cubicBezTo>
                  <a:pt x="427397" y="1677064"/>
                  <a:pt x="0" y="1249667"/>
                  <a:pt x="0" y="722447"/>
                </a:cubicBezTo>
                <a:cubicBezTo>
                  <a:pt x="0" y="432014"/>
                  <a:pt x="129700" y="171874"/>
                  <a:pt x="337088" y="0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10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34" name="Oval 133"/>
          <p:cNvSpPr>
            <a:spLocks noChangeAspect="1"/>
          </p:cNvSpPr>
          <p:nvPr/>
        </p:nvSpPr>
        <p:spPr>
          <a:xfrm>
            <a:off x="6117502" y="-61708"/>
            <a:ext cx="1909234" cy="1705448"/>
          </a:xfrm>
          <a:custGeom>
            <a:avLst/>
            <a:gdLst/>
            <a:ahLst/>
            <a:cxnLst/>
            <a:rect l="l" t="t" r="r" b="b"/>
            <a:pathLst>
              <a:path w="1909234" h="1705448">
                <a:moveTo>
                  <a:pt x="371490" y="0"/>
                </a:moveTo>
                <a:lnTo>
                  <a:pt x="1537745" y="0"/>
                </a:lnTo>
                <a:cubicBezTo>
                  <a:pt x="1764760" y="171517"/>
                  <a:pt x="1909234" y="444302"/>
                  <a:pt x="1909234" y="750831"/>
                </a:cubicBezTo>
                <a:cubicBezTo>
                  <a:pt x="1909234" y="1278051"/>
                  <a:pt x="1481837" y="1705448"/>
                  <a:pt x="954617" y="1705448"/>
                </a:cubicBezTo>
                <a:cubicBezTo>
                  <a:pt x="427397" y="1705448"/>
                  <a:pt x="0" y="1278051"/>
                  <a:pt x="0" y="750831"/>
                </a:cubicBezTo>
                <a:cubicBezTo>
                  <a:pt x="0" y="444302"/>
                  <a:pt x="144474" y="171517"/>
                  <a:pt x="371490" y="0"/>
                </a:cubicBezTo>
                <a:close/>
              </a:path>
            </a:pathLst>
          </a:custGeom>
          <a:solidFill>
            <a:schemeClr val="tx2">
              <a:lumMod val="75000"/>
              <a:alpha val="10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35" name="Oval 134"/>
          <p:cNvSpPr>
            <a:spLocks noChangeAspect="1"/>
          </p:cNvSpPr>
          <p:nvPr/>
        </p:nvSpPr>
        <p:spPr>
          <a:xfrm>
            <a:off x="7494454" y="1095309"/>
            <a:ext cx="1697544" cy="1909234"/>
          </a:xfrm>
          <a:custGeom>
            <a:avLst/>
            <a:gdLst/>
            <a:ahLst/>
            <a:cxnLst/>
            <a:rect l="l" t="t" r="r" b="b"/>
            <a:pathLst>
              <a:path w="1697544" h="1909234">
                <a:moveTo>
                  <a:pt x="954617" y="0"/>
                </a:moveTo>
                <a:cubicBezTo>
                  <a:pt x="1256666" y="0"/>
                  <a:pt x="1525952" y="140283"/>
                  <a:pt x="1697544" y="361910"/>
                </a:cubicBezTo>
                <a:lnTo>
                  <a:pt x="1697544" y="1547324"/>
                </a:lnTo>
                <a:cubicBezTo>
                  <a:pt x="1525952" y="1768951"/>
                  <a:pt x="1256666" y="1909234"/>
                  <a:pt x="954617" y="1909234"/>
                </a:cubicBezTo>
                <a:cubicBezTo>
                  <a:pt x="427397" y="1909234"/>
                  <a:pt x="0" y="1481837"/>
                  <a:pt x="0" y="954617"/>
                </a:cubicBezTo>
                <a:cubicBezTo>
                  <a:pt x="0" y="427397"/>
                  <a:pt x="427397" y="0"/>
                  <a:pt x="954617" y="0"/>
                </a:cubicBezTo>
                <a:close/>
              </a:path>
            </a:pathLst>
          </a:custGeom>
          <a:solidFill>
            <a:schemeClr val="tx2">
              <a:lumMod val="75000"/>
              <a:alpha val="15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36" name="Oval 135"/>
          <p:cNvSpPr>
            <a:spLocks noChangeAspect="1"/>
          </p:cNvSpPr>
          <p:nvPr/>
        </p:nvSpPr>
        <p:spPr>
          <a:xfrm>
            <a:off x="8056674" y="5140346"/>
            <a:ext cx="1137194" cy="1759729"/>
          </a:xfrm>
          <a:custGeom>
            <a:avLst/>
            <a:gdLst/>
            <a:ahLst/>
            <a:cxnLst/>
            <a:rect l="l" t="t" r="r" b="b"/>
            <a:pathLst>
              <a:path w="1137194" h="1759729">
                <a:moveTo>
                  <a:pt x="954617" y="0"/>
                </a:moveTo>
                <a:cubicBezTo>
                  <a:pt x="1017088" y="0"/>
                  <a:pt x="1078157" y="6001"/>
                  <a:pt x="1137194" y="17897"/>
                </a:cubicBezTo>
                <a:lnTo>
                  <a:pt x="1137194" y="1759729"/>
                </a:lnTo>
                <a:lnTo>
                  <a:pt x="443151" y="1759729"/>
                </a:lnTo>
                <a:cubicBezTo>
                  <a:pt x="176544" y="1591075"/>
                  <a:pt x="0" y="1293463"/>
                  <a:pt x="0" y="954617"/>
                </a:cubicBezTo>
                <a:cubicBezTo>
                  <a:pt x="0" y="427397"/>
                  <a:pt x="427397" y="0"/>
                  <a:pt x="954617" y="0"/>
                </a:cubicBezTo>
                <a:close/>
              </a:path>
            </a:pathLst>
          </a:custGeom>
          <a:solidFill>
            <a:schemeClr val="tx2">
              <a:lumMod val="75000"/>
              <a:alpha val="16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37" name="Oval 136"/>
          <p:cNvSpPr>
            <a:spLocks noChangeAspect="1"/>
          </p:cNvSpPr>
          <p:nvPr/>
        </p:nvSpPr>
        <p:spPr>
          <a:xfrm>
            <a:off x="6661711" y="4362912"/>
            <a:ext cx="1909233" cy="1909233"/>
          </a:xfrm>
          <a:prstGeom prst="ellipse">
            <a:avLst/>
          </a:prstGeom>
          <a:solidFill>
            <a:schemeClr val="tx2">
              <a:lumMod val="75000"/>
              <a:alpha val="5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38" name="Oval 137"/>
          <p:cNvSpPr>
            <a:spLocks noChangeAspect="1"/>
          </p:cNvSpPr>
          <p:nvPr/>
        </p:nvSpPr>
        <p:spPr>
          <a:xfrm>
            <a:off x="-69625" y="4948766"/>
            <a:ext cx="1353860" cy="1909234"/>
          </a:xfrm>
          <a:custGeom>
            <a:avLst/>
            <a:gdLst/>
            <a:ahLst/>
            <a:cxnLst/>
            <a:rect l="l" t="t" r="r" b="b"/>
            <a:pathLst>
              <a:path w="1353860" h="1909234">
                <a:moveTo>
                  <a:pt x="399243" y="0"/>
                </a:moveTo>
                <a:cubicBezTo>
                  <a:pt x="926463" y="0"/>
                  <a:pt x="1353860" y="427397"/>
                  <a:pt x="1353860" y="954617"/>
                </a:cubicBezTo>
                <a:cubicBezTo>
                  <a:pt x="1353860" y="1481837"/>
                  <a:pt x="926463" y="1909234"/>
                  <a:pt x="399243" y="1909234"/>
                </a:cubicBezTo>
                <a:cubicBezTo>
                  <a:pt x="256544" y="1909234"/>
                  <a:pt x="121158" y="1877924"/>
                  <a:pt x="0" y="1820890"/>
                </a:cubicBezTo>
                <a:lnTo>
                  <a:pt x="0" y="88345"/>
                </a:lnTo>
                <a:cubicBezTo>
                  <a:pt x="121158" y="31311"/>
                  <a:pt x="256544" y="0"/>
                  <a:pt x="399243" y="0"/>
                </a:cubicBezTo>
                <a:close/>
              </a:path>
            </a:pathLst>
          </a:custGeom>
          <a:solidFill>
            <a:schemeClr val="tx2">
              <a:lumMod val="75000"/>
              <a:alpha val="16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39" name="Oval 138"/>
          <p:cNvSpPr>
            <a:spLocks noChangeAspect="1"/>
          </p:cNvSpPr>
          <p:nvPr/>
        </p:nvSpPr>
        <p:spPr>
          <a:xfrm>
            <a:off x="708471" y="4790336"/>
            <a:ext cx="1909233" cy="1909233"/>
          </a:xfrm>
          <a:prstGeom prst="ellipse">
            <a:avLst/>
          </a:prstGeom>
          <a:solidFill>
            <a:schemeClr val="tx2">
              <a:lumMod val="75000"/>
              <a:alpha val="8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40" name="Oval 139"/>
          <p:cNvSpPr>
            <a:spLocks noChangeAspect="1"/>
          </p:cNvSpPr>
          <p:nvPr/>
        </p:nvSpPr>
        <p:spPr>
          <a:xfrm>
            <a:off x="6117503" y="783988"/>
            <a:ext cx="1909233" cy="1909233"/>
          </a:xfrm>
          <a:prstGeom prst="ellipse">
            <a:avLst/>
          </a:prstGeom>
          <a:solidFill>
            <a:schemeClr val="tx2">
              <a:lumMod val="75000"/>
              <a:alpha val="15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41" name="Oval 140"/>
          <p:cNvSpPr>
            <a:spLocks noChangeAspect="1"/>
          </p:cNvSpPr>
          <p:nvPr/>
        </p:nvSpPr>
        <p:spPr>
          <a:xfrm>
            <a:off x="6459053" y="5140346"/>
            <a:ext cx="1909233" cy="1909233"/>
          </a:xfrm>
          <a:prstGeom prst="ellipse">
            <a:avLst/>
          </a:prstGeom>
          <a:solidFill>
            <a:schemeClr val="tx2">
              <a:lumMod val="75000"/>
              <a:alpha val="10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18" name="Oval 117"/>
          <p:cNvSpPr>
            <a:spLocks noChangeAspect="1"/>
          </p:cNvSpPr>
          <p:nvPr/>
        </p:nvSpPr>
        <p:spPr>
          <a:xfrm>
            <a:off x="8398204" y="597861"/>
            <a:ext cx="793794" cy="1252918"/>
          </a:xfrm>
          <a:custGeom>
            <a:avLst/>
            <a:gdLst/>
            <a:ahLst/>
            <a:cxnLst/>
            <a:rect l="l" t="t" r="r" b="b"/>
            <a:pathLst>
              <a:path w="793794" h="1252918">
                <a:moveTo>
                  <a:pt x="626459" y="0"/>
                </a:moveTo>
                <a:cubicBezTo>
                  <a:pt x="684682" y="0"/>
                  <a:pt x="741049" y="7943"/>
                  <a:pt x="793794" y="25480"/>
                </a:cubicBezTo>
                <a:lnTo>
                  <a:pt x="793794" y="1227438"/>
                </a:lnTo>
                <a:cubicBezTo>
                  <a:pt x="741049" y="1244975"/>
                  <a:pt x="684682" y="1252918"/>
                  <a:pt x="626459" y="1252918"/>
                </a:cubicBezTo>
                <a:cubicBezTo>
                  <a:pt x="280475" y="1252918"/>
                  <a:pt x="0" y="972443"/>
                  <a:pt x="0" y="626459"/>
                </a:cubicBezTo>
                <a:cubicBezTo>
                  <a:pt x="0" y="280475"/>
                  <a:pt x="280475" y="0"/>
                  <a:pt x="626459" y="0"/>
                </a:cubicBezTo>
                <a:close/>
              </a:path>
            </a:pathLst>
          </a:custGeom>
          <a:solidFill>
            <a:schemeClr val="tx2">
              <a:lumMod val="75000"/>
              <a:alpha val="10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6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9" name="Oval 118"/>
          <p:cNvSpPr>
            <a:spLocks noChangeAspect="1"/>
          </p:cNvSpPr>
          <p:nvPr/>
        </p:nvSpPr>
        <p:spPr>
          <a:xfrm>
            <a:off x="6350100" y="206512"/>
            <a:ext cx="1041276" cy="1041276"/>
          </a:xfrm>
          <a:prstGeom prst="ellipse">
            <a:avLst/>
          </a:prstGeom>
          <a:solidFill>
            <a:schemeClr val="tx2">
              <a:lumMod val="75000"/>
              <a:alpha val="10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6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0" name="Oval 119"/>
          <p:cNvSpPr>
            <a:spLocks noChangeAspect="1"/>
          </p:cNvSpPr>
          <p:nvPr/>
        </p:nvSpPr>
        <p:spPr>
          <a:xfrm>
            <a:off x="6872127" y="1450645"/>
            <a:ext cx="1218253" cy="1218253"/>
          </a:xfrm>
          <a:prstGeom prst="ellipse">
            <a:avLst/>
          </a:prstGeom>
          <a:solidFill>
            <a:schemeClr val="tx2">
              <a:lumMod val="75000"/>
              <a:alpha val="10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6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1" name="Oval 120"/>
          <p:cNvSpPr>
            <a:spLocks noChangeAspect="1"/>
          </p:cNvSpPr>
          <p:nvPr/>
        </p:nvSpPr>
        <p:spPr>
          <a:xfrm>
            <a:off x="7219068" y="2049927"/>
            <a:ext cx="1041276" cy="1041276"/>
          </a:xfrm>
          <a:prstGeom prst="ellipse">
            <a:avLst/>
          </a:prstGeom>
          <a:solidFill>
            <a:schemeClr val="tx2">
              <a:lumMod val="75000"/>
              <a:alpha val="10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6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2" name="Oval 121"/>
          <p:cNvSpPr>
            <a:spLocks noChangeAspect="1"/>
          </p:cNvSpPr>
          <p:nvPr/>
        </p:nvSpPr>
        <p:spPr>
          <a:xfrm>
            <a:off x="7749416" y="2661634"/>
            <a:ext cx="721308" cy="721308"/>
          </a:xfrm>
          <a:prstGeom prst="ellipse">
            <a:avLst/>
          </a:prstGeom>
          <a:solidFill>
            <a:schemeClr val="tx2">
              <a:lumMod val="75000"/>
              <a:alpha val="10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6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3" name="Oval 122"/>
          <p:cNvSpPr>
            <a:spLocks noChangeAspect="1"/>
          </p:cNvSpPr>
          <p:nvPr/>
        </p:nvSpPr>
        <p:spPr>
          <a:xfrm>
            <a:off x="685054" y="-100976"/>
            <a:ext cx="1193676" cy="697815"/>
          </a:xfrm>
          <a:custGeom>
            <a:avLst/>
            <a:gdLst/>
            <a:ahLst/>
            <a:cxnLst/>
            <a:rect l="l" t="t" r="r" b="b"/>
            <a:pathLst>
              <a:path w="1193676" h="697815">
                <a:moveTo>
                  <a:pt x="10179" y="0"/>
                </a:moveTo>
                <a:lnTo>
                  <a:pt x="1183497" y="0"/>
                </a:lnTo>
                <a:cubicBezTo>
                  <a:pt x="1190746" y="32633"/>
                  <a:pt x="1193676" y="66463"/>
                  <a:pt x="1193676" y="100977"/>
                </a:cubicBezTo>
                <a:cubicBezTo>
                  <a:pt x="1193676" y="430602"/>
                  <a:pt x="926463" y="697815"/>
                  <a:pt x="596838" y="697815"/>
                </a:cubicBezTo>
                <a:cubicBezTo>
                  <a:pt x="267213" y="697815"/>
                  <a:pt x="0" y="430602"/>
                  <a:pt x="0" y="100977"/>
                </a:cubicBezTo>
                <a:close/>
              </a:path>
            </a:pathLst>
          </a:custGeom>
          <a:solidFill>
            <a:schemeClr val="tx2">
              <a:lumMod val="75000"/>
              <a:alpha val="10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6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4" name="Oval 123"/>
          <p:cNvSpPr>
            <a:spLocks noChangeAspect="1"/>
          </p:cNvSpPr>
          <p:nvPr/>
        </p:nvSpPr>
        <p:spPr>
          <a:xfrm>
            <a:off x="1502638" y="-100976"/>
            <a:ext cx="1029028" cy="459889"/>
          </a:xfrm>
          <a:custGeom>
            <a:avLst/>
            <a:gdLst/>
            <a:ahLst/>
            <a:cxnLst/>
            <a:rect l="l" t="t" r="r" b="b"/>
            <a:pathLst>
              <a:path w="1029028" h="459889">
                <a:moveTo>
                  <a:pt x="0" y="0"/>
                </a:moveTo>
                <a:lnTo>
                  <a:pt x="1029028" y="0"/>
                </a:lnTo>
                <a:cubicBezTo>
                  <a:pt x="1001386" y="259074"/>
                  <a:pt x="781401" y="459889"/>
                  <a:pt x="514514" y="459889"/>
                </a:cubicBezTo>
                <a:cubicBezTo>
                  <a:pt x="247627" y="459889"/>
                  <a:pt x="27642" y="259074"/>
                  <a:pt x="0" y="0"/>
                </a:cubicBezTo>
                <a:close/>
              </a:path>
            </a:pathLst>
          </a:custGeom>
          <a:solidFill>
            <a:schemeClr val="tx2">
              <a:lumMod val="75000"/>
              <a:alpha val="10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6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5" name="Oval 124"/>
          <p:cNvSpPr>
            <a:spLocks noChangeAspect="1"/>
          </p:cNvSpPr>
          <p:nvPr/>
        </p:nvSpPr>
        <p:spPr>
          <a:xfrm>
            <a:off x="-69624" y="-100976"/>
            <a:ext cx="590263" cy="612289"/>
          </a:xfrm>
          <a:custGeom>
            <a:avLst/>
            <a:gdLst/>
            <a:ahLst/>
            <a:cxnLst/>
            <a:rect l="l" t="t" r="r" b="b"/>
            <a:pathLst>
              <a:path w="590263" h="612289">
                <a:moveTo>
                  <a:pt x="0" y="0"/>
                </a:moveTo>
                <a:lnTo>
                  <a:pt x="581024" y="0"/>
                </a:lnTo>
                <a:cubicBezTo>
                  <a:pt x="587493" y="29611"/>
                  <a:pt x="590263" y="60308"/>
                  <a:pt x="590263" y="91651"/>
                </a:cubicBezTo>
                <a:cubicBezTo>
                  <a:pt x="590263" y="379191"/>
                  <a:pt x="357165" y="612289"/>
                  <a:pt x="69625" y="612289"/>
                </a:cubicBezTo>
                <a:lnTo>
                  <a:pt x="0" y="605270"/>
                </a:lnTo>
                <a:close/>
              </a:path>
            </a:pathLst>
          </a:custGeom>
          <a:solidFill>
            <a:schemeClr val="tx2">
              <a:lumMod val="75000"/>
              <a:alpha val="10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6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6" name="Oval 125"/>
          <p:cNvSpPr>
            <a:spLocks noChangeAspect="1"/>
          </p:cNvSpPr>
          <p:nvPr/>
        </p:nvSpPr>
        <p:spPr>
          <a:xfrm>
            <a:off x="277432" y="4321783"/>
            <a:ext cx="1396887" cy="1396887"/>
          </a:xfrm>
          <a:prstGeom prst="ellipse">
            <a:avLst/>
          </a:prstGeom>
          <a:solidFill>
            <a:schemeClr val="tx2">
              <a:lumMod val="75000"/>
              <a:alpha val="6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4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7" name="Oval 126"/>
          <p:cNvSpPr>
            <a:spLocks noChangeAspect="1"/>
          </p:cNvSpPr>
          <p:nvPr/>
        </p:nvSpPr>
        <p:spPr>
          <a:xfrm>
            <a:off x="5792131" y="6489965"/>
            <a:ext cx="1115939" cy="443769"/>
          </a:xfrm>
          <a:custGeom>
            <a:avLst/>
            <a:gdLst/>
            <a:ahLst/>
            <a:cxnLst/>
            <a:rect l="l" t="t" r="r" b="b"/>
            <a:pathLst>
              <a:path w="1115939" h="443769">
                <a:moveTo>
                  <a:pt x="557969" y="0"/>
                </a:moveTo>
                <a:cubicBezTo>
                  <a:pt x="830120" y="0"/>
                  <a:pt x="1058049" y="189335"/>
                  <a:pt x="1115939" y="443769"/>
                </a:cubicBezTo>
                <a:lnTo>
                  <a:pt x="0" y="443769"/>
                </a:lnTo>
                <a:cubicBezTo>
                  <a:pt x="57889" y="189335"/>
                  <a:pt x="285818" y="0"/>
                  <a:pt x="557969" y="0"/>
                </a:cubicBezTo>
                <a:close/>
              </a:path>
            </a:pathLst>
          </a:custGeom>
          <a:solidFill>
            <a:schemeClr val="tx2">
              <a:lumMod val="75000"/>
              <a:alpha val="6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4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8" name="Oval 127"/>
          <p:cNvSpPr>
            <a:spLocks noChangeAspect="1"/>
          </p:cNvSpPr>
          <p:nvPr/>
        </p:nvSpPr>
        <p:spPr>
          <a:xfrm>
            <a:off x="6127999" y="6408840"/>
            <a:ext cx="1237019" cy="524894"/>
          </a:xfrm>
          <a:custGeom>
            <a:avLst/>
            <a:gdLst/>
            <a:ahLst/>
            <a:cxnLst/>
            <a:rect l="l" t="t" r="r" b="b"/>
            <a:pathLst>
              <a:path w="1237019" h="524894">
                <a:moveTo>
                  <a:pt x="618509" y="0"/>
                </a:moveTo>
                <a:cubicBezTo>
                  <a:pt x="930325" y="0"/>
                  <a:pt x="1189147" y="226891"/>
                  <a:pt x="1237019" y="524894"/>
                </a:cubicBezTo>
                <a:lnTo>
                  <a:pt x="0" y="524894"/>
                </a:lnTo>
                <a:cubicBezTo>
                  <a:pt x="47872" y="226891"/>
                  <a:pt x="306694" y="0"/>
                  <a:pt x="618509" y="0"/>
                </a:cubicBezTo>
                <a:close/>
              </a:path>
            </a:pathLst>
          </a:custGeom>
          <a:solidFill>
            <a:schemeClr val="tx2">
              <a:lumMod val="75000"/>
              <a:alpha val="6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4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9" name="Oval 128"/>
          <p:cNvSpPr>
            <a:spLocks noChangeAspect="1"/>
          </p:cNvSpPr>
          <p:nvPr/>
        </p:nvSpPr>
        <p:spPr>
          <a:xfrm>
            <a:off x="7577655" y="6408841"/>
            <a:ext cx="1211408" cy="524893"/>
          </a:xfrm>
          <a:custGeom>
            <a:avLst/>
            <a:gdLst/>
            <a:ahLst/>
            <a:cxnLst/>
            <a:rect l="l" t="t" r="r" b="b"/>
            <a:pathLst>
              <a:path w="1211408" h="524893">
                <a:moveTo>
                  <a:pt x="605704" y="0"/>
                </a:moveTo>
                <a:cubicBezTo>
                  <a:pt x="914574" y="0"/>
                  <a:pt x="1170243" y="227782"/>
                  <a:pt x="1211408" y="524893"/>
                </a:cubicBezTo>
                <a:lnTo>
                  <a:pt x="0" y="524893"/>
                </a:lnTo>
                <a:cubicBezTo>
                  <a:pt x="41165" y="227782"/>
                  <a:pt x="296834" y="0"/>
                  <a:pt x="605704" y="0"/>
                </a:cubicBezTo>
                <a:close/>
              </a:path>
            </a:pathLst>
          </a:custGeom>
          <a:solidFill>
            <a:schemeClr val="tx2">
              <a:lumMod val="75000"/>
              <a:alpha val="6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4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7" name="Oval 96"/>
          <p:cNvSpPr>
            <a:spLocks noChangeAspect="1"/>
          </p:cNvSpPr>
          <p:nvPr/>
        </p:nvSpPr>
        <p:spPr>
          <a:xfrm>
            <a:off x="11073" y="4941986"/>
            <a:ext cx="611230" cy="611230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127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8" name="Oval 97"/>
          <p:cNvSpPr>
            <a:spLocks noChangeAspect="1"/>
          </p:cNvSpPr>
          <p:nvPr/>
        </p:nvSpPr>
        <p:spPr>
          <a:xfrm>
            <a:off x="-69625" y="6172569"/>
            <a:ext cx="778097" cy="750322"/>
          </a:xfrm>
          <a:custGeom>
            <a:avLst/>
            <a:gdLst/>
            <a:ahLst/>
            <a:cxnLst/>
            <a:rect l="l" t="t" r="r" b="b"/>
            <a:pathLst>
              <a:path w="778097" h="750322">
                <a:moveTo>
                  <a:pt x="261411" y="0"/>
                </a:moveTo>
                <a:cubicBezTo>
                  <a:pt x="546769" y="0"/>
                  <a:pt x="778097" y="231328"/>
                  <a:pt x="778097" y="516686"/>
                </a:cubicBezTo>
                <a:cubicBezTo>
                  <a:pt x="778097" y="601179"/>
                  <a:pt x="757816" y="680934"/>
                  <a:pt x="719843" y="750322"/>
                </a:cubicBezTo>
                <a:lnTo>
                  <a:pt x="0" y="750322"/>
                </a:lnTo>
                <a:lnTo>
                  <a:pt x="0" y="73330"/>
                </a:lnTo>
                <a:cubicBezTo>
                  <a:pt x="75863" y="26083"/>
                  <a:pt x="165591" y="0"/>
                  <a:pt x="261411" y="0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9" name="Oval 98"/>
          <p:cNvSpPr>
            <a:spLocks noChangeAspect="1"/>
          </p:cNvSpPr>
          <p:nvPr/>
        </p:nvSpPr>
        <p:spPr>
          <a:xfrm>
            <a:off x="-69625" y="5158575"/>
            <a:ext cx="563524" cy="897560"/>
          </a:xfrm>
          <a:custGeom>
            <a:avLst/>
            <a:gdLst/>
            <a:ahLst/>
            <a:cxnLst/>
            <a:rect l="l" t="t" r="r" b="b"/>
            <a:pathLst>
              <a:path w="563524" h="897560">
                <a:moveTo>
                  <a:pt x="114744" y="0"/>
                </a:moveTo>
                <a:cubicBezTo>
                  <a:pt x="362598" y="0"/>
                  <a:pt x="563524" y="200926"/>
                  <a:pt x="563524" y="448780"/>
                </a:cubicBezTo>
                <a:cubicBezTo>
                  <a:pt x="563524" y="696634"/>
                  <a:pt x="362598" y="897560"/>
                  <a:pt x="114744" y="897560"/>
                </a:cubicBezTo>
                <a:cubicBezTo>
                  <a:pt x="74918" y="897560"/>
                  <a:pt x="36304" y="892373"/>
                  <a:pt x="0" y="880900"/>
                </a:cubicBezTo>
                <a:lnTo>
                  <a:pt x="0" y="16661"/>
                </a:lnTo>
                <a:cubicBezTo>
                  <a:pt x="36304" y="5188"/>
                  <a:pt x="74918" y="0"/>
                  <a:pt x="114744" y="0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0" name="Oval 99"/>
          <p:cNvSpPr>
            <a:spLocks noChangeAspect="1"/>
          </p:cNvSpPr>
          <p:nvPr/>
        </p:nvSpPr>
        <p:spPr>
          <a:xfrm>
            <a:off x="-25758" y="482386"/>
            <a:ext cx="598416" cy="905704"/>
          </a:xfrm>
          <a:custGeom>
            <a:avLst/>
            <a:gdLst/>
            <a:ahLst/>
            <a:cxnLst/>
            <a:rect l="l" t="t" r="r" b="b"/>
            <a:pathLst>
              <a:path w="598416" h="905704">
                <a:moveTo>
                  <a:pt x="145564" y="0"/>
                </a:moveTo>
                <a:cubicBezTo>
                  <a:pt x="395667" y="0"/>
                  <a:pt x="598416" y="202749"/>
                  <a:pt x="598416" y="452852"/>
                </a:cubicBezTo>
                <a:cubicBezTo>
                  <a:pt x="598416" y="702955"/>
                  <a:pt x="395667" y="905704"/>
                  <a:pt x="145564" y="905704"/>
                </a:cubicBezTo>
                <a:cubicBezTo>
                  <a:pt x="94398" y="905704"/>
                  <a:pt x="45214" y="897218"/>
                  <a:pt x="0" y="879648"/>
                </a:cubicBezTo>
                <a:lnTo>
                  <a:pt x="0" y="26056"/>
                </a:lnTo>
                <a:cubicBezTo>
                  <a:pt x="45214" y="8486"/>
                  <a:pt x="94398" y="0"/>
                  <a:pt x="145564" y="0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5000"/>
            </a:schemeClr>
          </a:solidFill>
          <a:ln w="12700" cap="rnd" cmpd="sng" algn="ctr">
            <a:solidFill>
              <a:schemeClr val="accent3">
                <a:lumMod val="60000"/>
                <a:lumOff val="40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Oval 100"/>
          <p:cNvSpPr>
            <a:spLocks noChangeAspect="1"/>
          </p:cNvSpPr>
          <p:nvPr/>
        </p:nvSpPr>
        <p:spPr>
          <a:xfrm>
            <a:off x="474208" y="836793"/>
            <a:ext cx="910817" cy="910817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Oval 101"/>
          <p:cNvSpPr>
            <a:spLocks noChangeAspect="1"/>
          </p:cNvSpPr>
          <p:nvPr/>
        </p:nvSpPr>
        <p:spPr>
          <a:xfrm>
            <a:off x="319223" y="1452260"/>
            <a:ext cx="772993" cy="772993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3" name="Oval 102"/>
          <p:cNvSpPr>
            <a:spLocks noChangeAspect="1"/>
          </p:cNvSpPr>
          <p:nvPr/>
        </p:nvSpPr>
        <p:spPr>
          <a:xfrm>
            <a:off x="371257" y="1886983"/>
            <a:ext cx="610366" cy="610366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12700" cap="rnd" cmpd="sng" algn="ctr">
            <a:solidFill>
              <a:schemeClr val="accent3">
                <a:lumMod val="60000"/>
                <a:lumOff val="40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4" name="Oval 103"/>
          <p:cNvSpPr>
            <a:spLocks noChangeAspect="1"/>
          </p:cNvSpPr>
          <p:nvPr/>
        </p:nvSpPr>
        <p:spPr>
          <a:xfrm>
            <a:off x="154676" y="1919682"/>
            <a:ext cx="521764" cy="521764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Oval 104"/>
          <p:cNvSpPr>
            <a:spLocks noChangeAspect="1"/>
          </p:cNvSpPr>
          <p:nvPr/>
        </p:nvSpPr>
        <p:spPr>
          <a:xfrm>
            <a:off x="7302517" y="-61709"/>
            <a:ext cx="910818" cy="750833"/>
          </a:xfrm>
          <a:custGeom>
            <a:avLst/>
            <a:gdLst/>
            <a:ahLst/>
            <a:cxnLst/>
            <a:rect l="l" t="t" r="r" b="b"/>
            <a:pathLst>
              <a:path w="910818" h="750833">
                <a:moveTo>
                  <a:pt x="111441" y="0"/>
                </a:moveTo>
                <a:lnTo>
                  <a:pt x="799378" y="0"/>
                </a:lnTo>
                <a:cubicBezTo>
                  <a:pt x="869408" y="78400"/>
                  <a:pt x="910818" y="182076"/>
                  <a:pt x="910818" y="295424"/>
                </a:cubicBezTo>
                <a:cubicBezTo>
                  <a:pt x="910818" y="546939"/>
                  <a:pt x="706924" y="750833"/>
                  <a:pt x="455409" y="750833"/>
                </a:cubicBezTo>
                <a:cubicBezTo>
                  <a:pt x="203894" y="750833"/>
                  <a:pt x="0" y="546939"/>
                  <a:pt x="0" y="295424"/>
                </a:cubicBezTo>
                <a:cubicBezTo>
                  <a:pt x="0" y="182076"/>
                  <a:pt x="41410" y="78400"/>
                  <a:pt x="111441" y="0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6" name="Oval 105"/>
          <p:cNvSpPr>
            <a:spLocks noChangeAspect="1"/>
          </p:cNvSpPr>
          <p:nvPr/>
        </p:nvSpPr>
        <p:spPr>
          <a:xfrm>
            <a:off x="8718124" y="-61709"/>
            <a:ext cx="473874" cy="613011"/>
          </a:xfrm>
          <a:custGeom>
            <a:avLst/>
            <a:gdLst/>
            <a:ahLst/>
            <a:cxnLst/>
            <a:rect l="l" t="t" r="r" b="b"/>
            <a:pathLst>
              <a:path w="473874" h="613011">
                <a:moveTo>
                  <a:pt x="29684" y="0"/>
                </a:moveTo>
                <a:lnTo>
                  <a:pt x="473874" y="0"/>
                </a:lnTo>
                <a:lnTo>
                  <a:pt x="473874" y="611150"/>
                </a:lnTo>
                <a:cubicBezTo>
                  <a:pt x="467789" y="612887"/>
                  <a:pt x="461614" y="613011"/>
                  <a:pt x="455409" y="613011"/>
                </a:cubicBezTo>
                <a:cubicBezTo>
                  <a:pt x="203894" y="613011"/>
                  <a:pt x="0" y="409117"/>
                  <a:pt x="0" y="157602"/>
                </a:cubicBezTo>
                <a:cubicBezTo>
                  <a:pt x="0" y="101995"/>
                  <a:pt x="9966" y="48716"/>
                  <a:pt x="29684" y="0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7" name="Oval 106"/>
          <p:cNvSpPr>
            <a:spLocks noChangeAspect="1"/>
          </p:cNvSpPr>
          <p:nvPr/>
        </p:nvSpPr>
        <p:spPr>
          <a:xfrm>
            <a:off x="7748238" y="282933"/>
            <a:ext cx="1128521" cy="1128521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12700" cap="rnd" cmpd="sng" algn="ctr">
            <a:solidFill>
              <a:schemeClr val="accent3">
                <a:lumMod val="60000"/>
                <a:lumOff val="40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8" name="Oval 107"/>
          <p:cNvSpPr>
            <a:spLocks noChangeAspect="1"/>
          </p:cNvSpPr>
          <p:nvPr/>
        </p:nvSpPr>
        <p:spPr>
          <a:xfrm>
            <a:off x="8914718" y="749603"/>
            <a:ext cx="277280" cy="907992"/>
          </a:xfrm>
          <a:custGeom>
            <a:avLst/>
            <a:gdLst/>
            <a:ahLst/>
            <a:cxnLst/>
            <a:rect l="l" t="t" r="r" b="b"/>
            <a:pathLst>
              <a:path w="277280" h="907992">
                <a:moveTo>
                  <a:pt x="277280" y="0"/>
                </a:moveTo>
                <a:lnTo>
                  <a:pt x="277280" y="907992"/>
                </a:lnTo>
                <a:cubicBezTo>
                  <a:pt x="112021" y="824131"/>
                  <a:pt x="0" y="652146"/>
                  <a:pt x="0" y="453996"/>
                </a:cubicBezTo>
                <a:cubicBezTo>
                  <a:pt x="0" y="255847"/>
                  <a:pt x="112021" y="83861"/>
                  <a:pt x="277280" y="0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9" name="Oval 108"/>
          <p:cNvSpPr>
            <a:spLocks noChangeAspect="1"/>
          </p:cNvSpPr>
          <p:nvPr/>
        </p:nvSpPr>
        <p:spPr>
          <a:xfrm>
            <a:off x="7590871" y="728498"/>
            <a:ext cx="969734" cy="969734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0" name="Oval 109"/>
          <p:cNvSpPr>
            <a:spLocks noChangeAspect="1"/>
          </p:cNvSpPr>
          <p:nvPr/>
        </p:nvSpPr>
        <p:spPr>
          <a:xfrm>
            <a:off x="7470041" y="1326476"/>
            <a:ext cx="608190" cy="608190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12700" cap="rnd" cmpd="sng" algn="ctr">
            <a:solidFill>
              <a:schemeClr val="accent3">
                <a:lumMod val="60000"/>
                <a:lumOff val="40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1" name="Oval 110"/>
          <p:cNvSpPr>
            <a:spLocks noChangeAspect="1"/>
          </p:cNvSpPr>
          <p:nvPr/>
        </p:nvSpPr>
        <p:spPr>
          <a:xfrm>
            <a:off x="7629941" y="5611427"/>
            <a:ext cx="738345" cy="738345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127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2" name="Oval 111"/>
          <p:cNvSpPr>
            <a:spLocks noChangeAspect="1"/>
          </p:cNvSpPr>
          <p:nvPr/>
        </p:nvSpPr>
        <p:spPr>
          <a:xfrm>
            <a:off x="6972882" y="5242254"/>
            <a:ext cx="738345" cy="738345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3" name="Oval 112"/>
          <p:cNvSpPr>
            <a:spLocks noChangeAspect="1"/>
          </p:cNvSpPr>
          <p:nvPr/>
        </p:nvSpPr>
        <p:spPr>
          <a:xfrm>
            <a:off x="7494454" y="4928166"/>
            <a:ext cx="738345" cy="738345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127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4" name="Oval 113"/>
          <p:cNvSpPr>
            <a:spLocks noChangeAspect="1"/>
          </p:cNvSpPr>
          <p:nvPr/>
        </p:nvSpPr>
        <p:spPr>
          <a:xfrm>
            <a:off x="8229034" y="5666511"/>
            <a:ext cx="605634" cy="605634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5" name="Oval 114"/>
          <p:cNvSpPr>
            <a:spLocks noChangeAspect="1"/>
          </p:cNvSpPr>
          <p:nvPr/>
        </p:nvSpPr>
        <p:spPr>
          <a:xfrm>
            <a:off x="8078231" y="4097842"/>
            <a:ext cx="553549" cy="553549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6" name="Oval 115"/>
          <p:cNvSpPr>
            <a:spLocks noChangeAspect="1"/>
          </p:cNvSpPr>
          <p:nvPr/>
        </p:nvSpPr>
        <p:spPr>
          <a:xfrm>
            <a:off x="8411816" y="5057878"/>
            <a:ext cx="553549" cy="553549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7" name="Oval 116"/>
          <p:cNvSpPr>
            <a:spLocks noChangeAspect="1"/>
          </p:cNvSpPr>
          <p:nvPr/>
        </p:nvSpPr>
        <p:spPr>
          <a:xfrm>
            <a:off x="8688590" y="4790335"/>
            <a:ext cx="503408" cy="553550"/>
          </a:xfrm>
          <a:custGeom>
            <a:avLst/>
            <a:gdLst/>
            <a:ahLst/>
            <a:cxnLst/>
            <a:rect l="l" t="t" r="r" b="b"/>
            <a:pathLst>
              <a:path w="503408" h="553550">
                <a:moveTo>
                  <a:pt x="276775" y="0"/>
                </a:moveTo>
                <a:cubicBezTo>
                  <a:pt x="370698" y="0"/>
                  <a:pt x="453694" y="46784"/>
                  <a:pt x="503408" y="118545"/>
                </a:cubicBezTo>
                <a:lnTo>
                  <a:pt x="503408" y="435005"/>
                </a:lnTo>
                <a:cubicBezTo>
                  <a:pt x="453694" y="506767"/>
                  <a:pt x="370698" y="553550"/>
                  <a:pt x="276775" y="553550"/>
                </a:cubicBezTo>
                <a:cubicBezTo>
                  <a:pt x="123916" y="553550"/>
                  <a:pt x="0" y="429634"/>
                  <a:pt x="0" y="276775"/>
                </a:cubicBezTo>
                <a:cubicBezTo>
                  <a:pt x="0" y="123916"/>
                  <a:pt x="123916" y="0"/>
                  <a:pt x="276775" y="0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09442" y="675724"/>
            <a:ext cx="7125113" cy="9244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9443" y="1807361"/>
            <a:ext cx="7125112" cy="405143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37344" y="595181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9F9B18-C178-454A-B2C4-5180EBDA6A70}" type="datetimeFigureOut">
              <a:rPr lang="el-GR" smtClean="0"/>
              <a:t>7/7/2014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80945" y="5951810"/>
            <a:ext cx="5256399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72658" y="5951810"/>
            <a:ext cx="608287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A1E926-0022-403E-962D-4BEE7D175F92}" type="slidenum">
              <a:rPr lang="el-GR" smtClean="0"/>
              <a:t>‹#›</a:t>
            </a:fld>
            <a:endParaRPr lang="el-GR"/>
          </a:p>
        </p:txBody>
      </p:sp>
      <p:sp>
        <p:nvSpPr>
          <p:cNvPr id="55" name="Oval 54"/>
          <p:cNvSpPr>
            <a:spLocks noChangeAspect="1"/>
          </p:cNvSpPr>
          <p:nvPr/>
        </p:nvSpPr>
        <p:spPr>
          <a:xfrm>
            <a:off x="1583172" y="5454223"/>
            <a:ext cx="1909234" cy="1468668"/>
          </a:xfrm>
          <a:custGeom>
            <a:avLst/>
            <a:gdLst/>
            <a:ahLst/>
            <a:cxnLst/>
            <a:rect l="l" t="t" r="r" b="b"/>
            <a:pathLst>
              <a:path w="1909234" h="1468668">
                <a:moveTo>
                  <a:pt x="954617" y="0"/>
                </a:moveTo>
                <a:cubicBezTo>
                  <a:pt x="1481837" y="0"/>
                  <a:pt x="1909234" y="427397"/>
                  <a:pt x="1909234" y="954617"/>
                </a:cubicBezTo>
                <a:cubicBezTo>
                  <a:pt x="1909234" y="1144075"/>
                  <a:pt x="1854043" y="1320642"/>
                  <a:pt x="1758159" y="1468668"/>
                </a:cubicBezTo>
                <a:lnTo>
                  <a:pt x="151075" y="1468668"/>
                </a:lnTo>
                <a:cubicBezTo>
                  <a:pt x="55192" y="1320642"/>
                  <a:pt x="0" y="1144075"/>
                  <a:pt x="0" y="954617"/>
                </a:cubicBezTo>
                <a:cubicBezTo>
                  <a:pt x="0" y="427397"/>
                  <a:pt x="427397" y="0"/>
                  <a:pt x="954617" y="0"/>
                </a:cubicBezTo>
                <a:close/>
              </a:path>
            </a:pathLst>
          </a:custGeom>
          <a:solidFill>
            <a:schemeClr val="tx2">
              <a:lumMod val="75000"/>
              <a:alpha val="8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57" name="Oval 56"/>
          <p:cNvSpPr>
            <a:spLocks noChangeAspect="1"/>
          </p:cNvSpPr>
          <p:nvPr/>
        </p:nvSpPr>
        <p:spPr>
          <a:xfrm>
            <a:off x="8570944" y="3382942"/>
            <a:ext cx="306310" cy="306310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" name="Oval 57"/>
          <p:cNvSpPr>
            <a:spLocks noChangeAspect="1"/>
          </p:cNvSpPr>
          <p:nvPr/>
        </p:nvSpPr>
        <p:spPr>
          <a:xfrm>
            <a:off x="8398204" y="3536097"/>
            <a:ext cx="306310" cy="306310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9" name="Oval 58"/>
          <p:cNvSpPr>
            <a:spLocks noChangeAspect="1"/>
          </p:cNvSpPr>
          <p:nvPr/>
        </p:nvSpPr>
        <p:spPr>
          <a:xfrm>
            <a:off x="8608408" y="3688497"/>
            <a:ext cx="306310" cy="306310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Oval 59"/>
          <p:cNvSpPr>
            <a:spLocks noChangeAspect="1"/>
          </p:cNvSpPr>
          <p:nvPr/>
        </p:nvSpPr>
        <p:spPr>
          <a:xfrm>
            <a:off x="154676" y="2698928"/>
            <a:ext cx="467627" cy="467627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127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Oval 60"/>
          <p:cNvSpPr>
            <a:spLocks noChangeAspect="1"/>
          </p:cNvSpPr>
          <p:nvPr/>
        </p:nvSpPr>
        <p:spPr>
          <a:xfrm>
            <a:off x="474208" y="3166555"/>
            <a:ext cx="458770" cy="458770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127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Oval 61"/>
          <p:cNvSpPr>
            <a:spLocks noChangeAspect="1"/>
          </p:cNvSpPr>
          <p:nvPr/>
        </p:nvSpPr>
        <p:spPr>
          <a:xfrm>
            <a:off x="270258" y="3382942"/>
            <a:ext cx="352045" cy="352045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Oval 62"/>
          <p:cNvSpPr>
            <a:spLocks noChangeAspect="1"/>
          </p:cNvSpPr>
          <p:nvPr/>
        </p:nvSpPr>
        <p:spPr>
          <a:xfrm>
            <a:off x="-86601" y="2581479"/>
            <a:ext cx="1360441" cy="1909234"/>
          </a:xfrm>
          <a:custGeom>
            <a:avLst/>
            <a:gdLst/>
            <a:ahLst/>
            <a:cxnLst/>
            <a:rect l="l" t="t" r="r" b="b"/>
            <a:pathLst>
              <a:path w="1360441" h="1909234">
                <a:moveTo>
                  <a:pt x="405824" y="0"/>
                </a:moveTo>
                <a:cubicBezTo>
                  <a:pt x="933044" y="0"/>
                  <a:pt x="1360441" y="427397"/>
                  <a:pt x="1360441" y="954617"/>
                </a:cubicBezTo>
                <a:cubicBezTo>
                  <a:pt x="1360441" y="1481837"/>
                  <a:pt x="933044" y="1909234"/>
                  <a:pt x="405824" y="1909234"/>
                </a:cubicBezTo>
                <a:cubicBezTo>
                  <a:pt x="260527" y="1909234"/>
                  <a:pt x="122812" y="1876773"/>
                  <a:pt x="0" y="1817719"/>
                </a:cubicBezTo>
                <a:lnTo>
                  <a:pt x="0" y="91515"/>
                </a:lnTo>
                <a:cubicBezTo>
                  <a:pt x="122812" y="32461"/>
                  <a:pt x="260527" y="0"/>
                  <a:pt x="405824" y="0"/>
                </a:cubicBezTo>
                <a:close/>
              </a:path>
            </a:pathLst>
          </a:custGeom>
          <a:solidFill>
            <a:schemeClr val="tx2">
              <a:lumMod val="75000"/>
              <a:alpha val="8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64" name="Oval 63"/>
          <p:cNvSpPr>
            <a:spLocks noChangeAspect="1"/>
          </p:cNvSpPr>
          <p:nvPr/>
        </p:nvSpPr>
        <p:spPr>
          <a:xfrm>
            <a:off x="6173123" y="2395416"/>
            <a:ext cx="1218253" cy="1218253"/>
          </a:xfrm>
          <a:prstGeom prst="ellipse">
            <a:avLst/>
          </a:prstGeom>
          <a:solidFill>
            <a:schemeClr val="tx2">
              <a:lumMod val="75000"/>
              <a:alpha val="10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925" r:id="rId1"/>
    <p:sldLayoutId id="2147483926" r:id="rId2"/>
    <p:sldLayoutId id="2147483927" r:id="rId3"/>
    <p:sldLayoutId id="2147483928" r:id="rId4"/>
    <p:sldLayoutId id="2147483929" r:id="rId5"/>
    <p:sldLayoutId id="2147483930" r:id="rId6"/>
    <p:sldLayoutId id="2147483931" r:id="rId7"/>
    <p:sldLayoutId id="2147483932" r:id="rId8"/>
    <p:sldLayoutId id="2147483933" r:id="rId9"/>
    <p:sldLayoutId id="2147483934" r:id="rId10"/>
    <p:sldLayoutId id="2147483935" r:id="rId11"/>
  </p:sldLayoutIdLst>
  <p:timing>
    <p:tnLst>
      <p:par>
        <p:cTn id="1" dur="indefinite" restart="never" nodeType="tmRoot"/>
      </p:par>
    </p:tnLst>
  </p:timing>
  <p:txStyles>
    <p:titleStyle>
      <a:lvl1pPr algn="l" defTabSz="457200" rtl="0" eaLnBrk="1" latinLnBrk="0" hangingPunct="1">
        <a:spcBef>
          <a:spcPct val="0"/>
        </a:spcBef>
        <a:buNone/>
        <a:defRPr sz="3200" kern="1200">
          <a:solidFill>
            <a:schemeClr val="tx1"/>
          </a:solidFill>
          <a:latin typeface="+mj-lt"/>
          <a:ea typeface="+mj-ea"/>
          <a:cs typeface="Trebuchet M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Font typeface="Wingdings 2" charset="2"/>
        <a:buChar char="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Font typeface="Wingdings 2" charset="2"/>
        <a:buChar char="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Font typeface="Wingdings 2" charset="2"/>
        <a:buChar char="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7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microsoft.com/office/2007/relationships/hdphoto" Target="../media/hdphoto1.wdp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nasa.gov/" TargetMode="External"/><Relationship Id="rId2" Type="http://schemas.openxmlformats.org/officeDocument/2006/relationships/hyperlink" Target="http://www.heureka.fi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thepopuppinholecompany.com/" TargetMode="External"/><Relationship Id="rId5" Type="http://schemas.openxmlformats.org/officeDocument/2006/relationships/hyperlink" Target="http://www.valokuvataiteenmuseo.fi/" TargetMode="External"/><Relationship Id="rId4" Type="http://schemas.openxmlformats.org/officeDocument/2006/relationships/hyperlink" Target="http://www.esa.int/" TargetMode="Externa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chelioti\AppData\Local\Microsoft\Windows\Temporary Internet Files\Content.Outlook\N0GO5AO6\COSMOS_BACK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71400"/>
            <a:ext cx="9143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8921" y="260648"/>
            <a:ext cx="8686800" cy="3024336"/>
          </a:xfrm>
        </p:spPr>
        <p:txBody>
          <a:bodyPr/>
          <a:lstStyle/>
          <a:p>
            <a:pPr algn="ctr"/>
            <a:r>
              <a:rPr lang="en-US" dirty="0" smtClean="0"/>
              <a:t>Open Discovery Space Summer School 2014</a:t>
            </a:r>
            <a:br>
              <a:rPr lang="en-US" dirty="0" smtClean="0"/>
            </a:br>
            <a:r>
              <a:rPr lang="en-US" sz="2000" dirty="0" smtClean="0"/>
              <a:t>Marathon, Greece, July 13-18 </a:t>
            </a:r>
            <a:endParaRPr lang="el-GR" sz="20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452" y="3257600"/>
            <a:ext cx="5760640" cy="603448"/>
          </a:xfrm>
        </p:spPr>
        <p:txBody>
          <a:bodyPr>
            <a:noAutofit/>
          </a:bodyPr>
          <a:lstStyle/>
          <a:p>
            <a:pPr algn="ctr"/>
            <a:r>
              <a:rPr lang="en-US" sz="3600" dirty="0" smtClean="0"/>
              <a:t>Educational </a:t>
            </a:r>
            <a:r>
              <a:rPr lang="en-US" sz="3600" dirty="0" smtClean="0"/>
              <a:t>Scenario</a:t>
            </a:r>
          </a:p>
          <a:p>
            <a:pPr algn="ctr"/>
            <a:r>
              <a:rPr lang="en-US" sz="3600" dirty="0" err="1" smtClean="0"/>
              <a:t>Pakankyla</a:t>
            </a:r>
            <a:r>
              <a:rPr lang="en-US" sz="3600" dirty="0" smtClean="0"/>
              <a:t> School</a:t>
            </a:r>
          </a:p>
          <a:p>
            <a:pPr algn="ctr"/>
            <a:endParaRPr lang="en-US" sz="3600" dirty="0" smtClean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8525" y="39288"/>
            <a:ext cx="2206947" cy="5814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3748" y="4817426"/>
            <a:ext cx="1940056" cy="1371604"/>
          </a:xfrm>
          <a:prstGeom prst="rect">
            <a:avLst/>
          </a:prstGeom>
        </p:spPr>
      </p:pic>
      <p:pic>
        <p:nvPicPr>
          <p:cNvPr id="1027" name="Picture 3" descr="C:\Users\chelioti\AppData\Local\Microsoft\Windows\Temporary Internet Files\Content.Outlook\N0GO5AO6\TRANSIt logo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9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3928" y="4874260"/>
            <a:ext cx="961689" cy="935001"/>
          </a:xfrm>
          <a:prstGeom prst="rect">
            <a:avLst/>
          </a:prstGeom>
          <a:noFill/>
          <a:effectLst>
            <a:glow rad="127000">
              <a:schemeClr val="accent1">
                <a:alpha val="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chelioti\AppData\Local\Microsoft\Windows\Temporary Internet Files\Content.Outlook\N0GO5AO6\UDL_LOGO_TEL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77352" y="4866063"/>
            <a:ext cx="1290382" cy="9431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641389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7584" y="116632"/>
            <a:ext cx="7125113" cy="924475"/>
          </a:xfrm>
        </p:spPr>
        <p:txBody>
          <a:bodyPr/>
          <a:lstStyle/>
          <a:p>
            <a:r>
              <a:rPr lang="en-US" b="1" dirty="0" smtClean="0"/>
              <a:t>Phase 2: Implementation   </a:t>
            </a:r>
            <a:endParaRPr lang="el-GR" b="1" dirty="0"/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251520" y="1484784"/>
            <a:ext cx="8568952" cy="19442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charset="2"/>
              <a:buChar char="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charset="2"/>
              <a:buChar char="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charset="2"/>
              <a:buChar char="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charset="2"/>
              <a:buChar char="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charset="2"/>
              <a:buChar char="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Clr>
                <a:schemeClr val="tx2"/>
              </a:buClr>
              <a:buSzPct val="101000"/>
              <a:buFont typeface="Courier New" pitchFamily="49" charset="0"/>
              <a:buChar char="o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Clr>
                <a:schemeClr val="tx2"/>
              </a:buClr>
              <a:buFont typeface="Courier New" pitchFamily="49" charset="0"/>
              <a:buChar char="o"/>
              <a:defRPr sz="12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Clr>
                <a:schemeClr val="tx2"/>
              </a:buClr>
              <a:buFont typeface="Courier New" pitchFamily="49" charset="0"/>
              <a:buChar char="o"/>
              <a:defRPr sz="12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Clr>
                <a:schemeClr val="tx2"/>
              </a:buClr>
              <a:buFont typeface="Courier New" pitchFamily="49" charset="0"/>
              <a:buChar char="o"/>
              <a:defRPr sz="12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mtClean="0"/>
              <a:t>Please describe the preparation that the teacher needs to do before implementing the scenario. Define steps and activities, if applicable.</a:t>
            </a:r>
          </a:p>
          <a:p>
            <a:pPr lvl="1"/>
            <a:endParaRPr lang="en-US" smtClean="0"/>
          </a:p>
          <a:p>
            <a:pPr marL="457200" lvl="1" indent="0">
              <a:buFont typeface="Wingdings 2" charset="2"/>
              <a:buNone/>
            </a:pPr>
            <a:endParaRPr lang="en-US" smtClean="0"/>
          </a:p>
          <a:p>
            <a:pPr lvl="1"/>
            <a:endParaRPr lang="en-US" smtClean="0"/>
          </a:p>
          <a:p>
            <a:pPr marL="457200" lvl="1" indent="0">
              <a:buFont typeface="Wingdings 2" charset="2"/>
              <a:buNone/>
            </a:pPr>
            <a:endParaRPr lang="en-US" smtClean="0"/>
          </a:p>
          <a:p>
            <a:endParaRPr lang="en-US" smtClean="0"/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1925213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7584" y="116632"/>
            <a:ext cx="7125113" cy="924475"/>
          </a:xfrm>
        </p:spPr>
        <p:txBody>
          <a:bodyPr/>
          <a:lstStyle/>
          <a:p>
            <a:r>
              <a:rPr lang="en-US" b="1" dirty="0" smtClean="0"/>
              <a:t>Phase 2: Assessment   </a:t>
            </a:r>
            <a:endParaRPr lang="el-GR" b="1" dirty="0"/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251520" y="1484784"/>
            <a:ext cx="8568952" cy="30963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charset="2"/>
              <a:buChar char="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charset="2"/>
              <a:buChar char="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charset="2"/>
              <a:buChar char="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charset="2"/>
              <a:buChar char="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charset="2"/>
              <a:buChar char="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Clr>
                <a:schemeClr val="tx2"/>
              </a:buClr>
              <a:buSzPct val="101000"/>
              <a:buFont typeface="Courier New" pitchFamily="49" charset="0"/>
              <a:buChar char="o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Clr>
                <a:schemeClr val="tx2"/>
              </a:buClr>
              <a:buFont typeface="Courier New" pitchFamily="49" charset="0"/>
              <a:buChar char="o"/>
              <a:defRPr sz="12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Clr>
                <a:schemeClr val="tx2"/>
              </a:buClr>
              <a:buFont typeface="Courier New" pitchFamily="49" charset="0"/>
              <a:buChar char="o"/>
              <a:defRPr sz="12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Clr>
                <a:schemeClr val="tx2"/>
              </a:buClr>
              <a:buFont typeface="Courier New" pitchFamily="49" charset="0"/>
              <a:buChar char="o"/>
              <a:defRPr sz="12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err="1" smtClean="0"/>
              <a:t>Groupworks</a:t>
            </a:r>
            <a:endParaRPr lang="en-US" dirty="0" smtClean="0"/>
          </a:p>
          <a:p>
            <a:r>
              <a:rPr lang="en-US" dirty="0" smtClean="0"/>
              <a:t>Presentations</a:t>
            </a:r>
          </a:p>
          <a:p>
            <a:r>
              <a:rPr lang="en-US" dirty="0" smtClean="0"/>
              <a:t>Exams</a:t>
            </a:r>
          </a:p>
          <a:p>
            <a:endParaRPr lang="en-US" dirty="0" smtClean="0"/>
          </a:p>
          <a:p>
            <a:pPr lvl="1"/>
            <a:endParaRPr lang="en-US" dirty="0" smtClean="0"/>
          </a:p>
          <a:p>
            <a:pPr marL="457200" lvl="1" indent="0">
              <a:buFont typeface="Wingdings 2" charset="2"/>
              <a:buNone/>
            </a:pPr>
            <a:endParaRPr lang="en-US" dirty="0" smtClean="0"/>
          </a:p>
          <a:p>
            <a:pPr lvl="1"/>
            <a:endParaRPr lang="en-US" dirty="0" smtClean="0"/>
          </a:p>
          <a:p>
            <a:pPr marL="457200" lvl="1" indent="0">
              <a:buFont typeface="Wingdings 2" charset="2"/>
              <a:buNone/>
            </a:pPr>
            <a:endParaRPr lang="en-US" dirty="0" smtClean="0"/>
          </a:p>
          <a:p>
            <a:endParaRPr lang="en-US" dirty="0" smtClean="0"/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7625537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7584" y="116632"/>
            <a:ext cx="7125113" cy="924475"/>
          </a:xfrm>
        </p:spPr>
        <p:txBody>
          <a:bodyPr/>
          <a:lstStyle/>
          <a:p>
            <a:r>
              <a:rPr lang="en-US" b="1" dirty="0" smtClean="0"/>
              <a:t>Resources</a:t>
            </a:r>
            <a:endParaRPr lang="el-GR" b="1" dirty="0"/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251520" y="1484784"/>
            <a:ext cx="8568952" cy="19442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62500" lnSpcReduction="200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charset="2"/>
              <a:buChar char="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charset="2"/>
              <a:buChar char="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charset="2"/>
              <a:buChar char="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charset="2"/>
              <a:buChar char="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charset="2"/>
              <a:buChar char="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Clr>
                <a:schemeClr val="tx2"/>
              </a:buClr>
              <a:buSzPct val="101000"/>
              <a:buFont typeface="Courier New" pitchFamily="49" charset="0"/>
              <a:buChar char="o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Clr>
                <a:schemeClr val="tx2"/>
              </a:buClr>
              <a:buFont typeface="Courier New" pitchFamily="49" charset="0"/>
              <a:buChar char="o"/>
              <a:defRPr sz="12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Clr>
                <a:schemeClr val="tx2"/>
              </a:buClr>
              <a:buFont typeface="Courier New" pitchFamily="49" charset="0"/>
              <a:buChar char="o"/>
              <a:defRPr sz="12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Clr>
                <a:schemeClr val="tx2"/>
              </a:buClr>
              <a:buFont typeface="Courier New" pitchFamily="49" charset="0"/>
              <a:buChar char="o"/>
              <a:defRPr sz="12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Please identify </a:t>
            </a:r>
            <a:r>
              <a:rPr lang="en-US" b="1" dirty="0" smtClean="0"/>
              <a:t>at least 5 resources </a:t>
            </a:r>
            <a:r>
              <a:rPr lang="en-US" dirty="0" smtClean="0"/>
              <a:t>(links, files </a:t>
            </a:r>
            <a:r>
              <a:rPr lang="en-US" dirty="0" err="1" smtClean="0"/>
              <a:t>etc</a:t>
            </a:r>
            <a:r>
              <a:rPr lang="en-US" dirty="0" smtClean="0"/>
              <a:t>) that will be used in the scenario. You are advised to look for relevant resources on the ODS portal. You can also add external resources. </a:t>
            </a:r>
            <a:endParaRPr lang="en-US" dirty="0" smtClean="0"/>
          </a:p>
          <a:p>
            <a:endParaRPr lang="en-US" dirty="0"/>
          </a:p>
          <a:p>
            <a:r>
              <a:rPr lang="en-US" dirty="0" smtClean="0">
                <a:hlinkClick r:id="rId2"/>
              </a:rPr>
              <a:t>www.heureka.fi</a:t>
            </a:r>
            <a:endParaRPr lang="en-US" dirty="0" smtClean="0"/>
          </a:p>
          <a:p>
            <a:r>
              <a:rPr lang="en-US" dirty="0" smtClean="0">
                <a:hlinkClick r:id="rId3"/>
              </a:rPr>
              <a:t>www.nasa.gov</a:t>
            </a:r>
            <a:endParaRPr lang="en-US" dirty="0" smtClean="0"/>
          </a:p>
          <a:p>
            <a:r>
              <a:rPr lang="en-US" dirty="0">
                <a:hlinkClick r:id="rId4"/>
              </a:rPr>
              <a:t>http://</a:t>
            </a:r>
            <a:r>
              <a:rPr lang="en-US" dirty="0" smtClean="0">
                <a:hlinkClick r:id="rId4"/>
              </a:rPr>
              <a:t>www.esa.int</a:t>
            </a:r>
            <a:endParaRPr lang="en-US" dirty="0" smtClean="0"/>
          </a:p>
          <a:p>
            <a:r>
              <a:rPr lang="en-US" dirty="0">
                <a:hlinkClick r:id="rId5"/>
              </a:rPr>
              <a:t>http://www.valokuvataiteenmuseo.fi</a:t>
            </a:r>
            <a:r>
              <a:rPr lang="en-US" dirty="0" smtClean="0">
                <a:hlinkClick r:id="rId5"/>
              </a:rPr>
              <a:t>/</a:t>
            </a:r>
            <a:endParaRPr lang="en-US" dirty="0" smtClean="0"/>
          </a:p>
          <a:p>
            <a:r>
              <a:rPr lang="en-US" dirty="0">
                <a:hlinkClick r:id="rId6"/>
              </a:rPr>
              <a:t>http://www.thepopuppinholecompany.com/#</a:t>
            </a:r>
            <a:r>
              <a:rPr lang="en-US" dirty="0" smtClean="0">
                <a:hlinkClick r:id="rId6"/>
              </a:rPr>
              <a:t>videre</a:t>
            </a:r>
            <a:endParaRPr lang="en-US" dirty="0" smtClean="0"/>
          </a:p>
          <a:p>
            <a:endParaRPr lang="en-US" dirty="0" smtClean="0"/>
          </a:p>
          <a:p>
            <a:pPr marL="457200" lvl="1" indent="0">
              <a:buFont typeface="Wingdings 2" charset="2"/>
              <a:buNone/>
            </a:pPr>
            <a:endParaRPr lang="en-US" dirty="0" smtClean="0"/>
          </a:p>
          <a:p>
            <a:pPr lvl="1"/>
            <a:endParaRPr lang="en-US" dirty="0" smtClean="0"/>
          </a:p>
          <a:p>
            <a:pPr marL="457200" lvl="1" indent="0">
              <a:buFont typeface="Wingdings 2" charset="2"/>
              <a:buNone/>
            </a:pPr>
            <a:endParaRPr lang="en-US" dirty="0" smtClean="0"/>
          </a:p>
          <a:p>
            <a:endParaRPr lang="en-US" dirty="0" smtClean="0"/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299761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If you wish, please, add any other specifications or guidelines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1148592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116632"/>
            <a:ext cx="7125113" cy="924475"/>
          </a:xfrm>
        </p:spPr>
        <p:txBody>
          <a:bodyPr/>
          <a:lstStyle/>
          <a:p>
            <a:r>
              <a:rPr lang="en-US" b="1" dirty="0" smtClean="0"/>
              <a:t>Basic info on the scenario:</a:t>
            </a:r>
            <a:endParaRPr lang="el-GR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340769"/>
            <a:ext cx="8208912" cy="4518030"/>
          </a:xfrm>
        </p:spPr>
        <p:txBody>
          <a:bodyPr>
            <a:noAutofit/>
          </a:bodyPr>
          <a:lstStyle/>
          <a:p>
            <a:r>
              <a:rPr lang="en-US" dirty="0"/>
              <a:t>Name of </a:t>
            </a:r>
            <a:r>
              <a:rPr lang="en-US" dirty="0" smtClean="0"/>
              <a:t>participant</a:t>
            </a:r>
            <a:r>
              <a:rPr lang="en-US" dirty="0" smtClean="0"/>
              <a:t>: Matti Jokela</a:t>
            </a:r>
            <a:endParaRPr lang="en-US" dirty="0"/>
          </a:p>
          <a:p>
            <a:r>
              <a:rPr lang="en-US" dirty="0"/>
              <a:t>School</a:t>
            </a:r>
            <a:r>
              <a:rPr lang="en-US" dirty="0" smtClean="0"/>
              <a:t>: </a:t>
            </a:r>
            <a:r>
              <a:rPr lang="en-US" dirty="0" err="1" smtClean="0"/>
              <a:t>Pakankylän</a:t>
            </a:r>
            <a:r>
              <a:rPr lang="en-US" dirty="0" smtClean="0"/>
              <a:t> </a:t>
            </a:r>
            <a:r>
              <a:rPr lang="en-US" dirty="0" err="1" smtClean="0"/>
              <a:t>koulu</a:t>
            </a:r>
            <a:endParaRPr lang="en-US" dirty="0" smtClean="0"/>
          </a:p>
          <a:p>
            <a:r>
              <a:rPr lang="en-US" dirty="0" smtClean="0"/>
              <a:t>Country: </a:t>
            </a:r>
            <a:r>
              <a:rPr lang="fi-FI" dirty="0" smtClean="0"/>
              <a:t>Finland</a:t>
            </a:r>
            <a:endParaRPr lang="el-GR" dirty="0" smtClean="0"/>
          </a:p>
          <a:p>
            <a:endParaRPr lang="en-US" dirty="0" smtClean="0"/>
          </a:p>
          <a:p>
            <a:r>
              <a:rPr lang="en-US" dirty="0" smtClean="0"/>
              <a:t>Title of scenario: </a:t>
            </a:r>
            <a:r>
              <a:rPr lang="en-US" dirty="0" smtClean="0"/>
              <a:t>Camera and Space Project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Short description/ main </a:t>
            </a:r>
            <a:r>
              <a:rPr lang="en-US" dirty="0" smtClean="0"/>
              <a:t>idea: studying </a:t>
            </a:r>
            <a:r>
              <a:rPr lang="en-US" dirty="0" err="1" smtClean="0"/>
              <a:t>spce</a:t>
            </a:r>
            <a:r>
              <a:rPr lang="en-US" dirty="0" smtClean="0"/>
              <a:t> with 11-12 years old pupils. Reading text books, using internet, doing group works, visiting science </a:t>
            </a:r>
            <a:r>
              <a:rPr lang="en-US" dirty="0" err="1" smtClean="0"/>
              <a:t>centre</a:t>
            </a:r>
            <a:r>
              <a:rPr lang="en-US" dirty="0" smtClean="0"/>
              <a:t> exhibit, building cameras and taking photos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9555235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Educational objectives and pupils’ competences targeted: </a:t>
            </a:r>
            <a:endParaRPr lang="el-GR" b="1" dirty="0"/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1115616" y="2276872"/>
            <a:ext cx="7125112" cy="2376264"/>
          </a:xfrm>
        </p:spPr>
        <p:txBody>
          <a:bodyPr>
            <a:normAutofit fontScale="85000" lnSpcReduction="20000"/>
          </a:bodyPr>
          <a:lstStyle/>
          <a:p>
            <a:r>
              <a:rPr lang="en-US" dirty="0" smtClean="0"/>
              <a:t>Studying space	and finding and gathering the needed information from different kinds of sources</a:t>
            </a:r>
          </a:p>
          <a:p>
            <a:pPr lvl="1"/>
            <a:r>
              <a:rPr lang="en-US" dirty="0" smtClean="0"/>
              <a:t>Text and work books</a:t>
            </a:r>
          </a:p>
          <a:p>
            <a:pPr lvl="1"/>
            <a:r>
              <a:rPr lang="en-US" dirty="0" smtClean="0"/>
              <a:t>Internet</a:t>
            </a:r>
          </a:p>
          <a:p>
            <a:pPr lvl="1"/>
            <a:r>
              <a:rPr lang="en-US" dirty="0" smtClean="0"/>
              <a:t>Library</a:t>
            </a:r>
          </a:p>
          <a:p>
            <a:pPr lvl="1"/>
            <a:r>
              <a:rPr lang="en-US" dirty="0" smtClean="0"/>
              <a:t>Science </a:t>
            </a:r>
            <a:r>
              <a:rPr lang="en-US" dirty="0" err="1" smtClean="0"/>
              <a:t>centre</a:t>
            </a:r>
            <a:endParaRPr lang="en-US" dirty="0" smtClean="0"/>
          </a:p>
          <a:p>
            <a:pPr lvl="1"/>
            <a:r>
              <a:rPr lang="en-US" dirty="0" smtClean="0"/>
              <a:t>Photo museum</a:t>
            </a:r>
          </a:p>
          <a:p>
            <a:pPr lvl="1"/>
            <a:r>
              <a:rPr lang="en-US" dirty="0" smtClean="0"/>
              <a:t>Museum work shops</a:t>
            </a:r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pPr marL="0" indent="0">
              <a:buNone/>
            </a:pP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2107984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 Pupils’ ages: </a:t>
            </a:r>
            <a:endParaRPr lang="el-GR" b="1" dirty="0"/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1115616" y="2276872"/>
            <a:ext cx="7125112" cy="201622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charset="2"/>
              <a:buChar char="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charset="2"/>
              <a:buChar char="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charset="2"/>
              <a:buChar char="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charset="2"/>
              <a:buChar char="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charset="2"/>
              <a:buChar char="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Clr>
                <a:schemeClr val="tx2"/>
              </a:buClr>
              <a:buSzPct val="101000"/>
              <a:buFont typeface="Courier New" pitchFamily="49" charset="0"/>
              <a:buChar char="o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Clr>
                <a:schemeClr val="tx2"/>
              </a:buClr>
              <a:buFont typeface="Courier New" pitchFamily="49" charset="0"/>
              <a:buChar char="o"/>
              <a:defRPr sz="12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Clr>
                <a:schemeClr val="tx2"/>
              </a:buClr>
              <a:buFont typeface="Courier New" pitchFamily="49" charset="0"/>
              <a:buChar char="o"/>
              <a:defRPr sz="12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Clr>
                <a:schemeClr val="tx2"/>
              </a:buClr>
              <a:buFont typeface="Courier New" pitchFamily="49" charset="0"/>
              <a:buChar char="o"/>
              <a:defRPr sz="12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Please describe</a:t>
            </a:r>
          </a:p>
          <a:p>
            <a:r>
              <a:rPr lang="en-US" dirty="0" smtClean="0"/>
              <a:t>10-13</a:t>
            </a:r>
          </a:p>
          <a:p>
            <a:r>
              <a:rPr lang="en-US" dirty="0" smtClean="0"/>
              <a:t>In Finland grades 5</a:t>
            </a:r>
            <a:r>
              <a:rPr lang="en-US" baseline="30000" dirty="0" smtClean="0"/>
              <a:t>th</a:t>
            </a:r>
            <a:r>
              <a:rPr lang="en-US" dirty="0" smtClean="0"/>
              <a:t> and 6</a:t>
            </a:r>
            <a:r>
              <a:rPr lang="en-US" baseline="30000" dirty="0" smtClean="0"/>
              <a:t>th  </a:t>
            </a:r>
          </a:p>
          <a:p>
            <a:r>
              <a:rPr lang="en-US" dirty="0" smtClean="0"/>
              <a:t> </a:t>
            </a:r>
            <a:endParaRPr lang="en-US" dirty="0" smtClean="0"/>
          </a:p>
          <a:p>
            <a:endParaRPr lang="en-US" dirty="0" smtClean="0"/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856483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Curriculum areas/ domains involved: </a:t>
            </a:r>
            <a:endParaRPr lang="el-GR" b="1" dirty="0"/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1115616" y="2276872"/>
            <a:ext cx="7125112" cy="3024336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 smtClean="0"/>
          </a:p>
          <a:p>
            <a:r>
              <a:rPr lang="en-US" dirty="0" smtClean="0"/>
              <a:t>Science</a:t>
            </a:r>
          </a:p>
          <a:p>
            <a:r>
              <a:rPr lang="en-US" dirty="0" err="1" smtClean="0"/>
              <a:t>Groupwork</a:t>
            </a:r>
            <a:endParaRPr lang="en-US" dirty="0" smtClean="0"/>
          </a:p>
          <a:p>
            <a:r>
              <a:rPr lang="en-US" dirty="0" smtClean="0"/>
              <a:t>English/language/presentation skills</a:t>
            </a:r>
          </a:p>
          <a:p>
            <a:r>
              <a:rPr lang="en-US" dirty="0" smtClean="0"/>
              <a:t>Finding and gathering information</a:t>
            </a:r>
            <a:endParaRPr lang="en-US" dirty="0" smtClean="0"/>
          </a:p>
          <a:p>
            <a:r>
              <a:rPr lang="en-US" dirty="0" smtClean="0"/>
              <a:t>Art</a:t>
            </a:r>
          </a:p>
          <a:p>
            <a:r>
              <a:rPr lang="en-US" dirty="0" smtClean="0"/>
              <a:t>Computer  skills</a:t>
            </a:r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4322150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Which school needs does your scenario address?  </a:t>
            </a:r>
            <a:endParaRPr lang="el-GR" b="1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1115616" y="2996952"/>
            <a:ext cx="7125112" cy="302433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charset="2"/>
              <a:buChar char="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charset="2"/>
              <a:buChar char="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charset="2"/>
              <a:buChar char="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charset="2"/>
              <a:buChar char="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charset="2"/>
              <a:buChar char="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Clr>
                <a:schemeClr val="tx2"/>
              </a:buClr>
              <a:buSzPct val="101000"/>
              <a:buFont typeface="Courier New" pitchFamily="49" charset="0"/>
              <a:buChar char="o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Clr>
                <a:schemeClr val="tx2"/>
              </a:buClr>
              <a:buFont typeface="Courier New" pitchFamily="49" charset="0"/>
              <a:buChar char="o"/>
              <a:defRPr sz="12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Clr>
                <a:schemeClr val="tx2"/>
              </a:buClr>
              <a:buFont typeface="Courier New" pitchFamily="49" charset="0"/>
              <a:buChar char="o"/>
              <a:defRPr sz="12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Clr>
                <a:schemeClr val="tx2"/>
              </a:buClr>
              <a:buFont typeface="Courier New" pitchFamily="49" charset="0"/>
              <a:buChar char="o"/>
              <a:defRPr sz="12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2 teachers or </a:t>
            </a:r>
            <a:r>
              <a:rPr lang="en-US" dirty="0" err="1" smtClean="0"/>
              <a:t>assitant</a:t>
            </a:r>
            <a:r>
              <a:rPr lang="en-US" dirty="0" smtClean="0"/>
              <a:t> adults</a:t>
            </a:r>
          </a:p>
          <a:p>
            <a:r>
              <a:rPr lang="en-US" dirty="0" smtClean="0"/>
              <a:t>Time and other resources (buss tickets, museum tickets)</a:t>
            </a:r>
          </a:p>
          <a:p>
            <a:r>
              <a:rPr lang="en-US" dirty="0" smtClean="0"/>
              <a:t>Good planning</a:t>
            </a:r>
          </a:p>
          <a:p>
            <a:r>
              <a:rPr lang="en-US" dirty="0" smtClean="0"/>
              <a:t>Cooperation with museum/science </a:t>
            </a:r>
            <a:r>
              <a:rPr lang="en-US" dirty="0" err="1" smtClean="0"/>
              <a:t>centre</a:t>
            </a:r>
            <a:r>
              <a:rPr lang="en-US" dirty="0" smtClean="0"/>
              <a:t> staff</a:t>
            </a:r>
          </a:p>
          <a:p>
            <a:r>
              <a:rPr lang="en-US" dirty="0" smtClean="0"/>
              <a:t>Flexibility with weekly working hours with pupils</a:t>
            </a:r>
          </a:p>
          <a:p>
            <a:r>
              <a:rPr lang="en-US" dirty="0" smtClean="0"/>
              <a:t>Internet connection and computers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9049113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7584" y="116632"/>
            <a:ext cx="7125113" cy="924475"/>
          </a:xfrm>
        </p:spPr>
        <p:txBody>
          <a:bodyPr/>
          <a:lstStyle/>
          <a:p>
            <a:r>
              <a:rPr lang="en-US" b="1" dirty="0" smtClean="0"/>
              <a:t>Parental engagement </a:t>
            </a:r>
            <a:endParaRPr lang="el-GR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1484784"/>
            <a:ext cx="8568952" cy="4968552"/>
          </a:xfrm>
        </p:spPr>
        <p:txBody>
          <a:bodyPr>
            <a:normAutofit/>
          </a:bodyPr>
          <a:lstStyle/>
          <a:p>
            <a:r>
              <a:rPr lang="en-US" dirty="0" smtClean="0"/>
              <a:t>Please describe</a:t>
            </a:r>
          </a:p>
          <a:p>
            <a:pPr lvl="1"/>
            <a:r>
              <a:rPr lang="en-US" dirty="0" smtClean="0"/>
              <a:t>How are pupils’ parents engaged in the process or/ and implementation of the educational scenario? What is their role? </a:t>
            </a:r>
            <a:endParaRPr lang="en-US" dirty="0" smtClean="0"/>
          </a:p>
          <a:p>
            <a:pPr lvl="2"/>
            <a:r>
              <a:rPr lang="en-US" dirty="0" smtClean="0"/>
              <a:t>Assistant teacher can be pupils’ parent(s). </a:t>
            </a:r>
          </a:p>
          <a:p>
            <a:pPr lvl="2"/>
            <a:r>
              <a:rPr lang="en-US" dirty="0" smtClean="0"/>
              <a:t>Using parents’ special skills  as a part of the project </a:t>
            </a:r>
          </a:p>
          <a:p>
            <a:pPr lvl="3"/>
            <a:r>
              <a:rPr lang="en-US" dirty="0" smtClean="0"/>
              <a:t>For example: photographing, </a:t>
            </a:r>
            <a:r>
              <a:rPr lang="en-US" dirty="0" err="1" smtClean="0"/>
              <a:t>english</a:t>
            </a:r>
            <a:r>
              <a:rPr lang="en-US" dirty="0" smtClean="0"/>
              <a:t> language, museum contacts</a:t>
            </a:r>
            <a:endParaRPr lang="en-US" dirty="0" smtClean="0"/>
          </a:p>
          <a:p>
            <a:pPr lvl="1"/>
            <a:r>
              <a:rPr lang="en-US" dirty="0" smtClean="0"/>
              <a:t>Which school needs does their engagement in this scenario intend to serve?</a:t>
            </a:r>
            <a:r>
              <a:rPr lang="en-US" dirty="0"/>
              <a:t> </a:t>
            </a:r>
            <a:endParaRPr lang="en-US" dirty="0" smtClean="0"/>
          </a:p>
          <a:p>
            <a:pPr lvl="2"/>
            <a:r>
              <a:rPr lang="en-US" dirty="0" smtClean="0"/>
              <a:t>Working with professionals, parents’ special skills</a:t>
            </a:r>
          </a:p>
          <a:p>
            <a:pPr lvl="2"/>
            <a:r>
              <a:rPr lang="en-US" dirty="0" smtClean="0"/>
              <a:t>Co-operation with adults, not only teachers</a:t>
            </a:r>
          </a:p>
          <a:p>
            <a:pPr lvl="2"/>
            <a:r>
              <a:rPr lang="en-US" dirty="0" smtClean="0"/>
              <a:t>Each one teach one</a:t>
            </a:r>
            <a:endParaRPr lang="en-US" dirty="0"/>
          </a:p>
          <a:p>
            <a:pPr marL="457200" lvl="1" indent="0">
              <a:buNone/>
            </a:pPr>
            <a:endParaRPr lang="en-US" dirty="0"/>
          </a:p>
          <a:p>
            <a:endParaRPr lang="en-US" dirty="0" smtClean="0"/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513877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7584" y="116632"/>
            <a:ext cx="7125113" cy="924475"/>
          </a:xfrm>
        </p:spPr>
        <p:txBody>
          <a:bodyPr/>
          <a:lstStyle/>
          <a:p>
            <a:r>
              <a:rPr lang="en-US" b="1" dirty="0" smtClean="0"/>
              <a:t>Parental engagement </a:t>
            </a:r>
            <a:endParaRPr lang="el-GR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1484784"/>
            <a:ext cx="8568952" cy="4968552"/>
          </a:xfrm>
        </p:spPr>
        <p:txBody>
          <a:bodyPr>
            <a:normAutofit/>
          </a:bodyPr>
          <a:lstStyle/>
          <a:p>
            <a:r>
              <a:rPr lang="en-US" dirty="0" smtClean="0"/>
              <a:t>Please describe</a:t>
            </a:r>
          </a:p>
          <a:p>
            <a:pPr lvl="1"/>
            <a:r>
              <a:rPr lang="en-US" dirty="0" smtClean="0"/>
              <a:t>What are the expected benefits from parents’ engagement in this scenario? </a:t>
            </a:r>
            <a:endParaRPr lang="en-US" dirty="0" smtClean="0"/>
          </a:p>
          <a:p>
            <a:pPr lvl="2"/>
            <a:r>
              <a:rPr lang="en-US" dirty="0" smtClean="0"/>
              <a:t>Better </a:t>
            </a:r>
            <a:r>
              <a:rPr lang="en-US" dirty="0" err="1" smtClean="0"/>
              <a:t>coopertaion</a:t>
            </a:r>
            <a:r>
              <a:rPr lang="en-US" dirty="0" smtClean="0"/>
              <a:t> between </a:t>
            </a:r>
            <a:r>
              <a:rPr lang="en-US" dirty="0" err="1" smtClean="0"/>
              <a:t>taecher</a:t>
            </a:r>
            <a:r>
              <a:rPr lang="en-US" dirty="0" smtClean="0"/>
              <a:t> and parents</a:t>
            </a:r>
          </a:p>
          <a:p>
            <a:pPr lvl="2"/>
            <a:r>
              <a:rPr lang="en-US" dirty="0" smtClean="0"/>
              <a:t>Parents have possibilities to work with pupils</a:t>
            </a:r>
          </a:p>
          <a:p>
            <a:pPr lvl="2"/>
            <a:r>
              <a:rPr lang="en-US" dirty="0" smtClean="0"/>
              <a:t>Parents get to know many kids </a:t>
            </a:r>
          </a:p>
          <a:p>
            <a:pPr lvl="2"/>
            <a:r>
              <a:rPr lang="en-US" dirty="0" smtClean="0"/>
              <a:t>Parents have possibilities to work with other parents and kids</a:t>
            </a:r>
          </a:p>
          <a:p>
            <a:pPr lvl="2"/>
            <a:r>
              <a:rPr lang="en-US" dirty="0" smtClean="0"/>
              <a:t>Parents have possibilities to be part of the </a:t>
            </a:r>
            <a:r>
              <a:rPr lang="en-US" dirty="0" err="1" smtClean="0"/>
              <a:t>schoolday</a:t>
            </a:r>
            <a:endParaRPr lang="en-US" dirty="0" smtClean="0"/>
          </a:p>
          <a:p>
            <a:pPr marL="457200" lvl="1" indent="0">
              <a:buNone/>
            </a:pPr>
            <a:endParaRPr lang="en-US" dirty="0" smtClean="0"/>
          </a:p>
          <a:p>
            <a:pPr lvl="1"/>
            <a:endParaRPr lang="en-US" dirty="0"/>
          </a:p>
          <a:p>
            <a:pPr marL="457200" lvl="1" indent="0">
              <a:buNone/>
            </a:pPr>
            <a:endParaRPr lang="en-US" dirty="0"/>
          </a:p>
          <a:p>
            <a:endParaRPr lang="en-US" dirty="0" smtClean="0"/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2350731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7584" y="116632"/>
            <a:ext cx="7125113" cy="924475"/>
          </a:xfrm>
        </p:spPr>
        <p:txBody>
          <a:bodyPr/>
          <a:lstStyle/>
          <a:p>
            <a:r>
              <a:rPr lang="en-US" b="1" dirty="0" smtClean="0"/>
              <a:t>Phase 1: </a:t>
            </a:r>
            <a:r>
              <a:rPr lang="en-US" b="1" dirty="0" smtClean="0"/>
              <a:t>Preparation</a:t>
            </a:r>
            <a:br>
              <a:rPr lang="en-US" b="1" dirty="0" smtClean="0"/>
            </a:br>
            <a:r>
              <a:rPr lang="en-US" b="1" dirty="0" smtClean="0"/>
              <a:t>  </a:t>
            </a:r>
            <a:endParaRPr lang="el-GR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1484784"/>
            <a:ext cx="8568952" cy="2520280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endParaRPr lang="en-US" dirty="0" smtClean="0"/>
          </a:p>
          <a:p>
            <a:pPr lvl="1"/>
            <a:r>
              <a:rPr lang="en-US" dirty="0" smtClean="0"/>
              <a:t>Studying and planning school books: Space</a:t>
            </a:r>
          </a:p>
          <a:p>
            <a:pPr lvl="1"/>
            <a:r>
              <a:rPr lang="en-US" dirty="0" smtClean="0"/>
              <a:t>What are the main points</a:t>
            </a:r>
          </a:p>
          <a:p>
            <a:pPr lvl="1"/>
            <a:r>
              <a:rPr lang="en-US" dirty="0" smtClean="0"/>
              <a:t>Contacting science </a:t>
            </a:r>
            <a:r>
              <a:rPr lang="en-US" dirty="0" err="1" smtClean="0"/>
              <a:t>centre</a:t>
            </a:r>
            <a:r>
              <a:rPr lang="en-US" dirty="0" smtClean="0"/>
              <a:t>- booking the visit for the group</a:t>
            </a:r>
          </a:p>
          <a:p>
            <a:pPr lvl="1"/>
            <a:r>
              <a:rPr lang="en-US" dirty="0" smtClean="0"/>
              <a:t>Planning roles and tasks with parents/</a:t>
            </a:r>
            <a:r>
              <a:rPr lang="en-US" dirty="0" err="1" smtClean="0"/>
              <a:t>assiatant</a:t>
            </a:r>
            <a:r>
              <a:rPr lang="en-US" dirty="0" smtClean="0"/>
              <a:t> teachers</a:t>
            </a:r>
          </a:p>
          <a:p>
            <a:pPr lvl="1"/>
            <a:r>
              <a:rPr lang="en-US" dirty="0" smtClean="0"/>
              <a:t>Checking the timetable</a:t>
            </a:r>
          </a:p>
          <a:p>
            <a:pPr lvl="1"/>
            <a:r>
              <a:rPr lang="en-US" dirty="0" smtClean="0"/>
              <a:t>Resources?</a:t>
            </a:r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marL="457200" lvl="1" indent="0">
              <a:buNone/>
            </a:pPr>
            <a:endParaRPr lang="en-US" dirty="0" smtClean="0"/>
          </a:p>
          <a:p>
            <a:pPr lvl="1"/>
            <a:endParaRPr lang="en-US" dirty="0"/>
          </a:p>
          <a:p>
            <a:pPr marL="457200" lvl="1" indent="0">
              <a:buNone/>
            </a:pPr>
            <a:endParaRPr lang="en-US" dirty="0"/>
          </a:p>
          <a:p>
            <a:endParaRPr lang="en-US" dirty="0" smtClean="0"/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040229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ummer">
  <a:themeElements>
    <a:clrScheme name="Summer">
      <a:dk1>
        <a:sysClr val="windowText" lastClr="000000"/>
      </a:dk1>
      <a:lt1>
        <a:sysClr val="window" lastClr="FFFFFF"/>
      </a:lt1>
      <a:dk2>
        <a:srgbClr val="E89117"/>
      </a:dk2>
      <a:lt2>
        <a:srgbClr val="FEDD78"/>
      </a:lt2>
      <a:accent1>
        <a:srgbClr val="A1B633"/>
      </a:accent1>
      <a:accent2>
        <a:srgbClr val="C4D73F"/>
      </a:accent2>
      <a:accent3>
        <a:srgbClr val="FFCE2D"/>
      </a:accent3>
      <a:accent4>
        <a:srgbClr val="FFA600"/>
      </a:accent4>
      <a:accent5>
        <a:srgbClr val="ED5E00"/>
      </a:accent5>
      <a:accent6>
        <a:srgbClr val="C62D03"/>
      </a:accent6>
      <a:hlink>
        <a:srgbClr val="408080"/>
      </a:hlink>
      <a:folHlink>
        <a:srgbClr val="5EAEAE"/>
      </a:folHlink>
    </a:clrScheme>
    <a:fontScheme name="Summer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Summer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lumMod val="110000"/>
              </a:schemeClr>
            </a:gs>
            <a:gs pos="100000">
              <a:schemeClr val="phClr">
                <a:tint val="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8000"/>
                <a:satMod val="120000"/>
                <a:lumMod val="110000"/>
              </a:schemeClr>
            </a:gs>
            <a:gs pos="100000">
              <a:schemeClr val="phClr">
                <a:shade val="90000"/>
                <a:lumMod val="90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88900" dist="38100" dir="5400000" algn="ctr" rotWithShape="0">
              <a:srgbClr val="000000">
                <a:alpha val="65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5400000"/>
            </a:lightRig>
          </a:scene3d>
          <a:sp3d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shade val="80000"/>
                <a:hueMod val="110000"/>
                <a:satMod val="120000"/>
              </a:schemeClr>
            </a:gs>
            <a:gs pos="100000">
              <a:schemeClr val="phClr">
                <a:shade val="60000"/>
                <a:hueMod val="40000"/>
                <a:satMod val="120000"/>
                <a:lumMod val="103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7000"/>
                <a:shade val="80000"/>
                <a:hueMod val="110000"/>
                <a:satMod val="130000"/>
                <a:lumMod val="100000"/>
              </a:schemeClr>
            </a:gs>
            <a:gs pos="100000">
              <a:schemeClr val="phClr">
                <a:shade val="60000"/>
                <a:hueMod val="40000"/>
                <a:satMod val="120000"/>
                <a:lumMod val="103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TC101972873[[fn=Summer]]</Template>
  <TotalTime>314</TotalTime>
  <Words>437</Words>
  <Application>Microsoft Office PowerPoint</Application>
  <PresentationFormat>Näytössä katseltava diaesitys (4:3)</PresentationFormat>
  <Paragraphs>109</Paragraphs>
  <Slides>13</Slides>
  <Notes>0</Notes>
  <HiddenSlides>0</HiddenSlides>
  <MMClips>0</MMClips>
  <ScaleCrop>false</ScaleCrop>
  <HeadingPairs>
    <vt:vector size="4" baseType="variant">
      <vt:variant>
        <vt:lpstr>Teema</vt:lpstr>
      </vt:variant>
      <vt:variant>
        <vt:i4>1</vt:i4>
      </vt:variant>
      <vt:variant>
        <vt:lpstr>Dian otsikot</vt:lpstr>
      </vt:variant>
      <vt:variant>
        <vt:i4>13</vt:i4>
      </vt:variant>
    </vt:vector>
  </HeadingPairs>
  <TitlesOfParts>
    <vt:vector size="14" baseType="lpstr">
      <vt:lpstr>Summer</vt:lpstr>
      <vt:lpstr>Open Discovery Space Summer School 2014 Marathon, Greece, July 13-18 </vt:lpstr>
      <vt:lpstr>Basic info on the scenario:</vt:lpstr>
      <vt:lpstr>Educational objectives and pupils’ competences targeted: </vt:lpstr>
      <vt:lpstr> Pupils’ ages: </vt:lpstr>
      <vt:lpstr>Curriculum areas/ domains involved: </vt:lpstr>
      <vt:lpstr>Which school needs does your scenario address?  </vt:lpstr>
      <vt:lpstr>Parental engagement </vt:lpstr>
      <vt:lpstr>Parental engagement </vt:lpstr>
      <vt:lpstr>Phase 1: Preparation   </vt:lpstr>
      <vt:lpstr>Phase 2: Implementation   </vt:lpstr>
      <vt:lpstr>Phase 2: Assessment   </vt:lpstr>
      <vt:lpstr>Resources</vt:lpstr>
      <vt:lpstr>If you wish, please, add any other specifications or guidelines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Open Discovery Space Summer Academy 2014</dc:title>
  <dc:creator>Chelioti Eleni</dc:creator>
  <cp:lastModifiedBy>Jokela Matti</cp:lastModifiedBy>
  <cp:revision>16</cp:revision>
  <dcterms:created xsi:type="dcterms:W3CDTF">2014-06-12T09:44:21Z</dcterms:created>
  <dcterms:modified xsi:type="dcterms:W3CDTF">2014-07-07T16:26:37Z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AdHocReviewCycleID">
    <vt:i4>843812736</vt:i4>
  </property>
  <property fmtid="{D5CDD505-2E9C-101B-9397-08002B2CF9AE}" pid="3" name="_NewReviewCycle">
    <vt:lpwstr/>
  </property>
  <property fmtid="{D5CDD505-2E9C-101B-9397-08002B2CF9AE}" pid="4" name="_EmailSubject">
    <vt:lpwstr> Preparation instructions for ODS Summer School - Reminder</vt:lpwstr>
  </property>
  <property fmtid="{D5CDD505-2E9C-101B-9397-08002B2CF9AE}" pid="5" name="_AuthorEmail">
    <vt:lpwstr>matti.jokela@espoo.fi</vt:lpwstr>
  </property>
  <property fmtid="{D5CDD505-2E9C-101B-9397-08002B2CF9AE}" pid="6" name="_AuthorEmailDisplayName">
    <vt:lpwstr>Jokela Matti</vt:lpwstr>
  </property>
</Properties>
</file>