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33"/>
  </p:notesMasterIdLst>
  <p:sldIdLst>
    <p:sldId id="279" r:id="rId3"/>
    <p:sldId id="263" r:id="rId4"/>
    <p:sldId id="257" r:id="rId5"/>
    <p:sldId id="264" r:id="rId6"/>
    <p:sldId id="266" r:id="rId7"/>
    <p:sldId id="268" r:id="rId8"/>
    <p:sldId id="277" r:id="rId9"/>
    <p:sldId id="282" r:id="rId10"/>
    <p:sldId id="299" r:id="rId11"/>
    <p:sldId id="300" r:id="rId12"/>
    <p:sldId id="281" r:id="rId13"/>
    <p:sldId id="276" r:id="rId14"/>
    <p:sldId id="283" r:id="rId15"/>
    <p:sldId id="287" r:id="rId16"/>
    <p:sldId id="288" r:id="rId17"/>
    <p:sldId id="289" r:id="rId18"/>
    <p:sldId id="297" r:id="rId19"/>
    <p:sldId id="295" r:id="rId20"/>
    <p:sldId id="290" r:id="rId21"/>
    <p:sldId id="291" r:id="rId22"/>
    <p:sldId id="303" r:id="rId23"/>
    <p:sldId id="292" r:id="rId24"/>
    <p:sldId id="275" r:id="rId25"/>
    <p:sldId id="265" r:id="rId26"/>
    <p:sldId id="296" r:id="rId27"/>
    <p:sldId id="304" r:id="rId28"/>
    <p:sldId id="305" r:id="rId29"/>
    <p:sldId id="306" r:id="rId30"/>
    <p:sldId id="298" r:id="rId31"/>
    <p:sldId id="30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 showGuides="1"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61B5B-834A-4848-B53B-F7EF0E5AE0C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7AA54-D872-4B6E-A897-A1E71ED6A6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411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10 minutes to participants to write</a:t>
            </a:r>
            <a:r>
              <a:rPr lang="en-US" baseline="0" dirty="0" smtClean="0"/>
              <a:t> down their own “Big Ideas”.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them all in a slide and discuss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Present </a:t>
            </a:r>
            <a:r>
              <a:rPr lang="en-US" baseline="0" dirty="0" err="1" smtClean="0"/>
              <a:t>Harlen’s</a:t>
            </a:r>
            <a:r>
              <a:rPr lang="en-US" baseline="0" dirty="0" smtClean="0"/>
              <a:t> and our set and check for similarities.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 with teachers on which they like best.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7AA54-D872-4B6E-A897-A1E71ED6A66C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52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7AA54-D872-4B6E-A897-A1E71ED6A66C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01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7AA54-D872-4B6E-A897-A1E71ED6A66C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69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356350"/>
            <a:ext cx="5889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30" y="4005064"/>
            <a:ext cx="10287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2636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5696" y="3881599"/>
            <a:ext cx="5472608" cy="105496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116013" y="6308725"/>
            <a:ext cx="5111750" cy="549275"/>
          </a:xfrm>
        </p:spPr>
        <p:txBody>
          <a:bodyPr/>
          <a:lstStyle>
            <a:lvl1pPr marL="0" algn="l" defTabSz="914400" rtl="0" eaLnBrk="1" latinLnBrk="0" hangingPunct="1">
              <a:defRPr lang="de-DE" sz="1200" kern="1200" smtClean="0">
                <a:solidFill>
                  <a:srgbClr val="40B1C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Go-Lab Project - Global Online Science Labs for Inquiry Learning at School</a:t>
            </a:r>
          </a:p>
          <a:p>
            <a:pPr>
              <a:defRPr/>
            </a:pPr>
            <a:r>
              <a:rPr lang="en-GB"/>
              <a:t>Co-funded by EU (7</a:t>
            </a:r>
            <a:r>
              <a:rPr lang="en-GB" baseline="30000"/>
              <a:t>th</a:t>
            </a:r>
            <a:r>
              <a:rPr lang="en-GB"/>
              <a:t>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363626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7476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5720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1099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8868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4110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9406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356350"/>
            <a:ext cx="5889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30" y="4725144"/>
            <a:ext cx="10287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2636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79712" y="4495354"/>
            <a:ext cx="5472608" cy="105496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116013" y="6308725"/>
            <a:ext cx="5111750" cy="549275"/>
          </a:xfrm>
        </p:spPr>
        <p:txBody>
          <a:bodyPr/>
          <a:lstStyle>
            <a:lvl1pPr marL="0" algn="l" defTabSz="914400" rtl="0" eaLnBrk="1" latinLnBrk="0" hangingPunct="1">
              <a:defRPr lang="de-DE" sz="1200" kern="1200" smtClean="0">
                <a:solidFill>
                  <a:srgbClr val="40B1C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Go-Lab Project - Global Online Science Labs for Inquiry Learning at School</a:t>
            </a:r>
          </a:p>
          <a:p>
            <a:pPr>
              <a:defRPr/>
            </a:pPr>
            <a:r>
              <a:rPr lang="en-GB"/>
              <a:t>Co-funded by EU (7</a:t>
            </a:r>
            <a:r>
              <a:rPr lang="en-GB" baseline="30000"/>
              <a:t>th</a:t>
            </a:r>
            <a:r>
              <a:rPr lang="en-GB"/>
              <a:t>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363626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/>
          <a:lstStyle>
            <a:lvl1pPr marL="342900" indent="-342900">
              <a:buClr>
                <a:srgbClr val="40B1C7"/>
              </a:buClr>
              <a:buFont typeface="Wingdings" pitchFamily="2" charset="2"/>
              <a:buChar char="Ø"/>
              <a:defRPr sz="2200"/>
            </a:lvl1pPr>
            <a:lvl2pPr marL="742950" indent="-285750">
              <a:buClr>
                <a:srgbClr val="40B1C7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40B1C7"/>
              </a:buClr>
              <a:buFont typeface="Wingdings" pitchFamily="2" charset="2"/>
              <a:buChar char="ü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51720" y="6309320"/>
            <a:ext cx="5112568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de-DE" sz="1200" kern="1200" smtClean="0">
                <a:solidFill>
                  <a:srgbClr val="40B1C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 smtClean="0"/>
              <a:t>  © Go-Lab Project - Global Online Science Labs for Inquiry Learning at School</a:t>
            </a:r>
          </a:p>
          <a:p>
            <a:r>
              <a:rPr lang="en-GB" noProof="0" dirty="0" smtClean="0"/>
              <a:t>Co-funded by EU (7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Framework Programme) 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546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/>
          <a:lstStyle>
            <a:lvl1pPr marL="342900" indent="-342900">
              <a:buClr>
                <a:srgbClr val="40B1C7"/>
              </a:buClr>
              <a:buFont typeface="Wingdings" pitchFamily="2" charset="2"/>
              <a:buChar char="Ø"/>
              <a:defRPr sz="2200"/>
            </a:lvl1pPr>
            <a:lvl2pPr marL="742950" indent="-285750">
              <a:buClr>
                <a:srgbClr val="40B1C7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40B1C7"/>
              </a:buClr>
              <a:buFont typeface="Wingdings" pitchFamily="2" charset="2"/>
              <a:buChar char="ü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403648" y="476250"/>
            <a:ext cx="6192688" cy="4048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2951-B1B5-429D-9E8E-F1D99965DA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ctr" defTabSz="914400" rtl="0" eaLnBrk="1" latinLnBrk="0" hangingPunct="1">
              <a:defRPr lang="de-DE" sz="1200" kern="1200" smtClean="0">
                <a:solidFill>
                  <a:srgbClr val="40B1C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dirty="0"/>
              <a:t>Co-funded by EU (7</a:t>
            </a:r>
            <a:r>
              <a:rPr lang="en-GB" baseline="30000" dirty="0"/>
              <a:t>th</a:t>
            </a:r>
            <a:r>
              <a:rPr lang="en-GB" dirty="0"/>
              <a:t>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136043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erthlogo2"/>
          <p:cNvPicPr>
            <a:picLocks noChangeAspect="1" noChangeArrowheads="1"/>
          </p:cNvPicPr>
          <p:nvPr userDrawn="1"/>
        </p:nvPicPr>
        <p:blipFill>
          <a:blip r:embed="rId2" cstate="print"/>
          <a:srcRect l="-3780"/>
          <a:stretch>
            <a:fillRect/>
          </a:stretch>
        </p:blipFill>
        <p:spPr bwMode="auto">
          <a:xfrm>
            <a:off x="179388" y="182563"/>
            <a:ext cx="10080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/>
          <a:lstStyle>
            <a:lvl1pPr marL="342900" indent="-342900">
              <a:buClr>
                <a:srgbClr val="40B1C7"/>
              </a:buClr>
              <a:buFont typeface="Wingdings" pitchFamily="2" charset="2"/>
              <a:buChar char="Ø"/>
              <a:defRPr sz="2200"/>
            </a:lvl1pPr>
            <a:lvl2pPr marL="742950" indent="-285750">
              <a:buClr>
                <a:srgbClr val="40B1C7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40B1C7"/>
              </a:buClr>
              <a:buFont typeface="Wingdings" pitchFamily="2" charset="2"/>
              <a:buChar char="ü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159385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</a:t>
            </a:r>
          </a:p>
          <a:p>
            <a:pPr>
              <a:defRPr/>
            </a:pPr>
            <a:r>
              <a:rPr lang="en-US"/>
              <a:t>9-11 September 2013</a:t>
            </a:r>
          </a:p>
        </p:txBody>
      </p:sp>
      <p:sp>
        <p:nvSpPr>
          <p:cNvPr id="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C37D-2983-4662-9C2D-2D4F25F89833}" type="slidenum">
              <a:rPr lang="en-US"/>
              <a:pPr>
                <a:defRPr/>
              </a:pPr>
              <a:t>‹#›</a:t>
            </a:fld>
            <a:r>
              <a:rPr lang="en-US" dirty="0"/>
              <a:t>/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ctr" defTabSz="914400" rtl="0" eaLnBrk="1" latinLnBrk="0" hangingPunct="1">
              <a:defRPr lang="de-DE" sz="1200" kern="1200" smtClean="0">
                <a:solidFill>
                  <a:srgbClr val="40B1C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  © Go-Lab Project - Global Online Science Labs for Inquiry Learning at School</a:t>
            </a:r>
          </a:p>
          <a:p>
            <a:pPr>
              <a:defRPr/>
            </a:pPr>
            <a:r>
              <a:rPr lang="en-GB"/>
              <a:t>Co-funded by EU (7</a:t>
            </a:r>
            <a:r>
              <a:rPr lang="en-GB" baseline="30000"/>
              <a:t>th</a:t>
            </a:r>
            <a:r>
              <a:rPr lang="en-GB"/>
              <a:t>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264242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© Go-Lab Project - Global Online Science Labs for Inquiry Learning at School</a:t>
            </a:r>
          </a:p>
          <a:p>
            <a:pPr>
              <a:defRPr/>
            </a:pPr>
            <a:r>
              <a:rPr lang="en-GB"/>
              <a:t>Co-funded by EU (7</a:t>
            </a:r>
            <a:r>
              <a:rPr lang="en-GB" baseline="30000"/>
              <a:t>th</a:t>
            </a:r>
            <a:r>
              <a:rPr lang="en-GB"/>
              <a:t> Framework Programme)  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470A-3D7B-4A45-BDCC-9E1708123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>
          <a:xfrm>
            <a:off x="457200" y="6381328"/>
            <a:ext cx="1306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0291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181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005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6544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6981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29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Sample Title</a:t>
            </a:r>
            <a:endParaRPr 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Sample </a:t>
            </a:r>
            <a:r>
              <a:rPr lang="de-DE" dirty="0" err="1" smtClean="0"/>
              <a:t>text</a:t>
            </a:r>
            <a:r>
              <a:rPr lang="de-DE" dirty="0" smtClean="0"/>
              <a:t> 1</a:t>
            </a:r>
          </a:p>
          <a:p>
            <a:pPr lvl="1"/>
            <a:r>
              <a:rPr lang="de-DE" dirty="0" smtClean="0"/>
              <a:t>Sample </a:t>
            </a:r>
            <a:r>
              <a:rPr lang="de-DE" dirty="0" err="1" smtClean="0"/>
              <a:t>text</a:t>
            </a:r>
            <a:r>
              <a:rPr lang="de-DE" dirty="0" smtClean="0"/>
              <a:t> 2</a:t>
            </a:r>
          </a:p>
          <a:p>
            <a:pPr lvl="2"/>
            <a:r>
              <a:rPr lang="de-DE" dirty="0" smtClean="0"/>
              <a:t>Sample </a:t>
            </a:r>
            <a:r>
              <a:rPr lang="de-DE" dirty="0" err="1" smtClean="0"/>
              <a:t>text</a:t>
            </a:r>
            <a:r>
              <a:rPr lang="de-DE" dirty="0" smtClean="0"/>
              <a:t> 3</a:t>
            </a:r>
          </a:p>
        </p:txBody>
      </p:sp>
      <p:pic>
        <p:nvPicPr>
          <p:cNvPr id="1028" name="Picture 2" descr="U:\NEWBUSINESS\GoLab\1_Work Packages\WP9 Dissemination and exploitation\Logo\GOLAB LOGO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60350"/>
            <a:ext cx="867520" cy="70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 userDrawn="1"/>
        </p:nvCxnSpPr>
        <p:spPr>
          <a:xfrm>
            <a:off x="468313" y="6308725"/>
            <a:ext cx="8207375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51050" y="6308725"/>
            <a:ext cx="5113338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 kern="1200" smtClean="0">
                <a:solidFill>
                  <a:srgbClr val="40B1C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dirty="0"/>
              <a:t>Co-funded by EU (7</a:t>
            </a:r>
            <a:r>
              <a:rPr lang="en-GB" baseline="30000" dirty="0"/>
              <a:t>th</a:t>
            </a:r>
            <a:r>
              <a:rPr lang="en-GB" dirty="0"/>
              <a:t> Framework Programme)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188" y="6308725"/>
            <a:ext cx="1090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0B1C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51A72A-3C3E-4A2F-80AE-B88ED858E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350"/>
            <a:ext cx="864096" cy="67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55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40B1C7"/>
          </a:solidFill>
          <a:latin typeface="Trebuchet MS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40B1C7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40B1C7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40B1C7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40B1C7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40B1C7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40B1C7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40B1C7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40B1C7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ts val="600"/>
        </a:spcAft>
        <a:buClr>
          <a:srgbClr val="40B1C7"/>
        </a:buClr>
        <a:buFont typeface="Wingdings" pitchFamily="2" charset="2"/>
        <a:buChar char="Ø"/>
        <a:defRPr sz="2200" kern="1200">
          <a:solidFill>
            <a:srgbClr val="303030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ts val="600"/>
        </a:spcBef>
        <a:spcAft>
          <a:spcPts val="600"/>
        </a:spcAft>
        <a:buClr>
          <a:srgbClr val="40B1C7"/>
        </a:buClr>
        <a:buFont typeface="Wingdings" pitchFamily="2" charset="2"/>
        <a:buChar char="§"/>
        <a:defRPr sz="2000" kern="1200">
          <a:solidFill>
            <a:srgbClr val="303030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ts val="600"/>
        </a:spcBef>
        <a:spcAft>
          <a:spcPts val="600"/>
        </a:spcAft>
        <a:buClr>
          <a:srgbClr val="40B1C7"/>
        </a:buClr>
        <a:buFont typeface="Wingdings" pitchFamily="2" charset="2"/>
        <a:buChar char="ü"/>
        <a:defRPr kern="1200">
          <a:solidFill>
            <a:srgbClr val="303030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EBEE-581C-45DE-89AE-9AEDA597EB13}" type="datetimeFigureOut">
              <a:rPr lang="el-GR" smtClean="0"/>
              <a:t>18/9/2014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  © Go-Lab Project - Global Online Science Labs for Inquiry Learning at School</a:t>
            </a:r>
          </a:p>
          <a:p>
            <a:pPr>
              <a:defRPr/>
            </a:pPr>
            <a:r>
              <a:rPr lang="en-GB" smtClean="0"/>
              <a:t>Co-funded by EU (7</a:t>
            </a:r>
            <a:r>
              <a:rPr lang="en-GB" baseline="30000" smtClean="0"/>
              <a:t>th</a:t>
            </a:r>
            <a:r>
              <a:rPr lang="en-GB" smtClean="0"/>
              <a:t> Framework Programme)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51A72A-3C3E-4A2F-80AE-B88ED858E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U:\NEWBUSINESS\GoLab\1_Work Packages\WP9 Dissemination and exploitation\Logo\GOLAB LOGO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25" y="260350"/>
            <a:ext cx="10842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 userDrawn="1"/>
        </p:nvCxnSpPr>
        <p:spPr>
          <a:xfrm>
            <a:off x="468313" y="6308725"/>
            <a:ext cx="8207375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260350"/>
            <a:ext cx="864096" cy="67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3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abz.eu/" TargetMode="External"/><Relationship Id="rId2" Type="http://schemas.openxmlformats.org/officeDocument/2006/relationships/hyperlink" Target="http://go-lab-project.eu/project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gmavroma@ea.gr" TargetMode="External"/><Relationship Id="rId5" Type="http://schemas.openxmlformats.org/officeDocument/2006/relationships/hyperlink" Target="mailto:eleftheria@ea.gr" TargetMode="External"/><Relationship Id="rId4" Type="http://schemas.openxmlformats.org/officeDocument/2006/relationships/hyperlink" Target="http://go-lab-project.eu/call-for-schools/gree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6"/>
                </a:solidFill>
              </a:rPr>
              <a:t>Showing our students the </a:t>
            </a:r>
            <a:r>
              <a:rPr lang="en-US" sz="3600" b="1" dirty="0" smtClean="0">
                <a:solidFill>
                  <a:schemeClr val="accent6"/>
                </a:solidFill>
              </a:rPr>
              <a:t>Bigger </a:t>
            </a:r>
            <a:r>
              <a:rPr lang="en-US" sz="3600" b="1" dirty="0">
                <a:solidFill>
                  <a:schemeClr val="accent6"/>
                </a:solidFill>
              </a:rPr>
              <a:t>Picture through a federation of online </a:t>
            </a:r>
            <a:r>
              <a:rPr lang="en-US" sz="3600" b="1" dirty="0" smtClean="0">
                <a:solidFill>
                  <a:schemeClr val="accent6"/>
                </a:solidFill>
              </a:rPr>
              <a:t>labs: </a:t>
            </a:r>
            <a:br>
              <a:rPr lang="en-US" sz="3600" b="1" dirty="0" smtClean="0">
                <a:solidFill>
                  <a:schemeClr val="accent6"/>
                </a:solidFill>
              </a:rPr>
            </a:br>
            <a:r>
              <a:rPr lang="en-US" sz="8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</a:rPr>
              <a:t/>
            </a:r>
            <a:br>
              <a:rPr lang="en-US" sz="3600" b="1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/>
                </a:solidFill>
              </a:rPr>
              <a:t>How </a:t>
            </a:r>
            <a:r>
              <a:rPr lang="en-US" sz="3600" b="1" dirty="0">
                <a:solidFill>
                  <a:schemeClr val="accent6"/>
                </a:solidFill>
              </a:rPr>
              <a:t>to use the “Big Ideas of Science” in order to interconnect different subject domains.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4678288"/>
            <a:ext cx="5472608" cy="1054968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Eleftheria Tsourlidaki</a:t>
            </a:r>
          </a:p>
          <a:p>
            <a:pPr fontAlgn="auto">
              <a:defRPr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Ellinogermaniki Agogi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42523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50687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What are the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Big 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67544" y="1268760"/>
            <a:ext cx="8229600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3200" dirty="0" smtClean="0"/>
              <a:t>It is </a:t>
            </a:r>
            <a:r>
              <a:rPr lang="en-US" sz="3200" dirty="0" smtClean="0"/>
              <a:t>the </a:t>
            </a:r>
            <a:r>
              <a:rPr lang="en-US" sz="3200" u="sng" dirty="0" smtClean="0"/>
              <a:t>common ground </a:t>
            </a:r>
            <a:r>
              <a:rPr lang="en-US" sz="3200" dirty="0" smtClean="0"/>
              <a:t>behind different natural phenomena.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 smtClean="0"/>
              <a:t>They can enable learners as </a:t>
            </a:r>
            <a:r>
              <a:rPr lang="en-US" sz="3200" dirty="0" smtClean="0"/>
              <a:t>individuals to </a:t>
            </a:r>
            <a:r>
              <a:rPr lang="en-US" sz="3200" u="sng" dirty="0" smtClean="0"/>
              <a:t>understand aspects of the world </a:t>
            </a:r>
            <a:r>
              <a:rPr lang="en-US" sz="3200" dirty="0" smtClean="0"/>
              <a:t>around them.</a:t>
            </a:r>
            <a:endParaRPr lang="en-US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Understand certain concepts and the connection between different principles and phenomena which </a:t>
            </a:r>
            <a:r>
              <a:rPr lang="en-US" sz="3200" u="sng" dirty="0" smtClean="0"/>
              <a:t>at first sight might appear to be irrelevant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1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40B1C7"/>
                </a:solidFill>
                <a:latin typeface="Trebuchet MS" pitchFamily="34" charset="0"/>
              </a:rPr>
              <a:t>From small to Big Ideas of Science:</a:t>
            </a:r>
            <a:br>
              <a:rPr lang="en-US" sz="2400" b="1" dirty="0" smtClean="0">
                <a:solidFill>
                  <a:srgbClr val="40B1C7"/>
                </a:solidFill>
                <a:latin typeface="Trebuchet MS" pitchFamily="34" charset="0"/>
              </a:rPr>
            </a:br>
            <a:r>
              <a:rPr lang="en-US" sz="2400" b="1" dirty="0">
                <a:solidFill>
                  <a:srgbClr val="40B1C7"/>
                </a:solidFill>
                <a:latin typeface="Trebuchet MS" pitchFamily="34" charset="0"/>
              </a:rPr>
              <a:t>Connecting different concept between them</a:t>
            </a:r>
            <a:endParaRPr lang="el-GR" sz="24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49" y="1558702"/>
            <a:ext cx="7529437" cy="43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948264" y="1844824"/>
            <a:ext cx="1944216" cy="122413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Make connections to subject taught in previous classes.</a:t>
            </a:r>
            <a:endParaRPr lang="el-GR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948264" y="4437112"/>
            <a:ext cx="1944216" cy="122413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Give insights for subject that they students will be taught in next classes.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825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40B1C7"/>
                </a:solidFill>
                <a:latin typeface="Trebuchet MS" pitchFamily="34" charset="0"/>
              </a:rPr>
              <a:t>From </a:t>
            </a:r>
            <a:r>
              <a:rPr lang="en-US" sz="2400" b="1" dirty="0">
                <a:solidFill>
                  <a:srgbClr val="40B1C7"/>
                </a:solidFill>
                <a:latin typeface="Trebuchet MS" pitchFamily="34" charset="0"/>
              </a:rPr>
              <a:t>small to Big Ideas of </a:t>
            </a:r>
            <a:r>
              <a:rPr lang="en-US" sz="2400" b="1" dirty="0" smtClean="0">
                <a:solidFill>
                  <a:srgbClr val="40B1C7"/>
                </a:solidFill>
                <a:latin typeface="Trebuchet MS" pitchFamily="34" charset="0"/>
              </a:rPr>
              <a:t>Science:</a:t>
            </a:r>
            <a:br>
              <a:rPr lang="en-US" sz="2400" b="1" dirty="0" smtClean="0">
                <a:solidFill>
                  <a:srgbClr val="40B1C7"/>
                </a:solidFill>
                <a:latin typeface="Trebuchet MS" pitchFamily="34" charset="0"/>
              </a:rPr>
            </a:br>
            <a:r>
              <a:rPr lang="en-US" sz="2400" b="1" dirty="0">
                <a:solidFill>
                  <a:srgbClr val="40B1C7"/>
                </a:solidFill>
                <a:latin typeface="Trebuchet MS" pitchFamily="34" charset="0"/>
              </a:rPr>
              <a:t>Deepening  the understanding of a </a:t>
            </a:r>
            <a:r>
              <a:rPr lang="en-US" sz="2400" b="1" dirty="0" smtClean="0">
                <a:solidFill>
                  <a:srgbClr val="40B1C7"/>
                </a:solidFill>
                <a:latin typeface="Trebuchet MS" pitchFamily="34" charset="0"/>
              </a:rPr>
              <a:t>concept</a:t>
            </a:r>
            <a:endParaRPr lang="el-GR" sz="24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1893" r="7202" b="9358"/>
          <a:stretch/>
        </p:blipFill>
        <p:spPr>
          <a:xfrm>
            <a:off x="107504" y="1340768"/>
            <a:ext cx="7243677" cy="466114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6296" y="1628800"/>
            <a:ext cx="1800200" cy="122413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Demonstrate different aspects of the same concept.</a:t>
            </a:r>
            <a:endParaRPr lang="el-GR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308304" y="4077072"/>
            <a:ext cx="1770668" cy="122413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Connect concepts to every day life.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823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50687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What are the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Big 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7544" y="126876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/>
              <a:t>General Level</a:t>
            </a:r>
            <a:endParaRPr lang="en-GB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/>
              <a:t>Big Ideas </a:t>
            </a:r>
            <a:r>
              <a:rPr lang="en-US" sz="2800" dirty="0" smtClean="0"/>
              <a:t>that are </a:t>
            </a:r>
            <a:r>
              <a:rPr lang="en-US" sz="2800" u="sng" dirty="0" smtClean="0"/>
              <a:t>completely generic </a:t>
            </a:r>
            <a:r>
              <a:rPr lang="en-US" sz="2800" dirty="0" smtClean="0"/>
              <a:t>and apply to all fields of science.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  <a:p>
            <a:r>
              <a:rPr lang="en-GB" sz="2800" b="1" i="1" dirty="0" smtClean="0"/>
              <a:t>Specific Level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u="sng" dirty="0" smtClean="0"/>
              <a:t>Reflect the </a:t>
            </a:r>
            <a:r>
              <a:rPr lang="en-US" sz="2800" u="sng" dirty="0" smtClean="0"/>
              <a:t>principle ideas of our world </a:t>
            </a:r>
            <a:r>
              <a:rPr lang="en-US" sz="2800" dirty="0" smtClean="0"/>
              <a:t>and that to their total will cover all different subject-domains of </a:t>
            </a:r>
            <a:r>
              <a:rPr lang="en-GB" sz="2800" dirty="0" smtClean="0"/>
              <a:t>science.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530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 smtClean="0"/>
              <a:t>  © Go-Lab Project - Global Online Science Labs for Inquiry Learning at School</a:t>
            </a:r>
          </a:p>
          <a:p>
            <a:r>
              <a:rPr lang="en-GB" noProof="0" dirty="0" smtClean="0"/>
              <a:t>Co-funded by EU (7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Framework Programme)  </a:t>
            </a:r>
            <a:endParaRPr lang="en-GB" noProof="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72494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40B1C7"/>
                </a:solidFill>
                <a:latin typeface="Trebuchet MS" pitchFamily="34" charset="0"/>
              </a:rPr>
              <a:t>Brainstorming</a:t>
            </a:r>
            <a:endParaRPr lang="el-GR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208114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40B1C7"/>
                </a:solidFill>
                <a:latin typeface="Trebuchet MS" pitchFamily="34" charset="0"/>
              </a:rPr>
              <a:t>What are the Big Ideas of science according to you?</a:t>
            </a:r>
            <a:endParaRPr lang="el-GR" sz="40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 smtClean="0"/>
              <a:t>  © Go-Lab Project - Global Online Science Labs for Inquiry Learning at School</a:t>
            </a:r>
          </a:p>
          <a:p>
            <a:r>
              <a:rPr lang="en-GB" noProof="0" dirty="0" smtClean="0"/>
              <a:t>Co-funded by EU (7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Framework Programme)  </a:t>
            </a:r>
            <a:endParaRPr lang="en-GB" noProof="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The Big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Ideas of </a:t>
            </a:r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Science</a:t>
            </a:r>
            <a:b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</a:br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Set A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92950"/>
              </p:ext>
            </p:extLst>
          </p:nvPr>
        </p:nvGraphicFramePr>
        <p:xfrm>
          <a:off x="323528" y="1196753"/>
          <a:ext cx="8496944" cy="45437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48472"/>
                <a:gridCol w="4248472"/>
              </a:tblGrid>
              <a:tr h="33746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Big Ideas of Science</a:t>
                      </a:r>
                      <a:endParaRPr lang="el-GR" sz="1600" b="1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7933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is conserved; it cannot be created or destroyed. 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r>
                        <a:rPr lang="en-US" sz="1200" b="1" u="none" dirty="0" smtClean="0"/>
                        <a:t>5. </a:t>
                      </a:r>
                      <a:r>
                        <a:rPr lang="en-US" sz="1200" u="none" dirty="0" smtClean="0"/>
                        <a:t>All matter and radiation exhibit both wave </a:t>
                      </a:r>
                      <a:r>
                        <a:rPr lang="en-GB" sz="1200" u="none" dirty="0" smtClean="0"/>
                        <a:t>and particle properties.</a:t>
                      </a:r>
                      <a:endParaRPr lang="el-GR" sz="1200" u="none" dirty="0" smtClean="0"/>
                    </a:p>
                  </a:txBody>
                  <a:tcPr/>
                </a:tc>
              </a:tr>
              <a:tr h="132229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four fundamental </a:t>
                      </a:r>
                      <a:r>
                        <a:rPr lang="en-GB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interactions/forces in nature; </a:t>
                      </a:r>
                    </a:p>
                    <a:p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r>
                        <a:rPr lang="en-US" sz="1200" b="1" u="none" dirty="0" smtClean="0"/>
                        <a:t>6. </a:t>
                      </a:r>
                      <a:r>
                        <a:rPr lang="en-US" sz="1200" u="none" dirty="0" smtClean="0"/>
                        <a:t>Evolution is the basis for both the unity of life and the biodiversity of organisms (living and extinct). </a:t>
                      </a:r>
                    </a:p>
                    <a:p>
                      <a:pPr marL="0" indent="0" fontAlgn="ctr">
                        <a:buNone/>
                      </a:pPr>
                      <a:endParaRPr lang="en-US" sz="1200" u="none" dirty="0" smtClean="0"/>
                    </a:p>
                    <a:p>
                      <a:pPr marL="0" indent="0" fontAlgn="ctr">
                        <a:buNone/>
                      </a:pPr>
                      <a:endParaRPr lang="en-US" sz="1200" u="none" dirty="0" smtClean="0"/>
                    </a:p>
                    <a:p>
                      <a:pPr marL="0" indent="0" fontAlgn="ctr">
                        <a:buNone/>
                      </a:pPr>
                      <a:endParaRPr lang="en-US" sz="1200" u="none" dirty="0" smtClean="0"/>
                    </a:p>
                    <a:p>
                      <a:pPr marL="0" indent="0" fontAlgn="ctr">
                        <a:buNone/>
                      </a:pPr>
                      <a:endParaRPr lang="en-US" sz="1200" u="none" dirty="0" smtClean="0"/>
                    </a:p>
                    <a:p>
                      <a:pPr marL="0" indent="0" fontAlgn="ctr">
                        <a:buNone/>
                      </a:pPr>
                      <a:endParaRPr lang="el-GR" sz="1200" u="none" dirty="0" smtClean="0"/>
                    </a:p>
                  </a:txBody>
                  <a:tcPr anchor="ctr"/>
                </a:tc>
              </a:tr>
              <a:tr h="793374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Earth is a very small part of the Universe.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r>
                        <a:rPr lang="en-US" sz="1200" b="1" u="none" dirty="0" smtClean="0"/>
                        <a:t>7. </a:t>
                      </a:r>
                      <a:r>
                        <a:rPr lang="en-US" sz="1200" u="none" dirty="0" smtClean="0"/>
                        <a:t>Organisms are organized on a cellular basis and require a supply of energy and materials. </a:t>
                      </a:r>
                    </a:p>
                    <a:p>
                      <a:pPr marL="0" indent="0" fontAlgn="ctr">
                        <a:buNone/>
                      </a:pPr>
                      <a:endParaRPr lang="en-US" sz="1200" u="none" dirty="0" smtClean="0"/>
                    </a:p>
                    <a:p>
                      <a:pPr marL="0" indent="0" fontAlgn="ctr">
                        <a:buNone/>
                      </a:pPr>
                      <a:endParaRPr lang="el-GR" sz="1200" u="none" dirty="0" smtClean="0"/>
                    </a:p>
                  </a:txBody>
                  <a:tcPr anchor="ctr"/>
                </a:tc>
              </a:tr>
              <a:tr h="1145985">
                <a:tc>
                  <a:txBody>
                    <a:bodyPr/>
                    <a:lstStyle/>
                    <a:p>
                      <a:endParaRPr lang="en-US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matter in the Universe is made of very small particles.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r>
                        <a:rPr lang="en-US" sz="1200" b="1" u="none" dirty="0" smtClean="0"/>
                        <a:t>8. </a:t>
                      </a:r>
                      <a:r>
                        <a:rPr lang="en-US" sz="1200" u="none" dirty="0" smtClean="0"/>
                        <a:t>Earth is a system of systems which influences and is influenced by life on the planet. </a:t>
                      </a:r>
                    </a:p>
                    <a:p>
                      <a:pPr marL="0" indent="0" fontAlgn="ctr">
                        <a:buNone/>
                      </a:pPr>
                      <a:endParaRPr lang="en-US" sz="1200" u="none" dirty="0" smtClean="0"/>
                    </a:p>
                    <a:p>
                      <a:pPr marL="0" indent="0" fontAlgn="ctr">
                        <a:buNone/>
                      </a:pPr>
                      <a:endParaRPr lang="el-GR" sz="1200" u="non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677" y="1844824"/>
            <a:ext cx="4248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dk1"/>
                </a:solidFill>
              </a:rPr>
              <a:t>It can only transform from one form to another. The transformation of energy can lead to a change of state or motion.</a:t>
            </a:r>
            <a:endParaRPr lang="el-GR" sz="1100" i="1" dirty="0"/>
          </a:p>
        </p:txBody>
      </p:sp>
      <p:sp>
        <p:nvSpPr>
          <p:cNvPr id="4" name="Rectangle 3"/>
          <p:cNvSpPr/>
          <p:nvPr/>
        </p:nvSpPr>
        <p:spPr>
          <a:xfrm>
            <a:off x="341701" y="2708920"/>
            <a:ext cx="40862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chemeClr val="dk1"/>
                </a:solidFill>
              </a:rPr>
              <a:t>gravitation, electromagnetism, strong-nuclear and weak </a:t>
            </a:r>
            <a:r>
              <a:rPr lang="en-US" sz="1100" i="1" dirty="0">
                <a:solidFill>
                  <a:schemeClr val="dk1"/>
                </a:solidFill>
              </a:rPr>
              <a:t>nuclear. All phenomena are due to the presence of one or more of these interactions. Forces act on objects and can act at a distance through a respective physical field causing a change in motion or in the state of matter.</a:t>
            </a:r>
            <a:endParaRPr lang="el-GR" sz="1100" i="1" dirty="0"/>
          </a:p>
        </p:txBody>
      </p:sp>
      <p:sp>
        <p:nvSpPr>
          <p:cNvPr id="5" name="Rectangle 4"/>
          <p:cNvSpPr/>
          <p:nvPr/>
        </p:nvSpPr>
        <p:spPr>
          <a:xfrm>
            <a:off x="353677" y="400506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>
                <a:solidFill>
                  <a:schemeClr val="dk1"/>
                </a:solidFill>
              </a:rPr>
              <a:t>The Universe is comprised of billions of galaxies each of which contains billions of stars and other celestial objects. </a:t>
            </a:r>
            <a:endParaRPr lang="el-GR" sz="1100" i="1" dirty="0"/>
          </a:p>
        </p:txBody>
      </p:sp>
      <p:sp>
        <p:nvSpPr>
          <p:cNvPr id="7" name="Rectangle 6"/>
          <p:cNvSpPr/>
          <p:nvPr/>
        </p:nvSpPr>
        <p:spPr>
          <a:xfrm>
            <a:off x="365187" y="5013176"/>
            <a:ext cx="4062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dk1"/>
                </a:solidFill>
              </a:rPr>
              <a:t>They are in constant motion and the bonds between them are formed by </a:t>
            </a:r>
            <a:r>
              <a:rPr lang="en-GB" sz="1100" i="1" dirty="0">
                <a:solidFill>
                  <a:schemeClr val="dk1"/>
                </a:solidFill>
              </a:rPr>
              <a:t>interactions between them.</a:t>
            </a:r>
            <a:endParaRPr lang="el-GR" sz="1100" i="1" dirty="0"/>
          </a:p>
        </p:txBody>
      </p:sp>
      <p:sp>
        <p:nvSpPr>
          <p:cNvPr id="8" name="Rectangle 7"/>
          <p:cNvSpPr/>
          <p:nvPr/>
        </p:nvSpPr>
        <p:spPr>
          <a:xfrm>
            <a:off x="4644008" y="2962835"/>
            <a:ext cx="3888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100" i="1" dirty="0"/>
              <a:t>Organisms pass on genetic information from one generation to another.</a:t>
            </a:r>
            <a:endParaRPr lang="el-GR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4644008" y="422321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 sz="1100" i="1" dirty="0"/>
              <a:t>All life forms on our planet are based on a common key component.</a:t>
            </a:r>
            <a:endParaRPr lang="el-GR" sz="1100" i="1" dirty="0"/>
          </a:p>
        </p:txBody>
      </p:sp>
      <p:sp>
        <p:nvSpPr>
          <p:cNvPr id="11" name="Rectangle 10"/>
          <p:cNvSpPr/>
          <p:nvPr/>
        </p:nvSpPr>
        <p:spPr>
          <a:xfrm>
            <a:off x="4644008" y="5229018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100" i="1" dirty="0"/>
              <a:t>The processes occurring within this system shapes the climate and the surface </a:t>
            </a:r>
            <a:r>
              <a:rPr lang="en-GB" sz="1100" i="1" dirty="0"/>
              <a:t>of the planet.</a:t>
            </a:r>
            <a:endParaRPr lang="el-GR" sz="1100" i="1" dirty="0"/>
          </a:p>
        </p:txBody>
      </p:sp>
    </p:spTree>
    <p:extLst>
      <p:ext uri="{BB962C8B-B14F-4D97-AF65-F5344CB8AC3E}">
        <p14:creationId xmlns:p14="http://schemas.microsoft.com/office/powerpoint/2010/main" val="2946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The Big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Ideas of Science</a:t>
            </a:r>
            <a:b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</a:b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Set </a:t>
            </a:r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B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83942"/>
              </p:ext>
            </p:extLst>
          </p:nvPr>
        </p:nvGraphicFramePr>
        <p:xfrm>
          <a:off x="467544" y="1397000"/>
          <a:ext cx="8208912" cy="30415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4456"/>
                <a:gridCol w="4104456"/>
              </a:tblGrid>
              <a:tr h="3288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Big Ideas of Science</a:t>
                      </a:r>
                      <a:endParaRPr lang="el-GR" sz="1600" b="1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1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8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/>
                        <a:t>1. </a:t>
                      </a:r>
                      <a:r>
                        <a:rPr lang="en-US" sz="1200" u="none" dirty="0" smtClean="0"/>
                        <a:t>All material in the Universe is made of very small particles.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/>
                        <a:t>6.</a:t>
                      </a:r>
                      <a:r>
                        <a:rPr lang="en-US" sz="1200" u="none" dirty="0" smtClean="0"/>
                        <a:t> The solar system is a very small part of one of billions of galaxies in the Universe.</a:t>
                      </a:r>
                    </a:p>
                  </a:txBody>
                  <a:tcPr anchor="ctr"/>
                </a:tc>
              </a:tr>
              <a:tr h="328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/>
                        <a:t>2.</a:t>
                      </a:r>
                      <a:r>
                        <a:rPr lang="en-US" sz="1200" u="none" dirty="0" smtClean="0"/>
                        <a:t> Objects can affect other objects at a distance.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/>
                        <a:t>7.</a:t>
                      </a:r>
                      <a:r>
                        <a:rPr lang="en-US" sz="1200" u="none" dirty="0" smtClean="0"/>
                        <a:t> Organisms are organized on a cellular basis.</a:t>
                      </a:r>
                    </a:p>
                  </a:txBody>
                  <a:tcPr anchor="ctr"/>
                </a:tc>
              </a:tr>
              <a:tr h="328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/>
                        <a:t>3.</a:t>
                      </a:r>
                      <a:r>
                        <a:rPr lang="en-US" sz="1200" u="none" dirty="0" smtClean="0"/>
                        <a:t> Changing the movement of an object requires a net force to be acting on it.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/>
                        <a:t>8.</a:t>
                      </a:r>
                      <a:r>
                        <a:rPr lang="en-US" sz="1200" u="none" dirty="0" smtClean="0"/>
                        <a:t> Organisms require a supply of energy and materials for which they are often dependent on or in competition with other organisms.</a:t>
                      </a:r>
                    </a:p>
                  </a:txBody>
                  <a:tcPr anchor="ctr"/>
                </a:tc>
              </a:tr>
              <a:tr h="5754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u="none" dirty="0" smtClean="0"/>
                        <a:t>4.</a:t>
                      </a:r>
                      <a:r>
                        <a:rPr lang="en-US" sz="1200" u="none" dirty="0" smtClean="0"/>
                        <a:t> The total amount of energy in the Universe is always the same but energy can be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u="none" dirty="0" smtClean="0"/>
                        <a:t>transformed when things change or are made to happen.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/>
                        <a:t>9. </a:t>
                      </a:r>
                      <a:r>
                        <a:rPr lang="en-US" sz="1200" u="none" dirty="0" smtClean="0"/>
                        <a:t>Genetic information is passed down from one generation of organisms to another.</a:t>
                      </a:r>
                    </a:p>
                  </a:txBody>
                  <a:tcPr anchor="ctr"/>
                </a:tc>
              </a:tr>
              <a:tr h="6158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u="none" dirty="0" smtClean="0"/>
                        <a:t>5.</a:t>
                      </a:r>
                      <a:r>
                        <a:rPr lang="en-US" sz="1200" u="none" dirty="0" smtClean="0"/>
                        <a:t> The composition of the Earth and its atmosphere and the processes occurring within  them shape the Earth’s surface and its climate.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/>
                        <a:t>10. </a:t>
                      </a:r>
                      <a:r>
                        <a:rPr lang="en-US" sz="1200" u="none" dirty="0" smtClean="0"/>
                        <a:t>The diversity of organisms, living and extinct, is the result of evolution.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8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The Big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23528" y="1623938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Which of the two sets is closer to the Big Ideas you thought?</a:t>
            </a:r>
            <a:endParaRPr lang="el-GR" sz="31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46856" y="3080654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Which of the two sets is more appropriate according to your opinion?</a:t>
            </a:r>
            <a:endParaRPr lang="el-GR" sz="31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46856" y="4506689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Is there something missing or something unnecessary?</a:t>
            </a:r>
            <a:endParaRPr lang="el-GR" sz="31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From Small to Big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46856" y="4144218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How do we connect every day teaching with</a:t>
            </a:r>
          </a:p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 the Big Ideas of Science?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From Small to Big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35769"/>
              </p:ext>
            </p:extLst>
          </p:nvPr>
        </p:nvGraphicFramePr>
        <p:xfrm>
          <a:off x="575556" y="3603873"/>
          <a:ext cx="2880320" cy="2342128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2880320"/>
              </a:tblGrid>
              <a:tr h="5081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Cognitive Educational Objectives: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Types of Knowledge </a:t>
                      </a:r>
                      <a:endParaRPr lang="el-G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491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Factual Knowledge </a:t>
                      </a:r>
                      <a:endParaRPr lang="el-GR" sz="18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1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Conceptual Knowledge </a:t>
                      </a:r>
                      <a:endParaRPr lang="el-GR" sz="18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1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Procedural Knowledge </a:t>
                      </a:r>
                      <a:endParaRPr lang="el-GR" sz="18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1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Meta-cognitive Knowledge </a:t>
                      </a:r>
                      <a:endParaRPr lang="el-GR" sz="18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Notched Right Arrow 8"/>
          <p:cNvSpPr/>
          <p:nvPr/>
        </p:nvSpPr>
        <p:spPr>
          <a:xfrm>
            <a:off x="4067944" y="3212976"/>
            <a:ext cx="1008112" cy="432048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23528" y="1706365"/>
            <a:ext cx="338437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Every educational activity has certain educational objectives/learning goals. Educational </a:t>
            </a:r>
            <a:r>
              <a:rPr lang="en-GB" dirty="0">
                <a:solidFill>
                  <a:schemeClr val="tx1"/>
                </a:solidFill>
              </a:rPr>
              <a:t>objectives set on </a:t>
            </a:r>
            <a:r>
              <a:rPr lang="en-GB" dirty="0" smtClean="0">
                <a:solidFill>
                  <a:schemeClr val="tx1"/>
                </a:solidFill>
              </a:rPr>
              <a:t>an activity </a:t>
            </a:r>
            <a:r>
              <a:rPr lang="en-GB" dirty="0">
                <a:solidFill>
                  <a:schemeClr val="tx1"/>
                </a:solidFill>
              </a:rPr>
              <a:t>are </a:t>
            </a:r>
            <a:r>
              <a:rPr lang="en-GB" u="sng" dirty="0">
                <a:solidFill>
                  <a:schemeClr val="tx1"/>
                </a:solidFill>
              </a:rPr>
              <a:t>very targeted </a:t>
            </a:r>
            <a:r>
              <a:rPr lang="en-GB" dirty="0">
                <a:solidFill>
                  <a:schemeClr val="tx1"/>
                </a:solidFill>
              </a:rPr>
              <a:t>and directly related </a:t>
            </a:r>
            <a:r>
              <a:rPr lang="en-GB" dirty="0" smtClean="0">
                <a:solidFill>
                  <a:schemeClr val="tx1"/>
                </a:solidFill>
              </a:rPr>
              <a:t>to that activity.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364088" y="2276872"/>
            <a:ext cx="3531518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The Big 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814" y="3933056"/>
            <a:ext cx="288032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Educational </a:t>
            </a:r>
            <a:r>
              <a:rPr lang="en-GB" dirty="0">
                <a:solidFill>
                  <a:schemeClr val="tx1"/>
                </a:solidFill>
              </a:rPr>
              <a:t>objectives set on </a:t>
            </a:r>
            <a:r>
              <a:rPr lang="en-GB" u="sng" dirty="0" smtClean="0">
                <a:solidFill>
                  <a:schemeClr val="tx1"/>
                </a:solidFill>
              </a:rPr>
              <a:t>multiple</a:t>
            </a:r>
            <a:r>
              <a:rPr lang="en-GB" dirty="0" smtClean="0">
                <a:solidFill>
                  <a:schemeClr val="tx1"/>
                </a:solidFill>
              </a:rPr>
              <a:t> educational activities can correspond to the </a:t>
            </a:r>
            <a:r>
              <a:rPr lang="en-GB" u="sng" dirty="0" smtClean="0">
                <a:solidFill>
                  <a:schemeClr val="tx1"/>
                </a:solidFill>
              </a:rPr>
              <a:t>same Big Idea</a:t>
            </a:r>
            <a:r>
              <a:rPr lang="en-GB" dirty="0" smtClean="0">
                <a:solidFill>
                  <a:schemeClr val="tx1"/>
                </a:solidFill>
              </a:rPr>
              <a:t> thus allowing students to identify the connection between different activities and concepts.</a:t>
            </a:r>
          </a:p>
        </p:txBody>
      </p:sp>
    </p:spTree>
    <p:extLst>
      <p:ext uri="{BB962C8B-B14F-4D97-AF65-F5344CB8AC3E}">
        <p14:creationId xmlns:p14="http://schemas.microsoft.com/office/powerpoint/2010/main" val="20515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1579" y="69269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electricity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8107" y="120513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magnets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2264" y="66507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equations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466" y="170080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vectors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184302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alkalis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2824" y="1309163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ph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7197" y="661091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04050" y="249745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gravity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7197" y="223738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6176" y="949123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4248" y="188082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molecules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1291" y="2684036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kinematics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53787" y="1290801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friction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1857" y="2857498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galaxies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82193" y="260648"/>
            <a:ext cx="1566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 energy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76256" y="301051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57885" y="2343782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608" y="5949280"/>
            <a:ext cx="1566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 energy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3465" y="3398683"/>
            <a:ext cx="112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Biosphere</a:t>
            </a:r>
            <a:endParaRPr lang="el-GR" dirty="0"/>
          </a:p>
        </p:txBody>
      </p:sp>
      <p:sp>
        <p:nvSpPr>
          <p:cNvPr id="25" name="Rectangle 24"/>
          <p:cNvSpPr/>
          <p:nvPr/>
        </p:nvSpPr>
        <p:spPr>
          <a:xfrm>
            <a:off x="4740453" y="1631408"/>
            <a:ext cx="1033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Life cycle</a:t>
            </a:r>
            <a:endParaRPr lang="el-GR" dirty="0"/>
          </a:p>
        </p:txBody>
      </p:sp>
      <p:sp>
        <p:nvSpPr>
          <p:cNvPr id="27" name="Rectangle 26"/>
          <p:cNvSpPr/>
          <p:nvPr/>
        </p:nvSpPr>
        <p:spPr>
          <a:xfrm>
            <a:off x="467551" y="4522294"/>
            <a:ext cx="86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Mitosis</a:t>
            </a:r>
            <a:endParaRPr lang="el-GR" dirty="0"/>
          </a:p>
        </p:txBody>
      </p:sp>
      <p:sp>
        <p:nvSpPr>
          <p:cNvPr id="28" name="Rectangle 27"/>
          <p:cNvSpPr/>
          <p:nvPr/>
        </p:nvSpPr>
        <p:spPr>
          <a:xfrm>
            <a:off x="7132725" y="4121914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Solubility</a:t>
            </a:r>
            <a:endParaRPr lang="el-GR" dirty="0"/>
          </a:p>
        </p:txBody>
      </p:sp>
      <p:sp>
        <p:nvSpPr>
          <p:cNvPr id="29" name="Rectangle 28"/>
          <p:cNvSpPr/>
          <p:nvPr/>
        </p:nvSpPr>
        <p:spPr>
          <a:xfrm>
            <a:off x="1758601" y="5157192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Catalysts</a:t>
            </a:r>
            <a:endParaRPr lang="el-GR" dirty="0"/>
          </a:p>
        </p:txBody>
      </p:sp>
      <p:sp>
        <p:nvSpPr>
          <p:cNvPr id="30" name="Rectangle 29"/>
          <p:cNvSpPr/>
          <p:nvPr/>
        </p:nvSpPr>
        <p:spPr>
          <a:xfrm>
            <a:off x="7229958" y="4973591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Ampere's law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520185" y="5589240"/>
            <a:ext cx="87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Energy </a:t>
            </a:r>
            <a:endParaRPr lang="el-GR" dirty="0"/>
          </a:p>
        </p:txBody>
      </p:sp>
      <p:sp>
        <p:nvSpPr>
          <p:cNvPr id="2048" name="Rectangle 2047"/>
          <p:cNvSpPr/>
          <p:nvPr/>
        </p:nvSpPr>
        <p:spPr>
          <a:xfrm>
            <a:off x="6695459" y="5953139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Thermodynamics</a:t>
            </a:r>
            <a:endParaRPr lang="el-GR" dirty="0"/>
          </a:p>
        </p:txBody>
      </p:sp>
      <p:sp>
        <p:nvSpPr>
          <p:cNvPr id="35" name="Rectangle 34"/>
          <p:cNvSpPr/>
          <p:nvPr/>
        </p:nvSpPr>
        <p:spPr>
          <a:xfrm>
            <a:off x="1328392" y="3800822"/>
            <a:ext cx="1443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Photosynthesis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43" y="2909649"/>
            <a:ext cx="2506009" cy="31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6" y="2909649"/>
            <a:ext cx="2614111" cy="32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9806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" grpId="0"/>
      <p:bldP spid="25" grpId="0"/>
      <p:bldP spid="27" grpId="0"/>
      <p:bldP spid="28" grpId="0"/>
      <p:bldP spid="29" grpId="0"/>
      <p:bldP spid="30" grpId="0"/>
      <p:bldP spid="31" grpId="0"/>
      <p:bldP spid="2048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From Small to Big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An example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The </a:t>
            </a:r>
            <a:r>
              <a:rPr lang="en-US" dirty="0"/>
              <a:t>movement of celestial </a:t>
            </a:r>
            <a:r>
              <a:rPr lang="en-US" dirty="0" smtClean="0"/>
              <a:t>objects.</a:t>
            </a:r>
          </a:p>
          <a:p>
            <a:pPr lvl="1"/>
            <a:r>
              <a:rPr lang="en-US" sz="2000" dirty="0"/>
              <a:t>Cognitive </a:t>
            </a:r>
            <a:r>
              <a:rPr lang="en-US" sz="2000" dirty="0" smtClean="0"/>
              <a:t>Objective (</a:t>
            </a:r>
            <a:r>
              <a:rPr lang="en-US" sz="2000" dirty="0"/>
              <a:t>Types of </a:t>
            </a:r>
            <a:r>
              <a:rPr lang="en-US" sz="2000" dirty="0" smtClean="0"/>
              <a:t>Knowledge):</a:t>
            </a:r>
          </a:p>
          <a:p>
            <a:pPr lvl="2"/>
            <a:r>
              <a:rPr lang="en-GB" sz="1600" dirty="0" smtClean="0"/>
              <a:t>Factual: Gravity is responsible for the movement of Celestial objects.</a:t>
            </a:r>
          </a:p>
          <a:p>
            <a:pPr lvl="2"/>
            <a:r>
              <a:rPr lang="en-GB" sz="1600" dirty="0" smtClean="0"/>
              <a:t>Conceptual: Learn about the gravitational field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magnets can attract iron objects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/>
              <a:t>Cognitive Objective (Types of Knowledge):</a:t>
            </a:r>
          </a:p>
          <a:p>
            <a:pPr lvl="2"/>
            <a:r>
              <a:rPr lang="en-GB" sz="1600" dirty="0"/>
              <a:t>Factual: </a:t>
            </a:r>
            <a:r>
              <a:rPr lang="en-GB" sz="1600" dirty="0" smtClean="0"/>
              <a:t>Magnets attract iron object due to the electromagnetic force.</a:t>
            </a:r>
          </a:p>
          <a:p>
            <a:pPr lvl="2"/>
            <a:r>
              <a:rPr lang="en-GB" sz="1600" dirty="0"/>
              <a:t>Conceptual: </a:t>
            </a:r>
            <a:r>
              <a:rPr lang="en-GB" sz="1600" dirty="0" smtClean="0"/>
              <a:t>Learn about the electromagnetic field</a:t>
            </a:r>
            <a:endParaRPr lang="en-US" sz="1600" dirty="0"/>
          </a:p>
          <a:p>
            <a:pPr marL="914400" lvl="2" indent="0">
              <a:buNone/>
            </a:pPr>
            <a:endParaRPr lang="en-GB" sz="1600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323528" y="459971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dk1"/>
                </a:solidFill>
              </a:rPr>
              <a:t>There are four fundamental </a:t>
            </a:r>
            <a:r>
              <a:rPr lang="en-GB" u="sng" dirty="0">
                <a:solidFill>
                  <a:schemeClr val="dk1"/>
                </a:solidFill>
              </a:rPr>
              <a:t>interactions/forces in nature; </a:t>
            </a:r>
            <a:endParaRPr lang="en-GB" u="sng" dirty="0" smtClean="0">
              <a:solidFill>
                <a:schemeClr val="dk1"/>
              </a:solidFill>
            </a:endParaRPr>
          </a:p>
          <a:p>
            <a:r>
              <a:rPr lang="en-GB" dirty="0" smtClean="0">
                <a:solidFill>
                  <a:schemeClr val="dk1"/>
                </a:solidFill>
              </a:rPr>
              <a:t>gravitation</a:t>
            </a:r>
            <a:r>
              <a:rPr lang="en-GB" dirty="0">
                <a:solidFill>
                  <a:schemeClr val="dk1"/>
                </a:solidFill>
              </a:rPr>
              <a:t>, electromagnetism, strong-nuclear and weak </a:t>
            </a:r>
            <a:r>
              <a:rPr lang="en-US" dirty="0">
                <a:solidFill>
                  <a:schemeClr val="dk1"/>
                </a:solidFill>
              </a:rPr>
              <a:t>nuclear. All phenomena are due to the presence of one or more of these interactions. Forces act on objects and can act at a distance through a respective physical field causing a change in motion or in the state of matter.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62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From Small to Big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An example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The </a:t>
            </a:r>
            <a:r>
              <a:rPr lang="en-US" dirty="0"/>
              <a:t>movement of celestial </a:t>
            </a:r>
            <a:r>
              <a:rPr lang="en-US" dirty="0" smtClean="0"/>
              <a:t>objects.(Galaxy Crash Lab)</a:t>
            </a:r>
          </a:p>
          <a:p>
            <a:pPr lvl="1"/>
            <a:r>
              <a:rPr lang="en-US" sz="2000" dirty="0"/>
              <a:t>Cognitive </a:t>
            </a:r>
            <a:r>
              <a:rPr lang="en-US" sz="2000" dirty="0" smtClean="0"/>
              <a:t>Objective (</a:t>
            </a:r>
            <a:r>
              <a:rPr lang="en-US" sz="2000" dirty="0"/>
              <a:t>Types of </a:t>
            </a:r>
            <a:r>
              <a:rPr lang="en-US" sz="2000" dirty="0" smtClean="0"/>
              <a:t>Knowledge):</a:t>
            </a:r>
          </a:p>
          <a:p>
            <a:pPr lvl="2"/>
            <a:r>
              <a:rPr lang="en-GB" sz="1600" dirty="0" smtClean="0"/>
              <a:t>Factual: Gravity is responsible for the movement of Celestial objects.</a:t>
            </a:r>
          </a:p>
          <a:p>
            <a:pPr lvl="2"/>
            <a:r>
              <a:rPr lang="en-GB" sz="1600" dirty="0" smtClean="0"/>
              <a:t>Conceptual: Learn about the gravitational field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Particle acceleration. (The LHC Game)</a:t>
            </a:r>
          </a:p>
          <a:p>
            <a:pPr lvl="1"/>
            <a:r>
              <a:rPr lang="en-US" sz="2000" dirty="0"/>
              <a:t>Cognitive Objective (Types of Knowledge):</a:t>
            </a:r>
          </a:p>
          <a:p>
            <a:pPr lvl="2"/>
            <a:r>
              <a:rPr lang="en-GB" sz="1600" dirty="0"/>
              <a:t>Factual: </a:t>
            </a:r>
            <a:r>
              <a:rPr lang="en-GB" sz="1600" dirty="0" smtClean="0"/>
              <a:t>Charged Particles are affected by the the electromagnetic force.</a:t>
            </a:r>
          </a:p>
          <a:p>
            <a:pPr lvl="2"/>
            <a:r>
              <a:rPr lang="en-GB" sz="1600" dirty="0"/>
              <a:t>Conceptual: </a:t>
            </a:r>
            <a:r>
              <a:rPr lang="en-GB" sz="1600" dirty="0" smtClean="0"/>
              <a:t>Learn about the electromagnetic field</a:t>
            </a:r>
            <a:endParaRPr lang="en-US" sz="1600" dirty="0"/>
          </a:p>
          <a:p>
            <a:pPr marL="914400" lvl="2" indent="0">
              <a:buNone/>
            </a:pPr>
            <a:endParaRPr lang="en-GB" sz="1600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323528" y="459971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dk1"/>
                </a:solidFill>
              </a:rPr>
              <a:t>BIG IDEA: There </a:t>
            </a:r>
            <a:r>
              <a:rPr lang="en-US" u="sng" dirty="0">
                <a:solidFill>
                  <a:schemeClr val="dk1"/>
                </a:solidFill>
              </a:rPr>
              <a:t>are four fundamental </a:t>
            </a:r>
            <a:r>
              <a:rPr lang="en-GB" u="sng" dirty="0">
                <a:solidFill>
                  <a:schemeClr val="dk1"/>
                </a:solidFill>
              </a:rPr>
              <a:t>interactions/forces in nature; </a:t>
            </a:r>
            <a:endParaRPr lang="en-GB" u="sng" dirty="0" smtClean="0">
              <a:solidFill>
                <a:schemeClr val="dk1"/>
              </a:solidFill>
            </a:endParaRPr>
          </a:p>
          <a:p>
            <a:r>
              <a:rPr lang="en-GB" dirty="0" smtClean="0">
                <a:solidFill>
                  <a:schemeClr val="dk1"/>
                </a:solidFill>
              </a:rPr>
              <a:t>gravitation</a:t>
            </a:r>
            <a:r>
              <a:rPr lang="en-GB" dirty="0">
                <a:solidFill>
                  <a:schemeClr val="dk1"/>
                </a:solidFill>
              </a:rPr>
              <a:t>, electromagnetism, strong-nuclear and weak </a:t>
            </a:r>
            <a:r>
              <a:rPr lang="en-US" dirty="0">
                <a:solidFill>
                  <a:schemeClr val="dk1"/>
                </a:solidFill>
              </a:rPr>
              <a:t>nuclear. All phenomena are due to the presence of one or more of these interactions. Forces act on objects and can act at a distance through a respective physical field causing a change in motion or in the state of matter.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1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7544" y="2684661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The Big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Ideas of </a:t>
            </a:r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Science in Go-Lab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Making a federation using </a:t>
            </a:r>
            <a:b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</a:b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The Big 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0047" y="165747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Place each lab in the right place, based on the concept it explores.</a:t>
            </a:r>
          </a:p>
          <a:p>
            <a:r>
              <a:rPr lang="en-US" sz="2800" dirty="0" smtClean="0"/>
              <a:t>Interconnect different labs using the concepts behind them.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l-GR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71700" y="3933190"/>
            <a:ext cx="2700300" cy="13680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0"/>
          </p:cNvCxnSpPr>
          <p:nvPr/>
        </p:nvCxnSpPr>
        <p:spPr>
          <a:xfrm>
            <a:off x="4572000" y="3933056"/>
            <a:ext cx="2772308" cy="13681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28184" y="5301208"/>
            <a:ext cx="223224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Deepening  </a:t>
            </a:r>
            <a:r>
              <a:rPr lang="en-US" dirty="0">
                <a:solidFill>
                  <a:schemeClr val="tx1"/>
                </a:solidFill>
              </a:rPr>
              <a:t>the understanding of a </a:t>
            </a:r>
            <a:r>
              <a:rPr lang="en-US" dirty="0" smtClean="0">
                <a:solidFill>
                  <a:schemeClr val="tx1"/>
                </a:solidFill>
              </a:rPr>
              <a:t>concept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5277941"/>
            <a:ext cx="223224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Connecting different concept between them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49130" y="3920455"/>
            <a:ext cx="11435" cy="13807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19872" y="5301208"/>
            <a:ext cx="223224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Connecting different concepts with everyday life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18825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40B1C7"/>
                </a:solidFill>
                <a:latin typeface="Trebuchet MS" pitchFamily="34" charset="0"/>
              </a:rPr>
              <a:t>Connecting different concept between them:</a:t>
            </a:r>
            <a:br>
              <a:rPr lang="en-US" sz="2400" b="1" dirty="0">
                <a:solidFill>
                  <a:srgbClr val="40B1C7"/>
                </a:solidFill>
                <a:latin typeface="Trebuchet MS" pitchFamily="34" charset="0"/>
              </a:rPr>
            </a:br>
            <a:r>
              <a:rPr lang="en-US" sz="2400" b="1" dirty="0">
                <a:solidFill>
                  <a:srgbClr val="40B1C7"/>
                </a:solidFill>
                <a:latin typeface="Trebuchet MS" pitchFamily="34" charset="0"/>
              </a:rPr>
              <a:t>From small to Big Ideas of Science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516688" y="1558925"/>
            <a:ext cx="2627312" cy="48942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Presenting the online labs with the context of our world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In connection to the Big Ideas of Science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23001" r="9447" b="10820"/>
          <a:stretch/>
        </p:blipFill>
        <p:spPr>
          <a:xfrm>
            <a:off x="0" y="1550020"/>
            <a:ext cx="5564460" cy="4538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24789" b="10820"/>
          <a:stretch/>
        </p:blipFill>
        <p:spPr>
          <a:xfrm>
            <a:off x="43099" y="1672682"/>
            <a:ext cx="6203416" cy="44158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4088" y="4509120"/>
            <a:ext cx="792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HYPATIA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578424" y="1618927"/>
            <a:ext cx="1548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400" dirty="0" smtClean="0"/>
              <a:t>Faulkes </a:t>
            </a:r>
            <a:r>
              <a:rPr lang="en-US" sz="1400" dirty="0"/>
              <a:t>Telescopes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618926"/>
            <a:ext cx="1118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1400" dirty="0"/>
              <a:t>Galaxy </a:t>
            </a:r>
            <a:r>
              <a:rPr lang="en-GB" sz="1400" dirty="0" smtClean="0"/>
              <a:t>Crash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5436096" y="472514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CERNLand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428082" y="5010180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/>
            <a:r>
              <a:rPr lang="en-GB" sz="1400" dirty="0"/>
              <a:t>LHC Game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5736" y="2566789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ctr"/>
            <a:r>
              <a:rPr lang="en-GB" sz="1400" dirty="0"/>
              <a:t>Craters on Earth and Other Planets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4437112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Radioactivity 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2873988" y="2874556"/>
            <a:ext cx="1451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DIGITAL SYSTEMS</a:t>
            </a:r>
            <a:endParaRPr lang="el-GR" sz="1400" dirty="0"/>
          </a:p>
        </p:txBody>
      </p:sp>
      <p:sp>
        <p:nvSpPr>
          <p:cNvPr id="14" name="Rectangle 13"/>
          <p:cNvSpPr/>
          <p:nvPr/>
        </p:nvSpPr>
        <p:spPr>
          <a:xfrm>
            <a:off x="3275856" y="3275111"/>
            <a:ext cx="944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Electricity 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1331640" y="4643988"/>
            <a:ext cx="1361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1"/>
            <a:r>
              <a:rPr lang="en-US" sz="1400" dirty="0" smtClean="0"/>
              <a:t>Methyl </a:t>
            </a:r>
            <a:r>
              <a:rPr lang="en-US" sz="1400" dirty="0"/>
              <a:t>Orange</a:t>
            </a:r>
            <a:endParaRPr lang="el-GR" sz="1400" dirty="0"/>
          </a:p>
        </p:txBody>
      </p:sp>
      <p:sp>
        <p:nvSpPr>
          <p:cNvPr id="16" name="Rectangle 15"/>
          <p:cNvSpPr/>
          <p:nvPr/>
        </p:nvSpPr>
        <p:spPr>
          <a:xfrm>
            <a:off x="1021861" y="3726735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VISIR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1160979" y="4030821"/>
            <a:ext cx="604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ELVIS </a:t>
            </a:r>
            <a:endParaRPr lang="el-GR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372565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40B1C7"/>
                </a:solidFill>
                <a:latin typeface="Trebuchet MS" pitchFamily="34" charset="0"/>
              </a:rPr>
              <a:t>Making a federation using </a:t>
            </a:r>
            <a:br>
              <a:rPr lang="en-US" sz="3200" b="1" dirty="0">
                <a:solidFill>
                  <a:srgbClr val="40B1C7"/>
                </a:solidFill>
                <a:latin typeface="Trebuchet MS" pitchFamily="34" charset="0"/>
              </a:rPr>
            </a:br>
            <a:r>
              <a:rPr lang="en-US" sz="3200" b="1" dirty="0">
                <a:solidFill>
                  <a:srgbClr val="40B1C7"/>
                </a:solidFill>
                <a:latin typeface="Trebuchet MS" pitchFamily="34" charset="0"/>
              </a:rPr>
              <a:t>The Big Ideas of Science</a:t>
            </a:r>
            <a:endParaRPr lang="el-GR" sz="3200" dirty="0"/>
          </a:p>
        </p:txBody>
      </p:sp>
      <p:sp>
        <p:nvSpPr>
          <p:cNvPr id="6" name="Rectangle 5"/>
          <p:cNvSpPr/>
          <p:nvPr/>
        </p:nvSpPr>
        <p:spPr>
          <a:xfrm>
            <a:off x="467544" y="1844824"/>
            <a:ext cx="39604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Traditional Search engines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48494" y="2780928"/>
            <a:ext cx="3600400" cy="33123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 smtClean="0"/>
              <a:t>Search by subject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Age range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Language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Keywords  </a:t>
            </a:r>
            <a:endParaRPr lang="el-GR" sz="2800" dirty="0"/>
          </a:p>
        </p:txBody>
      </p:sp>
      <p:sp>
        <p:nvSpPr>
          <p:cNvPr id="7" name="Rectangle 6"/>
          <p:cNvSpPr/>
          <p:nvPr/>
        </p:nvSpPr>
        <p:spPr>
          <a:xfrm>
            <a:off x="4788024" y="1850554"/>
            <a:ext cx="39604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Big Ideas Recommendation System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968044" y="2780928"/>
            <a:ext cx="3600400" cy="33123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 smtClean="0"/>
              <a:t>Suggestions on different subjects but common Big Ideas</a:t>
            </a:r>
          </a:p>
          <a:p>
            <a:pPr marL="0" indent="0">
              <a:buClr>
                <a:schemeClr val="tx1"/>
              </a:buClr>
              <a:buNone/>
            </a:pPr>
            <a:endParaRPr lang="el-GR" sz="2800" dirty="0"/>
          </a:p>
        </p:txBody>
      </p:sp>
      <p:sp>
        <p:nvSpPr>
          <p:cNvPr id="3" name="Cross 2"/>
          <p:cNvSpPr/>
          <p:nvPr/>
        </p:nvSpPr>
        <p:spPr>
          <a:xfrm>
            <a:off x="4408934" y="3429000"/>
            <a:ext cx="307082" cy="324036"/>
          </a:xfrm>
          <a:prstGeom prst="plus">
            <a:avLst>
              <a:gd name="adj" fmla="val 32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83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02249" cy="58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sp>
        <p:nvSpPr>
          <p:cNvPr id="6" name="Rectangle 5"/>
          <p:cNvSpPr/>
          <p:nvPr/>
        </p:nvSpPr>
        <p:spPr>
          <a:xfrm>
            <a:off x="1403648" y="2996952"/>
            <a:ext cx="1944216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0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6147"/>
            <a:ext cx="4248472" cy="595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7709"/>
            <a:ext cx="7046240" cy="49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8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  © Go-Lab Project - Global Online Science Labs for Inquiry Learning at School</a:t>
            </a:r>
          </a:p>
          <a:p>
            <a:r>
              <a:rPr lang="en-GB" noProof="0" smtClean="0"/>
              <a:t>Co-funded by EU (7</a:t>
            </a:r>
            <a:r>
              <a:rPr lang="en-GB" baseline="30000" noProof="0" smtClean="0"/>
              <a:t>th</a:t>
            </a:r>
            <a:r>
              <a:rPr lang="en-GB" noProof="0" smtClean="0"/>
              <a:t> Framework Programme)  </a:t>
            </a:r>
            <a:endParaRPr lang="en-GB" noProof="0" dirty="0"/>
          </a:p>
        </p:txBody>
      </p:sp>
      <p:pic>
        <p:nvPicPr>
          <p:cNvPr id="1026" name="Picture 2" descr="C:\Users\eleftheria\Desktop\shutterstock_132791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7857"/>
          <a:stretch/>
        </p:blipFill>
        <p:spPr bwMode="auto">
          <a:xfrm>
            <a:off x="5704114" y="1707405"/>
            <a:ext cx="3439886" cy="433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eftheria\Desktop\puzzle_concepts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" y="1772816"/>
            <a:ext cx="5704114" cy="38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08602" y="1700808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Rectangle 55"/>
          <p:cNvSpPr/>
          <p:nvPr/>
        </p:nvSpPr>
        <p:spPr>
          <a:xfrm>
            <a:off x="2132040" y="1877348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Rectangle 56"/>
          <p:cNvSpPr/>
          <p:nvPr/>
        </p:nvSpPr>
        <p:spPr>
          <a:xfrm>
            <a:off x="4516803" y="1650841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4759991" y="2231669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Rectangle 54"/>
          <p:cNvSpPr/>
          <p:nvPr/>
        </p:nvSpPr>
        <p:spPr>
          <a:xfrm>
            <a:off x="3087865" y="2343782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Rectangle 58"/>
          <p:cNvSpPr/>
          <p:nvPr/>
        </p:nvSpPr>
        <p:spPr>
          <a:xfrm>
            <a:off x="1529811" y="2504016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Rectangle 60"/>
          <p:cNvSpPr/>
          <p:nvPr/>
        </p:nvSpPr>
        <p:spPr>
          <a:xfrm>
            <a:off x="171304" y="2857498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Rectangle 61"/>
          <p:cNvSpPr/>
          <p:nvPr/>
        </p:nvSpPr>
        <p:spPr>
          <a:xfrm>
            <a:off x="1325594" y="3788624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Rectangle 62"/>
          <p:cNvSpPr/>
          <p:nvPr/>
        </p:nvSpPr>
        <p:spPr>
          <a:xfrm>
            <a:off x="201306" y="4522294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Rectangle 63"/>
          <p:cNvSpPr/>
          <p:nvPr/>
        </p:nvSpPr>
        <p:spPr>
          <a:xfrm>
            <a:off x="1597491" y="5166484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Rectangle 64"/>
          <p:cNvSpPr/>
          <p:nvPr/>
        </p:nvSpPr>
        <p:spPr>
          <a:xfrm>
            <a:off x="231857" y="5517232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Rectangle 53"/>
          <p:cNvSpPr/>
          <p:nvPr/>
        </p:nvSpPr>
        <p:spPr>
          <a:xfrm>
            <a:off x="1159591" y="5877272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Rectangle 52"/>
          <p:cNvSpPr/>
          <p:nvPr/>
        </p:nvSpPr>
        <p:spPr>
          <a:xfrm>
            <a:off x="6782820" y="5942792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Rectangle 51"/>
          <p:cNvSpPr/>
          <p:nvPr/>
        </p:nvSpPr>
        <p:spPr>
          <a:xfrm>
            <a:off x="7258282" y="4963244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Rectangle 50"/>
          <p:cNvSpPr/>
          <p:nvPr/>
        </p:nvSpPr>
        <p:spPr>
          <a:xfrm>
            <a:off x="6932571" y="4131206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7233636" y="3425433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Rectangle 48"/>
          <p:cNvSpPr/>
          <p:nvPr/>
        </p:nvSpPr>
        <p:spPr>
          <a:xfrm>
            <a:off x="6621291" y="2694936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Rectangle 47"/>
          <p:cNvSpPr/>
          <p:nvPr/>
        </p:nvSpPr>
        <p:spPr>
          <a:xfrm>
            <a:off x="6682219" y="1877348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Rectangle 46"/>
          <p:cNvSpPr/>
          <p:nvPr/>
        </p:nvSpPr>
        <p:spPr>
          <a:xfrm>
            <a:off x="7253787" y="1261021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Rectangle 44"/>
          <p:cNvSpPr/>
          <p:nvPr/>
        </p:nvSpPr>
        <p:spPr>
          <a:xfrm>
            <a:off x="6050687" y="930761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Rectangle 45"/>
          <p:cNvSpPr/>
          <p:nvPr/>
        </p:nvSpPr>
        <p:spPr>
          <a:xfrm>
            <a:off x="6771110" y="318508"/>
            <a:ext cx="1396185" cy="3656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Rectangle 43"/>
          <p:cNvSpPr/>
          <p:nvPr/>
        </p:nvSpPr>
        <p:spPr>
          <a:xfrm>
            <a:off x="4799875" y="661091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Rectangle 42"/>
          <p:cNvSpPr/>
          <p:nvPr/>
        </p:nvSpPr>
        <p:spPr>
          <a:xfrm>
            <a:off x="3458887" y="1290801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Rectangle 40"/>
          <p:cNvSpPr/>
          <p:nvPr/>
        </p:nvSpPr>
        <p:spPr>
          <a:xfrm>
            <a:off x="1874445" y="1205136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ectangle 38"/>
          <p:cNvSpPr/>
          <p:nvPr/>
        </p:nvSpPr>
        <p:spPr>
          <a:xfrm>
            <a:off x="1087583" y="704505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ectangle 37"/>
          <p:cNvSpPr/>
          <p:nvPr/>
        </p:nvSpPr>
        <p:spPr>
          <a:xfrm>
            <a:off x="2721779" y="687047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691680" y="260648"/>
            <a:ext cx="1396185" cy="360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115616" y="69269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electricity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8107" y="120513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magnets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2264" y="66507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equations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466" y="170080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vectors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7744" y="184302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alkalis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32824" y="1309163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ph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7197" y="661091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04050" y="249745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gravity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7197" y="223738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56176" y="949123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4248" y="1880828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molecules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1291" y="2684036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kinematics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53787" y="1290801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friction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1857" y="2857498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galaxies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82193" y="260648"/>
            <a:ext cx="1566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 energy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76256" y="301051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7885" y="2343782"/>
            <a:ext cx="133508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1616" y="5877272"/>
            <a:ext cx="156616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 energy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93465" y="3398683"/>
            <a:ext cx="112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Biosphere</a:t>
            </a:r>
            <a:endParaRPr lang="el-GR" dirty="0"/>
          </a:p>
        </p:txBody>
      </p:sp>
      <p:sp>
        <p:nvSpPr>
          <p:cNvPr id="29" name="Rectangle 28"/>
          <p:cNvSpPr/>
          <p:nvPr/>
        </p:nvSpPr>
        <p:spPr>
          <a:xfrm>
            <a:off x="4740453" y="1631408"/>
            <a:ext cx="1033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Life cycle</a:t>
            </a:r>
            <a:endParaRPr lang="el-GR" dirty="0"/>
          </a:p>
        </p:txBody>
      </p:sp>
      <p:sp>
        <p:nvSpPr>
          <p:cNvPr id="30" name="Rectangle 29"/>
          <p:cNvSpPr/>
          <p:nvPr/>
        </p:nvSpPr>
        <p:spPr>
          <a:xfrm>
            <a:off x="1328392" y="3800822"/>
            <a:ext cx="1443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Photosynthesis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467551" y="4522294"/>
            <a:ext cx="86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Mitosis</a:t>
            </a:r>
            <a:endParaRPr lang="el-GR" dirty="0"/>
          </a:p>
        </p:txBody>
      </p:sp>
      <p:sp>
        <p:nvSpPr>
          <p:cNvPr id="32" name="Rectangle 31"/>
          <p:cNvSpPr/>
          <p:nvPr/>
        </p:nvSpPr>
        <p:spPr>
          <a:xfrm>
            <a:off x="7132725" y="4121914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Solubility</a:t>
            </a:r>
            <a:endParaRPr lang="el-GR" dirty="0"/>
          </a:p>
        </p:txBody>
      </p:sp>
      <p:sp>
        <p:nvSpPr>
          <p:cNvPr id="33" name="Rectangle 32"/>
          <p:cNvSpPr/>
          <p:nvPr/>
        </p:nvSpPr>
        <p:spPr>
          <a:xfrm>
            <a:off x="1758601" y="5157192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Catalysts</a:t>
            </a:r>
            <a:endParaRPr lang="el-GR" dirty="0"/>
          </a:p>
        </p:txBody>
      </p:sp>
      <p:sp>
        <p:nvSpPr>
          <p:cNvPr id="34" name="Rectangle 33"/>
          <p:cNvSpPr/>
          <p:nvPr/>
        </p:nvSpPr>
        <p:spPr>
          <a:xfrm>
            <a:off x="7229958" y="4973591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Ampere's law</a:t>
            </a:r>
            <a:endParaRPr lang="el-GR" dirty="0"/>
          </a:p>
        </p:txBody>
      </p:sp>
      <p:sp>
        <p:nvSpPr>
          <p:cNvPr id="35" name="Rectangle 34"/>
          <p:cNvSpPr/>
          <p:nvPr/>
        </p:nvSpPr>
        <p:spPr>
          <a:xfrm>
            <a:off x="520185" y="5507940"/>
            <a:ext cx="87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Energy </a:t>
            </a:r>
            <a:endParaRPr lang="el-GR" dirty="0"/>
          </a:p>
        </p:txBody>
      </p:sp>
      <p:sp>
        <p:nvSpPr>
          <p:cNvPr id="36" name="Rectangle 35"/>
          <p:cNvSpPr/>
          <p:nvPr/>
        </p:nvSpPr>
        <p:spPr>
          <a:xfrm>
            <a:off x="6695459" y="5953139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Thermodynamics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9" y="1605904"/>
            <a:ext cx="7582959" cy="363905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0" y="1628800"/>
            <a:ext cx="7582959" cy="3639058"/>
          </a:xfrm>
          <a:prstGeom prst="rect">
            <a:avLst/>
          </a:prstGeom>
          <a:effectLst/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6" y="2909649"/>
            <a:ext cx="2614111" cy="32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15365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12848 0.38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9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13108 0.383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191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0.30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00781 0.3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5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1.85185E-6 L 0.52101 0.24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63" y="122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1.85185E-6 L 0.5158 0.24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2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2431 0.31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56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22847 0.3106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553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209 L 0.32118 0.151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7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629 0.1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733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0439 L -0.17812 0.24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1203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9 0.01481 L -0.18299 0.24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15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12795 0.1988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99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11996 0.1958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97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5434 0.198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993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54514 0.20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7" y="100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6615 0.065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324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36962 0.0694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34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2.96296E-6 L -0.48837 -0.021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106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5.55112E-17 L -0.49618 -0.02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104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4.81481E-6 L 0.02152 0.083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416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069 L 0.02604 0.085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43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0608 0.151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759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0608 0.151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759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2066 0.216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081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4.07407E-6 L -0.01233 0.216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8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7 0.01574 L -0.02795 0.18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863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1574 L -0.02223 0.187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858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9462 0.225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125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9791 0.2252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1125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6094 0.225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1129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5434 0.2469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233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16841 0.0787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393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3.7037E-6 L 0.16285 0.0787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393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4219 -0.0479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240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4653 -0.0483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-243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8802 -0.1108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-55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9114 -0.1115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557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2951 -0.1914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6" y="-958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3073 -0.1942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972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24289 -0.04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3" y="-219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23994 -0.044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-222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07882 -0.0923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463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7865 -0.094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474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1875 -0.1615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807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2152 -0.1615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807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8663 0.2050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1025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L 0.08802 0.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100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48837 -0.0282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41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48819 -0.0289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45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162 L 0.01007 0.1122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56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24 L 0.00347 0.1090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60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7066 0.0615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307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06805 0.0583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291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0"/>
                            </p:stCondLst>
                            <p:childTnLst>
                              <p:par>
                                <p:cTn id="28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5" grpId="0" animBg="1"/>
      <p:bldP spid="55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54" grpId="0" animBg="1"/>
      <p:bldP spid="54" grpId="1" animBg="1"/>
      <p:bldP spid="53" grpId="0" animBg="1"/>
      <p:bldP spid="53" grpId="1" animBg="1"/>
      <p:bldP spid="52" grpId="0" animBg="1"/>
      <p:bldP spid="52" grpId="1" animBg="1"/>
      <p:bldP spid="51" grpId="0" animBg="1"/>
      <p:bldP spid="51" grpId="1" animBg="1"/>
      <p:bldP spid="50" grpId="0" animBg="1"/>
      <p:bldP spid="50" grpId="1" animBg="1"/>
      <p:bldP spid="49" grpId="0" animBg="1"/>
      <p:bldP spid="49" grpId="1" animBg="1"/>
      <p:bldP spid="48" grpId="0" animBg="1"/>
      <p:bldP spid="48" grpId="1" animBg="1"/>
      <p:bldP spid="47" grpId="0" animBg="1"/>
      <p:bldP spid="47" grpId="1" animBg="1"/>
      <p:bldP spid="45" grpId="0" animBg="1"/>
      <p:bldP spid="45" grpId="1" animBg="1"/>
      <p:bldP spid="46" grpId="0" animBg="1"/>
      <p:bldP spid="46" grpId="1" animBg="1"/>
      <p:bldP spid="44" grpId="0" animBg="1"/>
      <p:bldP spid="44" grpId="1" animBg="1"/>
      <p:bldP spid="43" grpId="0" animBg="1"/>
      <p:bldP spid="43" grpId="1" animBg="1"/>
      <p:bldP spid="41" grpId="0" animBg="1"/>
      <p:bldP spid="41" grpId="1" animBg="1"/>
      <p:bldP spid="39" grpId="0" animBg="1"/>
      <p:bldP spid="39" grpId="1" animBg="1"/>
      <p:bldP spid="38" grpId="0" animBg="1"/>
      <p:bldP spid="38" grpId="1" animBg="1"/>
      <p:bldP spid="5" grpId="0" animBg="1"/>
      <p:bldP spid="5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40B1C7"/>
                </a:solidFill>
                <a:latin typeface="Trebuchet MS" pitchFamily="34" charset="0"/>
              </a:rPr>
              <a:t>More information</a:t>
            </a:r>
            <a:endParaRPr lang="el-GR" sz="28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7544" y="1484784"/>
            <a:ext cx="8424936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400" dirty="0" smtClean="0"/>
              <a:t>Official Website</a:t>
            </a:r>
            <a:r>
              <a:rPr lang="el-GR" sz="2400" dirty="0" smtClean="0"/>
              <a:t>: </a:t>
            </a: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go-lab-project.eu/project</a:t>
            </a:r>
            <a:r>
              <a:rPr lang="el-GR" sz="2400" dirty="0" smtClean="0"/>
              <a:t> </a:t>
            </a:r>
          </a:p>
          <a:p>
            <a:pPr>
              <a:buClr>
                <a:schemeClr val="tx1"/>
              </a:buClr>
            </a:pPr>
            <a:endParaRPr lang="el-GR" sz="2400" dirty="0" smtClean="0"/>
          </a:p>
          <a:p>
            <a:pPr>
              <a:buClr>
                <a:schemeClr val="tx1"/>
              </a:buClr>
            </a:pPr>
            <a:r>
              <a:rPr lang="en-US" sz="2400" dirty="0" smtClean="0"/>
              <a:t>Digital repository</a:t>
            </a:r>
            <a:r>
              <a:rPr lang="el-GR" sz="2400" dirty="0" smtClean="0"/>
              <a:t>: </a:t>
            </a:r>
            <a:r>
              <a:rPr lang="en-GB" sz="2400" dirty="0">
                <a:hlinkClick r:id="rId3"/>
              </a:rPr>
              <a:t>http://www.golabz.eu</a:t>
            </a:r>
            <a:r>
              <a:rPr lang="en-GB" sz="2400" dirty="0" smtClean="0">
                <a:hlinkClick r:id="rId3"/>
              </a:rPr>
              <a:t>/</a:t>
            </a:r>
            <a:r>
              <a:rPr lang="el-GR" sz="2400" dirty="0" smtClean="0"/>
              <a:t> </a:t>
            </a:r>
          </a:p>
          <a:p>
            <a:pPr>
              <a:buClr>
                <a:schemeClr val="tx1"/>
              </a:buClr>
            </a:pPr>
            <a:endParaRPr lang="el-GR" sz="2400" dirty="0" smtClean="0"/>
          </a:p>
          <a:p>
            <a:pPr>
              <a:buClr>
                <a:schemeClr val="tx1"/>
              </a:buClr>
            </a:pPr>
            <a:r>
              <a:rPr lang="en-US" sz="2400" dirty="0" smtClean="0"/>
              <a:t>Registration for the pilot phase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GB" sz="2400" dirty="0" smtClean="0">
                <a:hlinkClick r:id="rId4"/>
              </a:rPr>
              <a:t>http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go-lab-project.eu/call-for-schools</a:t>
            </a:r>
            <a:r>
              <a:rPr lang="en-GB" sz="2400" dirty="0" smtClean="0">
                <a:hlinkClick r:id="rId4"/>
              </a:rPr>
              <a:t>/</a:t>
            </a:r>
            <a:endParaRPr lang="el-GR" sz="2400" dirty="0"/>
          </a:p>
          <a:p>
            <a:pPr>
              <a:buClr>
                <a:schemeClr val="tx1"/>
              </a:buClr>
            </a:pPr>
            <a:endParaRPr lang="en-US" sz="2400" dirty="0" smtClean="0"/>
          </a:p>
          <a:p>
            <a:pPr>
              <a:buClr>
                <a:schemeClr val="tx1"/>
              </a:buClr>
            </a:pPr>
            <a:r>
              <a:rPr lang="en-US" sz="2400" dirty="0" smtClean="0"/>
              <a:t>Contact</a:t>
            </a:r>
            <a:endParaRPr lang="el-GR" sz="24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sz="2400" smtClean="0"/>
              <a:t>Tsourlidaki Eleftheria </a:t>
            </a:r>
            <a:r>
              <a:rPr lang="el-GR" sz="2400" smtClean="0"/>
              <a:t>– </a:t>
            </a:r>
            <a:r>
              <a:rPr lang="en-US" sz="2400" dirty="0" smtClean="0">
                <a:hlinkClick r:id="rId5"/>
              </a:rPr>
              <a:t>eleftheria@ea.gr</a:t>
            </a:r>
            <a:endParaRPr lang="en-US" sz="24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 err="1" smtClean="0"/>
              <a:t>Mavromanolakis</a:t>
            </a:r>
            <a:r>
              <a:rPr lang="en-US" sz="2400" dirty="0" smtClean="0"/>
              <a:t> Georgios</a:t>
            </a:r>
            <a:r>
              <a:rPr lang="el-GR" sz="2400" dirty="0" smtClean="0"/>
              <a:t> </a:t>
            </a:r>
            <a:r>
              <a:rPr lang="el-GR" sz="2400" dirty="0" smtClean="0"/>
              <a:t>– </a:t>
            </a:r>
            <a:r>
              <a:rPr lang="en-US" sz="2400" dirty="0" smtClean="0">
                <a:hlinkClick r:id="rId6"/>
              </a:rPr>
              <a:t>gmavroma@ea.gr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buClr>
                <a:schemeClr val="tx1"/>
              </a:buClr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028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9" y="1605904"/>
            <a:ext cx="7582959" cy="36390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8" y="5589240"/>
            <a:ext cx="8229600" cy="40481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Big Ideas of Science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24526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3302" y="1274862"/>
            <a:ext cx="7992394" cy="48965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There are four fundamental interactions/forces in nature; gravitation, electromagnetism, strong-nuclear and weak nuclear. All phenomena are due to the presence of one or more of these interactions. Forces act on objects and can act at a distance through a respective physical field causing a change in motion or in the state of matter.</a:t>
            </a:r>
            <a:endParaRPr lang="el-GR" dirty="0"/>
          </a:p>
        </p:txBody>
      </p:sp>
      <p:sp>
        <p:nvSpPr>
          <p:cNvPr id="11" name="Oval 10"/>
          <p:cNvSpPr/>
          <p:nvPr/>
        </p:nvSpPr>
        <p:spPr>
          <a:xfrm>
            <a:off x="791740" y="1412776"/>
            <a:ext cx="4342140" cy="19442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000" b="1" dirty="0" smtClean="0"/>
          </a:p>
          <a:p>
            <a:pPr marL="0" lvl="1"/>
            <a:endParaRPr lang="en-US" sz="2000" b="1" dirty="0" smtClean="0"/>
          </a:p>
          <a:p>
            <a:pPr marL="0" lvl="1"/>
            <a:endParaRPr lang="en-US" sz="2000" b="1" dirty="0"/>
          </a:p>
          <a:p>
            <a:pPr marL="0" lvl="1"/>
            <a:endParaRPr lang="en-US" sz="2000" b="1" dirty="0" smtClean="0"/>
          </a:p>
          <a:p>
            <a:pPr marL="0" lvl="1"/>
            <a:r>
              <a:rPr lang="en-US" sz="2000" b="1" dirty="0" smtClean="0"/>
              <a:t>Gravitational Interaction</a:t>
            </a:r>
          </a:p>
          <a:p>
            <a:pPr algn="ctr"/>
            <a:endParaRPr lang="el-G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828843" y="1708202"/>
            <a:ext cx="1800200" cy="352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Galaxy interactions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3863" y="2184761"/>
            <a:ext cx="1584176" cy="352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sz="1600" dirty="0" smtClean="0">
                <a:solidFill>
                  <a:schemeClr val="bg1"/>
                </a:solidFill>
              </a:rPr>
              <a:t>Free fall motion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9883" y="2140250"/>
            <a:ext cx="677949" cy="352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 algn="ctr"/>
            <a:r>
              <a:rPr lang="en-US" sz="1600" dirty="0" smtClean="0">
                <a:solidFill>
                  <a:schemeClr val="bg1"/>
                </a:solidFill>
              </a:rPr>
              <a:t>Tides</a:t>
            </a:r>
          </a:p>
        </p:txBody>
      </p:sp>
      <p:sp>
        <p:nvSpPr>
          <p:cNvPr id="15" name="Oval 14"/>
          <p:cNvSpPr/>
          <p:nvPr/>
        </p:nvSpPr>
        <p:spPr>
          <a:xfrm>
            <a:off x="5121532" y="2924944"/>
            <a:ext cx="2808312" cy="100811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Electromagnetism</a:t>
            </a:r>
            <a:endParaRPr lang="el-GR" b="1" dirty="0"/>
          </a:p>
        </p:txBody>
      </p:sp>
      <p:sp>
        <p:nvSpPr>
          <p:cNvPr id="16" name="Oval 15"/>
          <p:cNvSpPr/>
          <p:nvPr/>
        </p:nvSpPr>
        <p:spPr>
          <a:xfrm>
            <a:off x="5436590" y="1484784"/>
            <a:ext cx="2514473" cy="100811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Strong Nuclear Interaction</a:t>
            </a:r>
            <a:endParaRPr lang="el-GR" b="1" dirty="0"/>
          </a:p>
        </p:txBody>
      </p:sp>
      <p:sp>
        <p:nvSpPr>
          <p:cNvPr id="17" name="Oval 16"/>
          <p:cNvSpPr/>
          <p:nvPr/>
        </p:nvSpPr>
        <p:spPr>
          <a:xfrm>
            <a:off x="1683863" y="3457609"/>
            <a:ext cx="2848424" cy="9074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Weak Nuclear Interaction</a:t>
            </a:r>
            <a:endParaRPr lang="el-GR" b="1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350687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The Big 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4326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4647" r="1329" b="2612"/>
          <a:stretch/>
        </p:blipFill>
        <p:spPr bwMode="auto">
          <a:xfrm>
            <a:off x="1333500" y="1428750"/>
            <a:ext cx="64865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29703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leftheria Files\00 Go Lab\Images\Big Idea Tree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1"/>
          <a:stretch/>
        </p:blipFill>
        <p:spPr bwMode="auto">
          <a:xfrm>
            <a:off x="2452633" y="1213643"/>
            <a:ext cx="4238734" cy="48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</p:spTree>
    <p:extLst>
      <p:ext uri="{BB962C8B-B14F-4D97-AF65-F5344CB8AC3E}">
        <p14:creationId xmlns:p14="http://schemas.microsoft.com/office/powerpoint/2010/main" val="20985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50687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What are the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Big 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67544" y="1268760"/>
            <a:ext cx="8229600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refer to “Big Ideas” as: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u="sng" dirty="0" smtClean="0"/>
              <a:t>A set of cross-cutting scientific concepts that describe the world around us </a:t>
            </a:r>
            <a:r>
              <a:rPr lang="en-US" sz="2800" dirty="0" smtClean="0"/>
              <a:t>and allow us to conceive the connection between different natural </a:t>
            </a:r>
            <a:r>
              <a:rPr lang="en-GB" sz="2800" dirty="0" smtClean="0"/>
              <a:t>phenomena”.</a:t>
            </a:r>
          </a:p>
        </p:txBody>
      </p:sp>
    </p:spTree>
    <p:extLst>
      <p:ext uri="{BB962C8B-B14F-4D97-AF65-F5344CB8AC3E}">
        <p14:creationId xmlns:p14="http://schemas.microsoft.com/office/powerpoint/2010/main" val="7009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016125" y="6308725"/>
            <a:ext cx="5111750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 © Go-Lab Project - Global Online Science Labs for Inquiry Learning at School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Co-funded by EU (7th Framework Programme)  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50687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40B1C7"/>
                </a:solidFill>
                <a:latin typeface="Trebuchet MS" pitchFamily="34" charset="0"/>
              </a:rPr>
              <a:t>What are the </a:t>
            </a:r>
            <a:r>
              <a:rPr lang="en-US" sz="3100" b="1" dirty="0">
                <a:solidFill>
                  <a:srgbClr val="40B1C7"/>
                </a:solidFill>
                <a:latin typeface="Trebuchet MS" pitchFamily="34" charset="0"/>
              </a:rPr>
              <a:t>Big Ideas of Science</a:t>
            </a:r>
            <a:endParaRPr lang="el-GR" sz="3100" b="1" dirty="0">
              <a:solidFill>
                <a:srgbClr val="40B1C7"/>
              </a:solidFill>
              <a:latin typeface="Trebuchet MS" pitchFamily="34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67544" y="1268760"/>
            <a:ext cx="8229600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sz="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u="sng" dirty="0" smtClean="0"/>
              <a:t>Connects different subject domains </a:t>
            </a:r>
            <a:r>
              <a:rPr lang="en-US" sz="3200" dirty="0" smtClean="0"/>
              <a:t>of science.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u="sng" dirty="0"/>
              <a:t>Develop a deeper understanding </a:t>
            </a:r>
            <a:r>
              <a:rPr lang="en-US" sz="3200" dirty="0"/>
              <a:t>of each concept while moving from one grade to the next.</a:t>
            </a:r>
          </a:p>
          <a:p>
            <a:pPr lvl="1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511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6">
      <a:dk1>
        <a:srgbClr val="404040"/>
      </a:dk1>
      <a:lt1>
        <a:sysClr val="window" lastClr="FFFFFF"/>
      </a:lt1>
      <a:dk2>
        <a:srgbClr val="404040"/>
      </a:dk2>
      <a:lt2>
        <a:srgbClr val="EEECE1"/>
      </a:lt2>
      <a:accent1>
        <a:srgbClr val="40404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2150</Words>
  <Application>Microsoft Office PowerPoint</Application>
  <PresentationFormat>On-screen Show (4:3)</PresentationFormat>
  <Paragraphs>324</Paragraphs>
  <Slides>30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Larissa</vt:lpstr>
      <vt:lpstr>Office Theme</vt:lpstr>
      <vt:lpstr>Showing our students the Bigger Picture through a federation of online labs:    How to use the “Big Ideas of Science” in order to interconnect different subject domains. </vt:lpstr>
      <vt:lpstr>PowerPoint Presentation</vt:lpstr>
      <vt:lpstr>PowerPoint Presentation</vt:lpstr>
      <vt:lpstr>The Big Ideas of Science</vt:lpstr>
      <vt:lpstr>The Big Ideas of Science</vt:lpstr>
      <vt:lpstr>PowerPoint Presentation</vt:lpstr>
      <vt:lpstr>PowerPoint Presentation</vt:lpstr>
      <vt:lpstr>What are the Big Ideas of Science</vt:lpstr>
      <vt:lpstr>What are the Big Ideas of Science</vt:lpstr>
      <vt:lpstr>What are the Big Ideas of Science</vt:lpstr>
      <vt:lpstr>From small to Big Ideas of Science: Connecting different concept between them</vt:lpstr>
      <vt:lpstr>From small to Big Ideas of Science: Deepening  the understanding of a concept</vt:lpstr>
      <vt:lpstr>What are the Big Ideas of Science</vt:lpstr>
      <vt:lpstr>Brainstorming</vt:lpstr>
      <vt:lpstr>The Big Ideas of Science Set A</vt:lpstr>
      <vt:lpstr>The Big Ideas of Science Set B</vt:lpstr>
      <vt:lpstr>The Big Ideas of Science</vt:lpstr>
      <vt:lpstr>From Small to Big Ideas of Science</vt:lpstr>
      <vt:lpstr>From Small to Big Ideas of Science</vt:lpstr>
      <vt:lpstr>From Small to Big Ideas of Science</vt:lpstr>
      <vt:lpstr>From Small to Big Ideas of Science</vt:lpstr>
      <vt:lpstr>The Big Ideas of Science in Go-Lab</vt:lpstr>
      <vt:lpstr>Making a federation using  The Big Ideas of Science</vt:lpstr>
      <vt:lpstr>Connecting different concept between them: From small to Big Ideas of Science</vt:lpstr>
      <vt:lpstr>Making a federation using  The Big Ideas of Science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Showing our students the  Bigger Picture</dc:title>
  <dc:creator>Eleftheria Tsourlidaki</dc:creator>
  <cp:lastModifiedBy>Eleftheria Tsourlidaki</cp:lastModifiedBy>
  <cp:revision>75</cp:revision>
  <dcterms:created xsi:type="dcterms:W3CDTF">2014-02-26T15:28:13Z</dcterms:created>
  <dcterms:modified xsi:type="dcterms:W3CDTF">2014-09-18T12:23:52Z</dcterms:modified>
</cp:coreProperties>
</file>