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charts/chart24.xml" ContentType="application/vnd.openxmlformats-officedocument.drawingml.chart+xml"/>
  <Override PartName="/ppt/theme/themeOverride23.xml" ContentType="application/vnd.openxmlformats-officedocument.themeOverride+xml"/>
  <Override PartName="/ppt/charts/chart25.xml" ContentType="application/vnd.openxmlformats-officedocument.drawingml.chart+xml"/>
  <Override PartName="/ppt/theme/themeOverride24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307" r:id="rId2"/>
    <p:sldId id="308" r:id="rId3"/>
    <p:sldId id="317" r:id="rId4"/>
    <p:sldId id="312" r:id="rId5"/>
    <p:sldId id="313" r:id="rId6"/>
    <p:sldId id="314" r:id="rId7"/>
    <p:sldId id="315" r:id="rId8"/>
    <p:sldId id="257" r:id="rId9"/>
    <p:sldId id="316" r:id="rId10"/>
    <p:sldId id="301" r:id="rId11"/>
    <p:sldId id="309" r:id="rId12"/>
    <p:sldId id="260" r:id="rId13"/>
    <p:sldId id="261" r:id="rId14"/>
    <p:sldId id="310" r:id="rId15"/>
    <p:sldId id="262" r:id="rId16"/>
    <p:sldId id="263" r:id="rId17"/>
    <p:sldId id="311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4" r:id="rId38"/>
    <p:sldId id="285" r:id="rId39"/>
    <p:sldId id="286" r:id="rId40"/>
    <p:sldId id="302" r:id="rId41"/>
    <p:sldId id="287" r:id="rId42"/>
    <p:sldId id="289" r:id="rId43"/>
    <p:sldId id="290" r:id="rId44"/>
    <p:sldId id="303" r:id="rId45"/>
    <p:sldId id="291" r:id="rId46"/>
    <p:sldId id="292" r:id="rId47"/>
    <p:sldId id="319" r:id="rId48"/>
    <p:sldId id="293" r:id="rId49"/>
    <p:sldId id="294" r:id="rId50"/>
    <p:sldId id="320" r:id="rId51"/>
    <p:sldId id="295" r:id="rId52"/>
    <p:sldId id="296" r:id="rId5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9486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0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2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3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4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5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6.xlsx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7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8.xlsx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19.xlsx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0.xlsx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1.xlsx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2.xlsx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3.xlsx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4.xlsx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5.xlsx"/><Relationship Id="rId1" Type="http://schemas.openxmlformats.org/officeDocument/2006/relationships/themeOverride" Target="../theme/themeOverride23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26.xlsx"/><Relationship Id="rId1" Type="http://schemas.openxmlformats.org/officeDocument/2006/relationships/themeOverride" Target="../theme/themeOverride24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6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7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8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9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417128414503738E-2"/>
          <c:y val="2.6211164499006314E-2"/>
          <c:w val="0.90758293838862558"/>
          <c:h val="0.8227146814404432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FF9900"/>
            </a:solidFill>
            <a:ln w="25401"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99CC00"/>
              </a:solidFill>
              <a:ln w="25401">
                <a:noFill/>
              </a:ln>
            </c:spPr>
          </c:dPt>
          <c:dLbls>
            <c:spPr>
              <a:noFill/>
              <a:ln w="25401">
                <a:noFill/>
              </a:ln>
            </c:spPr>
            <c:txPr>
              <a:bodyPr/>
              <a:lstStyle/>
              <a:p>
                <a:pPr>
                  <a:defRPr sz="14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ναι</c:v>
                </c:pt>
                <c:pt idx="1">
                  <c:v>όχι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13.4</c:v>
                </c:pt>
                <c:pt idx="1">
                  <c:v>86.6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846464"/>
        <c:axId val="45479040"/>
      </c:barChart>
      <c:catAx>
        <c:axId val="44846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45479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479040"/>
        <c:scaling>
          <c:orientation val="minMax"/>
          <c:max val="100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448464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3.4267912772585667E-2"/>
          <c:w val="0.9369527145359019"/>
          <c:h val="0.6105919003115264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Θυματοποίηση</c:v>
                </c:pt>
                <c:pt idx="1">
                  <c:v>Παρακολούθηση εκφοβισμού</c:v>
                </c:pt>
                <c:pt idx="2">
                  <c:v>Άσκηση εκφοβισμού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4.6303000000000001</c:v>
                </c:pt>
                <c:pt idx="1">
                  <c:v>3.6332</c:v>
                </c:pt>
                <c:pt idx="2">
                  <c:v>4.7160000000000002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13248"/>
        <c:axId val="37414784"/>
      </c:barChart>
      <c:catAx>
        <c:axId val="37413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414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414784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41324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407783417935702"/>
          <c:y val="7.2538860103626937E-2"/>
          <c:w val="0.47038917089678511"/>
          <c:h val="0.8445595854922279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Σίγουρα διαφωνώ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32.Οι καθηγητές μου είναι δίκαιοι.</c:v>
                </c:pt>
                <c:pt idx="1">
                  <c:v>39.Οι καθηγητές μου νοιάζονται αληθινά για  μένα.</c:v>
                </c:pt>
                <c:pt idx="2">
                  <c:v>37.Οι καθηγητές μου με σέβονται.</c:v>
                </c:pt>
                <c:pt idx="3">
                  <c:v>36.Οι κανόνες του σχολείου μου είναι δίκαιοι.</c:v>
                </c:pt>
                <c:pt idx="4">
                  <c:v>41.Αν  πεις σε έναν καθηγητή ότι κάποιος σε πειράζει τότε ο καθηγητής αμέσως θα σε βοηθήσει.</c:v>
                </c:pt>
                <c:pt idx="5">
                  <c:v>47.Οι καθηγητές στο σχολείο μου,  φαίνεται να έχουν πολύ καλές σχέσεις μεταξύ τους.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18.8</c:v>
                </c:pt>
                <c:pt idx="1">
                  <c:v>10.7</c:v>
                </c:pt>
                <c:pt idx="2">
                  <c:v>8.6999999999999993</c:v>
                </c:pt>
                <c:pt idx="3">
                  <c:v>9.1</c:v>
                </c:pt>
                <c:pt idx="4">
                  <c:v>5.8</c:v>
                </c:pt>
                <c:pt idx="5">
                  <c:v>6.5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Μάλλον διαφωνώ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32.Οι καθηγητές μου είναι δίκαιοι.</c:v>
                </c:pt>
                <c:pt idx="1">
                  <c:v>39.Οι καθηγητές μου νοιάζονται αληθινά για  μένα.</c:v>
                </c:pt>
                <c:pt idx="2">
                  <c:v>37.Οι καθηγητές μου με σέβονται.</c:v>
                </c:pt>
                <c:pt idx="3">
                  <c:v>36.Οι κανόνες του σχολείου μου είναι δίκαιοι.</c:v>
                </c:pt>
                <c:pt idx="4">
                  <c:v>41.Αν  πεις σε έναν καθηγητή ότι κάποιος σε πειράζει τότε ο καθηγητής αμέσως θα σε βοηθήσει.</c:v>
                </c:pt>
                <c:pt idx="5">
                  <c:v>47.Οι καθηγητές στο σχολείο μου,  φαίνεται να έχουν πολύ καλές σχέσεις μεταξύ τους.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12</c:v>
                </c:pt>
                <c:pt idx="1">
                  <c:v>8.8000000000000007</c:v>
                </c:pt>
                <c:pt idx="2">
                  <c:v>9.4</c:v>
                </c:pt>
                <c:pt idx="3">
                  <c:v>6.5</c:v>
                </c:pt>
                <c:pt idx="4">
                  <c:v>7.1</c:v>
                </c:pt>
                <c:pt idx="5">
                  <c:v>6.1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Δεν είμαι σίγουρος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32.Οι καθηγητές μου είναι δίκαιοι.</c:v>
                </c:pt>
                <c:pt idx="1">
                  <c:v>39.Οι καθηγητές μου νοιάζονται αληθινά για  μένα.</c:v>
                </c:pt>
                <c:pt idx="2">
                  <c:v>37.Οι καθηγητές μου με σέβονται.</c:v>
                </c:pt>
                <c:pt idx="3">
                  <c:v>36.Οι κανόνες του σχολείου μου είναι δίκαιοι.</c:v>
                </c:pt>
                <c:pt idx="4">
                  <c:v>41.Αν  πεις σε έναν καθηγητή ότι κάποιος σε πειράζει τότε ο καθηγητής αμέσως θα σε βοηθήσει.</c:v>
                </c:pt>
                <c:pt idx="5">
                  <c:v>47.Οι καθηγητές στο σχολείο μου,  φαίνεται να έχουν πολύ καλές σχέσεις μεταξύ τους.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25.2</c:v>
                </c:pt>
                <c:pt idx="1">
                  <c:v>25</c:v>
                </c:pt>
                <c:pt idx="2">
                  <c:v>14.8</c:v>
                </c:pt>
                <c:pt idx="3">
                  <c:v>25.3</c:v>
                </c:pt>
                <c:pt idx="4">
                  <c:v>19.7</c:v>
                </c:pt>
                <c:pt idx="5">
                  <c:v>26.8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Μάλλον συμφωνώ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32.Οι καθηγητές μου είναι δίκαιοι.</c:v>
                </c:pt>
                <c:pt idx="1">
                  <c:v>39.Οι καθηγητές μου νοιάζονται αληθινά για  μένα.</c:v>
                </c:pt>
                <c:pt idx="2">
                  <c:v>37.Οι καθηγητές μου με σέβονται.</c:v>
                </c:pt>
                <c:pt idx="3">
                  <c:v>36.Οι κανόνες του σχολείου μου είναι δίκαιοι.</c:v>
                </c:pt>
                <c:pt idx="4">
                  <c:v>41.Αν  πεις σε έναν καθηγητή ότι κάποιος σε πειράζει τότε ο καθηγητής αμέσως θα σε βοηθήσει.</c:v>
                </c:pt>
                <c:pt idx="5">
                  <c:v>47.Οι καθηγητές στο σχολείο μου,  φαίνεται να έχουν πολύ καλές σχέσεις μεταξύ τους.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18.8</c:v>
                </c:pt>
                <c:pt idx="1">
                  <c:v>29.2</c:v>
                </c:pt>
                <c:pt idx="2">
                  <c:v>27.7</c:v>
                </c:pt>
                <c:pt idx="3">
                  <c:v>25.3</c:v>
                </c:pt>
                <c:pt idx="4">
                  <c:v>19.7</c:v>
                </c:pt>
                <c:pt idx="5">
                  <c:v>25.5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Σίγουρα συμφωνώ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Sheet1!$A$2:$A$7</c:f>
              <c:strCache>
                <c:ptCount val="6"/>
                <c:pt idx="0">
                  <c:v>32.Οι καθηγητές μου είναι δίκαιοι.</c:v>
                </c:pt>
                <c:pt idx="1">
                  <c:v>39.Οι καθηγητές μου νοιάζονται αληθινά για  μένα.</c:v>
                </c:pt>
                <c:pt idx="2">
                  <c:v>37.Οι καθηγητές μου με σέβονται.</c:v>
                </c:pt>
                <c:pt idx="3">
                  <c:v>36.Οι κανόνες του σχολείου μου είναι δίκαιοι.</c:v>
                </c:pt>
                <c:pt idx="4">
                  <c:v>41.Αν  πεις σε έναν καθηγητή ότι κάποιος σε πειράζει τότε ο καθηγητής αμέσως θα σε βοηθήσει.</c:v>
                </c:pt>
                <c:pt idx="5">
                  <c:v>47.Οι καθηγητές στο σχολείο μου,  φαίνεται να έχουν πολύ καλές σχέσεις μεταξύ τους.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25.2</c:v>
                </c:pt>
                <c:pt idx="1">
                  <c:v>26.3</c:v>
                </c:pt>
                <c:pt idx="2">
                  <c:v>39.4</c:v>
                </c:pt>
                <c:pt idx="3">
                  <c:v>33.799999999999997</c:v>
                </c:pt>
                <c:pt idx="4">
                  <c:v>47.7</c:v>
                </c:pt>
                <c:pt idx="5">
                  <c:v>35.200000000000003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724160"/>
        <c:axId val="37725696"/>
      </c:barChart>
      <c:catAx>
        <c:axId val="377241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725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725696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7241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2494887525562373E-2"/>
          <c:w val="0.9369527145359019"/>
          <c:h val="0.43967280163599182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32.Οι καθηγητές μου είναι δίκαιοι.</c:v>
                </c:pt>
                <c:pt idx="1">
                  <c:v>34.Αν κάποιος συμμαθητής μου με πειράξει θα το πω αμέσως σε έναν καθηγητή ή στον διευθυντή.</c:v>
                </c:pt>
                <c:pt idx="2">
                  <c:v>37.Οι καθηγητές μου με σέβονται.</c:v>
                </c:pt>
                <c:pt idx="3">
                  <c:v>36.Οι κανόνες του σχολείου μου είναι δίκαιοι.</c:v>
                </c:pt>
                <c:pt idx="4">
                  <c:v>41.Αν  πεις σε έναν καθηγητή ότι κάποιος σε πειράζει τότε ο καθηγητής αμέσως θα σε βοηθήσει.</c:v>
                </c:pt>
                <c:pt idx="5">
                  <c:v>47.Οι καθηγητές στο σχολείο μου,  φαίνεται να έχουν πολύ καλές σχέσεις μεταξύ τους.</c:v>
                </c:pt>
                <c:pt idx="6">
                  <c:v>Σχέσεις εκπαιδευτικών με μαθητές (κατανόηση, διαθεσιμότητα, σεβασμός)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3.2</c:v>
                </c:pt>
                <c:pt idx="1">
                  <c:v>3.31</c:v>
                </c:pt>
                <c:pt idx="2">
                  <c:v>3.8</c:v>
                </c:pt>
                <c:pt idx="3">
                  <c:v>3.68</c:v>
                </c:pt>
                <c:pt idx="4">
                  <c:v>3.96</c:v>
                </c:pt>
                <c:pt idx="5">
                  <c:v>3.77</c:v>
                </c:pt>
                <c:pt idx="6">
                  <c:v>3.6562000000000001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345536"/>
        <c:axId val="37752832"/>
      </c:barChart>
      <c:catAx>
        <c:axId val="3734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752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752832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34553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918781725888325"/>
          <c:y val="6.4516129032258063E-2"/>
          <c:w val="0.68527918781725883"/>
          <c:h val="0.8617511520737327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Σίγουρα διαφωνώ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27.Είναι πολύ σημαντικό για μένα να παίρνω  καλούς  βαθμούς.</c:v>
                </c:pt>
                <c:pt idx="1">
                  <c:v>28.Διαβάζω πολύ στο σπίτι και τελειώνω τις σχολικές εργασίες.</c:v>
                </c:pt>
                <c:pt idx="2">
                  <c:v>24.Παίρνω καλούς βαθμούς στην τάξη.</c:v>
                </c:pt>
                <c:pt idx="3">
                  <c:v>40.Δεν πρέπει να ενοχλείς και να πειράζεις κάποιον που είναι πιο αδύναμος από εσένα.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6.8</c:v>
                </c:pt>
                <c:pt idx="1">
                  <c:v>8.6999999999999993</c:v>
                </c:pt>
                <c:pt idx="2">
                  <c:v>5.8</c:v>
                </c:pt>
                <c:pt idx="3">
                  <c:v>7.8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Μάλλον διαφωνώ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27.Είναι πολύ σημαντικό για μένα να παίρνω  καλούς  βαθμούς.</c:v>
                </c:pt>
                <c:pt idx="1">
                  <c:v>28.Διαβάζω πολύ στο σπίτι και τελειώνω τις σχολικές εργασίες.</c:v>
                </c:pt>
                <c:pt idx="2">
                  <c:v>24.Παίρνω καλούς βαθμούς στην τάξη.</c:v>
                </c:pt>
                <c:pt idx="3">
                  <c:v>40.Δεν πρέπει να ενοχλείς και να πειράζεις κάποιον που είναι πιο αδύναμος από εσένα.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3.9</c:v>
                </c:pt>
                <c:pt idx="1">
                  <c:v>8.6999999999999993</c:v>
                </c:pt>
                <c:pt idx="2">
                  <c:v>6.5</c:v>
                </c:pt>
                <c:pt idx="3">
                  <c:v>2.9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Δεν είμαι σίγουρος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27.Είναι πολύ σημαντικό για μένα να παίρνω  καλούς  βαθμούς.</c:v>
                </c:pt>
                <c:pt idx="1">
                  <c:v>28.Διαβάζω πολύ στο σπίτι και τελειώνω τις σχολικές εργασίες.</c:v>
                </c:pt>
                <c:pt idx="2">
                  <c:v>24.Παίρνω καλούς βαθμούς στην τάξη.</c:v>
                </c:pt>
                <c:pt idx="3">
                  <c:v>40.Δεν πρέπει να ενοχλείς και να πειράζεις κάποιον που είναι πιο αδύναμος από εσένα.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10.7</c:v>
                </c:pt>
                <c:pt idx="1">
                  <c:v>20.100000000000001</c:v>
                </c:pt>
                <c:pt idx="2">
                  <c:v>17.2</c:v>
                </c:pt>
                <c:pt idx="3">
                  <c:v>5.8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Μάλλον συμφωνώ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27.Είναι πολύ σημαντικό για μένα να παίρνω  καλούς  βαθμούς.</c:v>
                </c:pt>
                <c:pt idx="1">
                  <c:v>28.Διαβάζω πολύ στο σπίτι και τελειώνω τις σχολικές εργασίες.</c:v>
                </c:pt>
                <c:pt idx="2">
                  <c:v>24.Παίρνω καλούς βαθμούς στην τάξη.</c:v>
                </c:pt>
                <c:pt idx="3">
                  <c:v>40.Δεν πρέπει να ενοχλείς και να πειράζεις κάποιον που είναι πιο αδύναμος από εσένα.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26.9</c:v>
                </c:pt>
                <c:pt idx="1">
                  <c:v>30.7</c:v>
                </c:pt>
                <c:pt idx="2">
                  <c:v>32.5</c:v>
                </c:pt>
                <c:pt idx="3">
                  <c:v>10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Σίγουρα συμφωνώ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27.Είναι πολύ σημαντικό για μένα να παίρνω  καλούς  βαθμούς.</c:v>
                </c:pt>
                <c:pt idx="1">
                  <c:v>28.Διαβάζω πολύ στο σπίτι και τελειώνω τις σχολικές εργασίες.</c:v>
                </c:pt>
                <c:pt idx="2">
                  <c:v>24.Παίρνω καλούς βαθμούς στην τάξη.</c:v>
                </c:pt>
                <c:pt idx="3">
                  <c:v>40.Δεν πρέπει να ενοχλείς και να πειράζεις κάποιον που είναι πιο αδύναμος από εσένα.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51.8</c:v>
                </c:pt>
                <c:pt idx="1">
                  <c:v>31.7</c:v>
                </c:pt>
                <c:pt idx="2">
                  <c:v>38</c:v>
                </c:pt>
                <c:pt idx="3">
                  <c:v>73.5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826944"/>
        <c:axId val="37828480"/>
      </c:barChart>
      <c:catAx>
        <c:axId val="378269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828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828480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8269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2494887525562373E-2"/>
          <c:w val="0.9369527145359019"/>
          <c:h val="0.6728016359918200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27.Είναι πολύ σημαντικό για μένα να παίρνω  καλούς  βαθμούς.</c:v>
                </c:pt>
                <c:pt idx="1">
                  <c:v>28.Διαβάζω πολύ στο σπίτι και τελειώνω τις σχολικές εργασίες.</c:v>
                </c:pt>
                <c:pt idx="2">
                  <c:v>24.Παίρνω καλούς βαθμούς στην τάξη.</c:v>
                </c:pt>
                <c:pt idx="3">
                  <c:v>40.Δεν πρέπει να ενοχλείς και να πειράζεις κάποιον που είναι πιο αδύναμος από εσένα.</c:v>
                </c:pt>
                <c:pt idx="4">
                  <c:v>Ενδιαφέρον για σχολική επίδοση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4.13</c:v>
                </c:pt>
                <c:pt idx="1">
                  <c:v>3.68</c:v>
                </c:pt>
                <c:pt idx="2">
                  <c:v>3.9</c:v>
                </c:pt>
                <c:pt idx="3">
                  <c:v>4.3899999999999997</c:v>
                </c:pt>
                <c:pt idx="4">
                  <c:v>4.0247000000000002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845632"/>
        <c:axId val="37904768"/>
      </c:barChart>
      <c:catAx>
        <c:axId val="37845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904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904768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84563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115059221658211"/>
          <c:y val="6.4516129032258063E-2"/>
          <c:w val="0.44331641285956008"/>
          <c:h val="0.8617511520737327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Σίγουρα διαφωνώ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45.Στο σχολείο μου συζητάμε για το πώς οι πράξεις μας έχουν επίδραση στους  άλλους.</c:v>
                </c:pt>
                <c:pt idx="1">
                  <c:v>46.Στο σχολείο μου υπάρχουν ξεκάθαροι κανόνες εναντίον του σχολικού εκφοβισμού.</c:v>
                </c:pt>
                <c:pt idx="2">
                  <c:v>38.Οι καθηγητές εδώ, έχουν καταστήσει σαφές σε όλους τους μαθητές ότι ο σχολικός εκφοβισμός δεν είναι καθόλου  ανεκτός.</c:v>
                </c:pt>
                <c:pt idx="3">
                  <c:v>44.Στο σχολείο μου συζητάμε για πράγματα που μας βοηθάνε να γίνουμε καλοί άνθρωποι.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11.3</c:v>
                </c:pt>
                <c:pt idx="1">
                  <c:v>8.4</c:v>
                </c:pt>
                <c:pt idx="2">
                  <c:v>4.5999999999999996</c:v>
                </c:pt>
                <c:pt idx="3">
                  <c:v>12.2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Μάλλον διαφωνώ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45.Στο σχολείο μου συζητάμε για το πώς οι πράξεις μας έχουν επίδραση στους  άλλους.</c:v>
                </c:pt>
                <c:pt idx="1">
                  <c:v>46.Στο σχολείο μου υπάρχουν ξεκάθαροι κανόνες εναντίον του σχολικού εκφοβισμού.</c:v>
                </c:pt>
                <c:pt idx="2">
                  <c:v>38.Οι καθηγητές εδώ, έχουν καταστήσει σαφές σε όλους τους μαθητές ότι ο σχολικός εκφοβισμός δεν είναι καθόλου  ανεκτός.</c:v>
                </c:pt>
                <c:pt idx="3">
                  <c:v>44.Στο σχολείο μου συζητάμε για πράγματα που μας βοηθάνε να γίνουμε καλοί άνθρωποι.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11.3</c:v>
                </c:pt>
                <c:pt idx="1">
                  <c:v>8.6999999999999993</c:v>
                </c:pt>
                <c:pt idx="2">
                  <c:v>5.3</c:v>
                </c:pt>
                <c:pt idx="3">
                  <c:v>9.6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Δεν είμαι σίγουρος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45.Στο σχολείο μου συζητάμε για το πώς οι πράξεις μας έχουν επίδραση στους  άλλους.</c:v>
                </c:pt>
                <c:pt idx="1">
                  <c:v>46.Στο σχολείο μου υπάρχουν ξεκάθαροι κανόνες εναντίον του σχολικού εκφοβισμού.</c:v>
                </c:pt>
                <c:pt idx="2">
                  <c:v>38.Οι καθηγητές εδώ, έχουν καταστήσει σαφές σε όλους τους μαθητές ότι ο σχολικός εκφοβισμός δεν είναι καθόλου  ανεκτός.</c:v>
                </c:pt>
                <c:pt idx="3">
                  <c:v>44.Στο σχολείο μου συζητάμε για πράγματα που μας βοηθάνε να γίνουμε καλοί άνθρωποι.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24.5</c:v>
                </c:pt>
                <c:pt idx="1">
                  <c:v>16.2</c:v>
                </c:pt>
                <c:pt idx="2">
                  <c:v>16.399999999999999</c:v>
                </c:pt>
                <c:pt idx="3">
                  <c:v>17.7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Μάλλον συμφωνώ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45.Στο σχολείο μου συζητάμε για το πώς οι πράξεις μας έχουν επίδραση στους  άλλους.</c:v>
                </c:pt>
                <c:pt idx="1">
                  <c:v>46.Στο σχολείο μου υπάρχουν ξεκάθαροι κανόνες εναντίον του σχολικού εκφοβισμού.</c:v>
                </c:pt>
                <c:pt idx="2">
                  <c:v>38.Οι καθηγητές εδώ, έχουν καταστήσει σαφές σε όλους τους μαθητές ότι ο σχολικός εκφοβισμός δεν είναι καθόλου  ανεκτός.</c:v>
                </c:pt>
                <c:pt idx="3">
                  <c:v>44.Στο σχολείο μου συζητάμε για πράγματα που μας βοηθάνε να γίνουμε καλοί άνθρωποι.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26.1</c:v>
                </c:pt>
                <c:pt idx="1">
                  <c:v>22</c:v>
                </c:pt>
                <c:pt idx="2">
                  <c:v>19.100000000000001</c:v>
                </c:pt>
                <c:pt idx="3">
                  <c:v>28.3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Σίγουρα συμφωνώ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45.Στο σχολείο μου συζητάμε για το πώς οι πράξεις μας έχουν επίδραση στους  άλλους.</c:v>
                </c:pt>
                <c:pt idx="1">
                  <c:v>46.Στο σχολείο μου υπάρχουν ξεκάθαροι κανόνες εναντίον του σχολικού εκφοβισμού.</c:v>
                </c:pt>
                <c:pt idx="2">
                  <c:v>38.Οι καθηγητές εδώ, έχουν καταστήσει σαφές σε όλους τους μαθητές ότι ο σχολικός εκφοβισμός δεν είναι καθόλου  ανεκτός.</c:v>
                </c:pt>
                <c:pt idx="3">
                  <c:v>44.Στο σχολείο μου συζητάμε για πράγματα που μας βοηθάνε να γίνουμε καλοί άνθρωποι.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26.8</c:v>
                </c:pt>
                <c:pt idx="1">
                  <c:v>44.7</c:v>
                </c:pt>
                <c:pt idx="2">
                  <c:v>54.6</c:v>
                </c:pt>
                <c:pt idx="3">
                  <c:v>32.200000000000003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961088"/>
        <c:axId val="37966976"/>
      </c:barChart>
      <c:catAx>
        <c:axId val="379610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9669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966976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96108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2494887525562373E-2"/>
          <c:w val="0.9369527145359019"/>
          <c:h val="0.6707566462167688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45.Στο σχολείο μου συζητάμε για το πώς οι πράξεις μας έχουν επίδραση στους  άλλους.</c:v>
                </c:pt>
                <c:pt idx="1">
                  <c:v>46.Στο σχολείο μου υπάρχουν ξεκάθαροι κανόνες εναντίον του σχολικού εκφοβισμού.</c:v>
                </c:pt>
                <c:pt idx="2">
                  <c:v>38.Οι καθηγητές εδώ, έχουν καταστήσει σαφές σε όλους τους μαθητές ότι ο σχολικός εκφοβισμός δεν είναι καθόλου  ανεκτός.</c:v>
                </c:pt>
                <c:pt idx="3">
                  <c:v>44.Στο σχολείο μου συζητάμε για πράγματα που μας βοηθάνε να γίνουμε καλοί άνθρωποι.</c:v>
                </c:pt>
                <c:pt idx="4">
                  <c:v>Κανόνες και αντιμετώπιση του σχολικού εκφοβισμού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3.46</c:v>
                </c:pt>
                <c:pt idx="1">
                  <c:v>3.86</c:v>
                </c:pt>
                <c:pt idx="2">
                  <c:v>4.1399999999999997</c:v>
                </c:pt>
                <c:pt idx="3">
                  <c:v>3.59</c:v>
                </c:pt>
                <c:pt idx="4">
                  <c:v>3.7528999999999999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008704"/>
        <c:axId val="38010240"/>
      </c:barChart>
      <c:catAx>
        <c:axId val="38008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010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010240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0087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453468697123518"/>
          <c:y val="6.4516129032258063E-2"/>
          <c:w val="0.43993231810490696"/>
          <c:h val="0.8617511520737327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Σίγουρα διαφωνώ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35.Μόλις οι μαθητές αντιληφθούν κάποιο φαινόμενο σχολικού εκφοβισμού προσπαθούν αμέσως να το σταματήσουν</c:v>
                </c:pt>
                <c:pt idx="1">
                  <c:v>34.Αν κάποιος συμμαθητής μου με πειράξει θα το πω αμέσως σε έναν καθηγητή ή στον διευθυντή.</c:v>
                </c:pt>
                <c:pt idx="2">
                  <c:v>33.Όταν κάποιος μαθητής παραβιάζει τους κανόνες, η τιμωρία είναι σκληρή αλλά δίκαιη.</c:v>
                </c:pt>
                <c:pt idx="3">
                  <c:v>48.Στο σχολείο μου έχουμε μάθει και προσπαθούμε συνεχώς να  επιλύουμε ειρηνικά τις διαφορές  μας.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16.5</c:v>
                </c:pt>
                <c:pt idx="2">
                  <c:v>12.6</c:v>
                </c:pt>
                <c:pt idx="3">
                  <c:v>16.8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Μάλλον διαφωνώ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35.Μόλις οι μαθητές αντιληφθούν κάποιο φαινόμενο σχολικού εκφοβισμού προσπαθούν αμέσως να το σταματήσουν</c:v>
                </c:pt>
                <c:pt idx="1">
                  <c:v>34.Αν κάποιος συμμαθητής μου με πειράξει θα το πω αμέσως σε έναν καθηγητή ή στον διευθυντή.</c:v>
                </c:pt>
                <c:pt idx="2">
                  <c:v>33.Όταν κάποιος μαθητής παραβιάζει τους κανόνες, η τιμωρία είναι σκληρή αλλά δίκαιη.</c:v>
                </c:pt>
                <c:pt idx="3">
                  <c:v>48.Στο σχολείο μου έχουμε μάθει και προσπαθούμε συνεχώς να  επιλύουμε ειρηνικά τις διαφορές  μας.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13.5</c:v>
                </c:pt>
                <c:pt idx="1">
                  <c:v>11.3</c:v>
                </c:pt>
                <c:pt idx="2">
                  <c:v>12.9</c:v>
                </c:pt>
                <c:pt idx="3">
                  <c:v>17.399999999999999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Δεν είμαι σίγουρος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35.Μόλις οι μαθητές αντιληφθούν κάποιο φαινόμενο σχολικού εκφοβισμού προσπαθούν αμέσως να το σταματήσουν</c:v>
                </c:pt>
                <c:pt idx="1">
                  <c:v>34.Αν κάποιος συμμαθητής μου με πειράξει θα το πω αμέσως σε έναν καθηγητή ή στον διευθυντή.</c:v>
                </c:pt>
                <c:pt idx="2">
                  <c:v>33.Όταν κάποιος μαθητής παραβιάζει τους κανόνες, η τιμωρία είναι σκληρή αλλά δίκαιη.</c:v>
                </c:pt>
                <c:pt idx="3">
                  <c:v>48.Στο σχολείο μου έχουμε μάθει και προσπαθούμε συνεχώς να  επιλύουμε ειρηνικά τις διαφορές  μας.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29.3</c:v>
                </c:pt>
                <c:pt idx="1">
                  <c:v>27.7</c:v>
                </c:pt>
                <c:pt idx="2">
                  <c:v>25.8</c:v>
                </c:pt>
                <c:pt idx="3">
                  <c:v>19.7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Μάλλον συμφωνώ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35.Μόλις οι μαθητές αντιληφθούν κάποιο φαινόμενο σχολικού εκφοβισμού προσπαθούν αμέσως να το σταματήσουν</c:v>
                </c:pt>
                <c:pt idx="1">
                  <c:v>34.Αν κάποιος συμμαθητής μου με πειράξει θα το πω αμέσως σε έναν καθηγητή ή στον διευθυντή.</c:v>
                </c:pt>
                <c:pt idx="2">
                  <c:v>33.Όταν κάποιος μαθητής παραβιάζει τους κανόνες, η τιμωρία είναι σκληρή αλλά δίκαιη.</c:v>
                </c:pt>
                <c:pt idx="3">
                  <c:v>48.Στο σχολείο μου έχουμε μάθει και προσπαθούμε συνεχώς να  επιλύουμε ειρηνικά τις διαφορές  μας.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13.5</c:v>
                </c:pt>
                <c:pt idx="1">
                  <c:v>13.5</c:v>
                </c:pt>
                <c:pt idx="2">
                  <c:v>18.7</c:v>
                </c:pt>
                <c:pt idx="3">
                  <c:v>21.9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Σίγουρα συμφωνώ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35.Μόλις οι μαθητές αντιληφθούν κάποιο φαινόμενο σχολικού εκφοβισμού προσπαθούν αμέσως να το σταματήσουν</c:v>
                </c:pt>
                <c:pt idx="1">
                  <c:v>34.Αν κάποιος συμμαθητής μου με πειράξει θα το πω αμέσως σε έναν καθηγητή ή στον διευθυντή.</c:v>
                </c:pt>
                <c:pt idx="2">
                  <c:v>33.Όταν κάποιος μαθητής παραβιάζει τους κανόνες, η τιμωρία είναι σκληρή αλλά δίκαιη.</c:v>
                </c:pt>
                <c:pt idx="3">
                  <c:v>48.Στο σχολείο μου έχουμε μάθει και προσπαθούμε συνεχώς να  επιλύουμε ειρηνικά τις διαφορές  μας.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26.7</c:v>
                </c:pt>
                <c:pt idx="1">
                  <c:v>31</c:v>
                </c:pt>
                <c:pt idx="2">
                  <c:v>30</c:v>
                </c:pt>
                <c:pt idx="3">
                  <c:v>24.2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247040"/>
        <c:axId val="38265216"/>
      </c:barChart>
      <c:catAx>
        <c:axId val="382470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265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265216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24704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2494887525562373E-2"/>
          <c:w val="0.9369527145359019"/>
          <c:h val="0.6728016359918200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35.Μόλις οι μαθητές αντιληφθούν κάποιο φαινόμενο σχολικού εκφοβισμού προσπαθούν αμέσως να το σταματήσουν</c:v>
                </c:pt>
                <c:pt idx="1">
                  <c:v>34.Αν κάποιος συμμαθητής μου με πειράξει θα το πω αμέσως σε έναν καθηγητή ή στον διευθυντή.</c:v>
                </c:pt>
                <c:pt idx="2">
                  <c:v>33.Όταν κάποιος μαθητής παραβιάζει τους κανόνες, η τιμωρία είναι σκληρή αλλά δίκαιη.</c:v>
                </c:pt>
                <c:pt idx="3">
                  <c:v>48.Στο σχολείο μου έχουμε μάθει και προσπαθούμε συνεχώς να  επιλύουμε ειρηνικά τις διαφορές  μας.</c:v>
                </c:pt>
                <c:pt idx="4">
                  <c:v>Στάσεις σχετικά με τον σχολικό εκφοβισμό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3.19</c:v>
                </c:pt>
                <c:pt idx="1">
                  <c:v>3.31</c:v>
                </c:pt>
                <c:pt idx="2">
                  <c:v>3.41</c:v>
                </c:pt>
                <c:pt idx="3">
                  <c:v>3.19</c:v>
                </c:pt>
                <c:pt idx="4">
                  <c:v>3.2751999999999999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163584"/>
        <c:axId val="38165120"/>
      </c:barChart>
      <c:catAx>
        <c:axId val="38163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165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165120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16358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027072758037224"/>
          <c:y val="8.11965811965812E-2"/>
          <c:w val="0.74280879864636207"/>
          <c:h val="0.782051282051282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Σίγουρα διαφωνώ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23.Μου αρέσει πολύ το σχολείο.</c:v>
                </c:pt>
                <c:pt idx="1">
                  <c:v>25.(-)Το σχολείο είναι για μένα πολύ βαρετό.</c:v>
                </c:pt>
                <c:pt idx="2">
                  <c:v>26.(-)Το διάβασμα και οι σχολικές εργασίες είναι  χάσιμο χρόνου.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21.5</c:v>
                </c:pt>
                <c:pt idx="1">
                  <c:v>14.5</c:v>
                </c:pt>
                <c:pt idx="2">
                  <c:v>8.5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Μάλλον διαφωνώ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23.Μου αρέσει πολύ το σχολείο.</c:v>
                </c:pt>
                <c:pt idx="1">
                  <c:v>25.(-)Το σχολείο είναι για μένα πολύ βαρετό.</c:v>
                </c:pt>
                <c:pt idx="2">
                  <c:v>26.(-)Το διάβασμα και οι σχολικές εργασίες είναι  χάσιμο χρόνου.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7.5</c:v>
                </c:pt>
                <c:pt idx="1">
                  <c:v>12.3</c:v>
                </c:pt>
                <c:pt idx="2">
                  <c:v>5.9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Δεν είμαι σίγουρος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23.Μου αρέσει πολύ το σχολείο.</c:v>
                </c:pt>
                <c:pt idx="1">
                  <c:v>25.(-)Το σχολείο είναι για μένα πολύ βαρετό.</c:v>
                </c:pt>
                <c:pt idx="2">
                  <c:v>26.(-)Το διάβασμα και οι σχολικές εργασίες είναι  χάσιμο χρόνου.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24.8</c:v>
                </c:pt>
                <c:pt idx="1">
                  <c:v>24.5</c:v>
                </c:pt>
                <c:pt idx="2">
                  <c:v>15.4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Μάλλον συμφωνώ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23.Μου αρέσει πολύ το σχολείο.</c:v>
                </c:pt>
                <c:pt idx="1">
                  <c:v>25.(-)Το σχολείο είναι για μένα πολύ βαρετό.</c:v>
                </c:pt>
                <c:pt idx="2">
                  <c:v>26.(-)Το διάβασμα και οι σχολικές εργασίες είναι  χάσιμο χρόνου.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23.8</c:v>
                </c:pt>
                <c:pt idx="1">
                  <c:v>26.1</c:v>
                </c:pt>
                <c:pt idx="2">
                  <c:v>22.6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Σίγουρα συμφωνώ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23.Μου αρέσει πολύ το σχολείο.</c:v>
                </c:pt>
                <c:pt idx="1">
                  <c:v>25.(-)Το σχολείο είναι για μένα πολύ βαρετό.</c:v>
                </c:pt>
                <c:pt idx="2">
                  <c:v>26.(-)Το διάβασμα και οι σχολικές εργασίες είναι  χάσιμο χρόνου.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22.5</c:v>
                </c:pt>
                <c:pt idx="1">
                  <c:v>22.6</c:v>
                </c:pt>
                <c:pt idx="2">
                  <c:v>47.5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435264"/>
        <c:axId val="37436800"/>
      </c:barChart>
      <c:catAx>
        <c:axId val="374352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436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436800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4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43526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25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19435736677116"/>
          <c:y val="8.408408408408409E-2"/>
          <c:w val="0.44514106583072099"/>
          <c:h val="0.8198198198198197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Πολύ συχνά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2.Κάποια παιδιά με φωνάζουν με κοροϊδευτικά  ή  υποτιμητικά  ονόματα.</c:v>
                </c:pt>
                <c:pt idx="1">
                  <c:v>3.Τα άλλα παιδιά  με αφήνουν σκόπιμα έξω από  τα πράγματα (παρέες, παιχνίδια, συζητήσεις )  ή  και  με  αγνοούν  τελείως.</c:v>
                </c:pt>
                <c:pt idx="2">
                  <c:v>4.Κάποια παιδιά με έχουν σπρώξει, χτυπήσει  ή  κλειδώσει κάπου.</c:v>
                </c:pt>
                <c:pt idx="3">
                  <c:v>5.Κάποια παιδια  διαδίδουν ψεύτικες φήμες για μένα και προσπαθούν να κάνουν τους άλλους να   μην με  συμπαθούν.</c:v>
                </c:pt>
                <c:pt idx="4">
                  <c:v>6.Κάποια παιδιά   μου  έχουν   κλέψει   χρήματα   ή   έχουν   καταστρέψει  προσωπικά   μου  αντικείμενα.</c:v>
                </c:pt>
                <c:pt idx="5">
                  <c:v>7.Κάποια   παιδιά   με   απείλησαν   ή   με   ανάγκασαν    να   κάνω   πράγματα  που   δεν   ήθελα   να  κάνω.</c:v>
                </c:pt>
                <c:pt idx="6">
                  <c:v>8.Μου έχουν στείλει απειλητικά  ή  προσβλητικά ( μηνύματα, φωτογραφίες κ.τ.λ. ) στο κινητό μου  ή  έχουν αναρτηθεί για μένα  αντίστοιχα στο internet.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4.5</c:v>
                </c:pt>
                <c:pt idx="1">
                  <c:v>2.2000000000000002</c:v>
                </c:pt>
                <c:pt idx="2">
                  <c:v>2.2999999999999998</c:v>
                </c:pt>
                <c:pt idx="3">
                  <c:v>2.6</c:v>
                </c:pt>
                <c:pt idx="4">
                  <c:v>2.2000000000000002</c:v>
                </c:pt>
                <c:pt idx="5">
                  <c:v>1</c:v>
                </c:pt>
                <c:pt idx="6">
                  <c:v>1.9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Συχνά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2.Κάποια παιδιά με φωνάζουν με κοροϊδευτικά  ή  υποτιμητικά  ονόματα.</c:v>
                </c:pt>
                <c:pt idx="1">
                  <c:v>3.Τα άλλα παιδιά  με αφήνουν σκόπιμα έξω από  τα πράγματα (παρέες, παιχνίδια, συζητήσεις )  ή  και  με  αγνοούν  τελείως.</c:v>
                </c:pt>
                <c:pt idx="2">
                  <c:v>4.Κάποια παιδιά με έχουν σπρώξει, χτυπήσει  ή  κλειδώσει κάπου.</c:v>
                </c:pt>
                <c:pt idx="3">
                  <c:v>5.Κάποια παιδια  διαδίδουν ψεύτικες φήμες για μένα και προσπαθούν να κάνουν τους άλλους να   μην με  συμπαθούν.</c:v>
                </c:pt>
                <c:pt idx="4">
                  <c:v>6.Κάποια παιδιά   μου  έχουν   κλέψει   χρήματα   ή   έχουν   καταστρέψει  προσωπικά   μου  αντικείμενα.</c:v>
                </c:pt>
                <c:pt idx="5">
                  <c:v>7.Κάποια   παιδιά   με   απείλησαν   ή   με   ανάγκασαν    να   κάνω   πράγματα  που   δεν   ήθελα   να  κάνω.</c:v>
                </c:pt>
                <c:pt idx="6">
                  <c:v>8.Μου έχουν στείλει απειλητικά  ή  προσβλητικά ( μηνύματα, φωτογραφίες κ.τ.λ. ) στο κινητό μου  ή  έχουν αναρτηθεί για μένα  αντίστοιχα στο internet.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3.8</c:v>
                </c:pt>
                <c:pt idx="1">
                  <c:v>0.6</c:v>
                </c:pt>
                <c:pt idx="2">
                  <c:v>0.3</c:v>
                </c:pt>
                <c:pt idx="3">
                  <c:v>2.9</c:v>
                </c:pt>
                <c:pt idx="4">
                  <c:v>0.3</c:v>
                </c:pt>
                <c:pt idx="5">
                  <c:v>0.6</c:v>
                </c:pt>
                <c:pt idx="6">
                  <c:v>1.6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2.Κάποια παιδιά με φωνάζουν με κοροϊδευτικά  ή  υποτιμητικά  ονόματα.</c:v>
                </c:pt>
                <c:pt idx="1">
                  <c:v>3.Τα άλλα παιδιά  με αφήνουν σκόπιμα έξω από  τα πράγματα (παρέες, παιχνίδια, συζητήσεις )  ή  και  με  αγνοούν  τελείως.</c:v>
                </c:pt>
                <c:pt idx="2">
                  <c:v>4.Κάποια παιδιά με έχουν σπρώξει, χτυπήσει  ή  κλειδώσει κάπου.</c:v>
                </c:pt>
                <c:pt idx="3">
                  <c:v>5.Κάποια παιδια  διαδίδουν ψεύτικες φήμες για μένα και προσπαθούν να κάνουν τους άλλους να   μην με  συμπαθούν.</c:v>
                </c:pt>
                <c:pt idx="4">
                  <c:v>6.Κάποια παιδιά   μου  έχουν   κλέψει   χρήματα   ή   έχουν   καταστρέψει  προσωπικά   μου  αντικείμενα.</c:v>
                </c:pt>
                <c:pt idx="5">
                  <c:v>7.Κάποια   παιδιά   με   απείλησαν   ή   με   ανάγκασαν    να   κάνω   πράγματα  που   δεν   ήθελα   να  κάνω.</c:v>
                </c:pt>
                <c:pt idx="6">
                  <c:v>8.Μου έχουν στείλει απειλητικά  ή  προσβλητικά ( μηνύματα, φωτογραφίες κ.τ.λ. ) στο κινητό μου  ή  έχουν αναρτηθεί για μένα  αντίστοιχα στο internet.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12.1</c:v>
                </c:pt>
                <c:pt idx="1">
                  <c:v>2.5</c:v>
                </c:pt>
                <c:pt idx="2">
                  <c:v>3.5</c:v>
                </c:pt>
                <c:pt idx="3">
                  <c:v>7.7</c:v>
                </c:pt>
                <c:pt idx="4">
                  <c:v>1.6</c:v>
                </c:pt>
                <c:pt idx="5">
                  <c:v>1.9</c:v>
                </c:pt>
                <c:pt idx="6">
                  <c:v>1.9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Σπάνια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2.Κάποια παιδιά με φωνάζουν με κοροϊδευτικά  ή  υποτιμητικά  ονόματα.</c:v>
                </c:pt>
                <c:pt idx="1">
                  <c:v>3.Τα άλλα παιδιά  με αφήνουν σκόπιμα έξω από  τα πράγματα (παρέες, παιχνίδια, συζητήσεις )  ή  και  με  αγνοούν  τελείως.</c:v>
                </c:pt>
                <c:pt idx="2">
                  <c:v>4.Κάποια παιδιά με έχουν σπρώξει, χτυπήσει  ή  κλειδώσει κάπου.</c:v>
                </c:pt>
                <c:pt idx="3">
                  <c:v>5.Κάποια παιδια  διαδίδουν ψεύτικες φήμες για μένα και προσπαθούν να κάνουν τους άλλους να   μην με  συμπαθούν.</c:v>
                </c:pt>
                <c:pt idx="4">
                  <c:v>6.Κάποια παιδιά   μου  έχουν   κλέψει   χρήματα   ή   έχουν   καταστρέψει  προσωπικά   μου  αντικείμενα.</c:v>
                </c:pt>
                <c:pt idx="5">
                  <c:v>7.Κάποια   παιδιά   με   απείλησαν   ή   με   ανάγκασαν    να   κάνω   πράγματα  που   δεν   ήθελα   να  κάνω.</c:v>
                </c:pt>
                <c:pt idx="6">
                  <c:v>8.Μου έχουν στείλει απειλητικά  ή  προσβλητικά ( μηνύματα, φωτογραφίες κ.τ.λ. ) στο κινητό μου  ή  έχουν αναρτηθεί για μένα  αντίστοιχα στο internet.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33.1</c:v>
                </c:pt>
                <c:pt idx="1">
                  <c:v>12.4</c:v>
                </c:pt>
                <c:pt idx="2">
                  <c:v>15.1</c:v>
                </c:pt>
                <c:pt idx="3">
                  <c:v>17.600000000000001</c:v>
                </c:pt>
                <c:pt idx="4">
                  <c:v>10.8</c:v>
                </c:pt>
                <c:pt idx="5">
                  <c:v>6.4</c:v>
                </c:pt>
                <c:pt idx="6">
                  <c:v>3.2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Ποτέ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2.Κάποια παιδιά με φωνάζουν με κοροϊδευτικά  ή  υποτιμητικά  ονόματα.</c:v>
                </c:pt>
                <c:pt idx="1">
                  <c:v>3.Τα άλλα παιδιά  με αφήνουν σκόπιμα έξω από  τα πράγματα (παρέες, παιχνίδια, συζητήσεις )  ή  και  με  αγνοούν  τελείως.</c:v>
                </c:pt>
                <c:pt idx="2">
                  <c:v>4.Κάποια παιδιά με έχουν σπρώξει, χτυπήσει  ή  κλειδώσει κάπου.</c:v>
                </c:pt>
                <c:pt idx="3">
                  <c:v>5.Κάποια παιδια  διαδίδουν ψεύτικες φήμες για μένα και προσπαθούν να κάνουν τους άλλους να   μην με  συμπαθούν.</c:v>
                </c:pt>
                <c:pt idx="4">
                  <c:v>6.Κάποια παιδιά   μου  έχουν   κλέψει   χρήματα   ή   έχουν   καταστρέψει  προσωπικά   μου  αντικείμενα.</c:v>
                </c:pt>
                <c:pt idx="5">
                  <c:v>7.Κάποια   παιδιά   με   απείλησαν   ή   με   ανάγκασαν    να   κάνω   πράγματα  που   δεν   ήθελα   να  κάνω.</c:v>
                </c:pt>
                <c:pt idx="6">
                  <c:v>8.Μου έχουν στείλει απειλητικά  ή  προσβλητικά ( μηνύματα, φωτογραφίες κ.τ.λ. ) στο κινητό μου  ή  έχουν αναρτηθεί για μένα  αντίστοιχα στο internet.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46.5</c:v>
                </c:pt>
                <c:pt idx="1">
                  <c:v>82.2</c:v>
                </c:pt>
                <c:pt idx="2">
                  <c:v>78.8</c:v>
                </c:pt>
                <c:pt idx="3">
                  <c:v>69.3</c:v>
                </c:pt>
                <c:pt idx="4">
                  <c:v>85</c:v>
                </c:pt>
                <c:pt idx="5">
                  <c:v>90.1</c:v>
                </c:pt>
                <c:pt idx="6">
                  <c:v>91.4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766144"/>
        <c:axId val="45794816"/>
      </c:barChart>
      <c:catAx>
        <c:axId val="457661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45794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794816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457661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1.8808777429467086E-2"/>
          <c:y val="0.90990990990990994"/>
          <c:w val="0.93573667711598751"/>
          <c:h val="8.40840840840840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75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036777583187391E-2"/>
          <c:y val="2.7586206896551724E-2"/>
          <c:w val="0.95271453590192645"/>
          <c:h val="0.6482758620689654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23.Μου αρέσει πολύ το σχολείο.</c:v>
                </c:pt>
                <c:pt idx="1">
                  <c:v>25.(-)Το σχολείο είναι για μένα πολύ βαρετό.</c:v>
                </c:pt>
                <c:pt idx="2">
                  <c:v>26.(-)Το διάβασμα και οι σχολικές εργασίες είναι  χάσιμο χρόνου.</c:v>
                </c:pt>
                <c:pt idx="3">
                  <c:v>Ταύτιση με το σχολείο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3.18</c:v>
                </c:pt>
                <c:pt idx="1">
                  <c:v>3.3</c:v>
                </c:pt>
                <c:pt idx="2">
                  <c:v>3.95</c:v>
                </c:pt>
                <c:pt idx="3">
                  <c:v>3.4839000000000002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27936"/>
        <c:axId val="37529472"/>
      </c:barChart>
      <c:catAx>
        <c:axId val="37527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529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529472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5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52793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565143824027071"/>
          <c:y val="9.2307692307692313E-2"/>
          <c:w val="0.71912013536379016"/>
          <c:h val="0.7435897435897436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Σίγουρα διαφωνώ</c:v>
                </c:pt>
              </c:strCache>
            </c:strRef>
          </c:tx>
          <c:spPr>
            <a:solidFill>
              <a:srgbClr val="FF0000"/>
            </a:solidFill>
            <a:ln w="25399">
              <a:noFill/>
            </a:ln>
          </c:spPr>
          <c:invertIfNegative val="0"/>
          <c:cat>
            <c:strRef>
              <c:f>Sheet1!$A$2:$A$3</c:f>
              <c:strCache>
                <c:ptCount val="2"/>
                <c:pt idx="0">
                  <c:v>42.(-)Πολλοί μαθητές στο σχολείο μου, συνηθίζουν να φέρονται άσχημα  σε  μερικούς συμμαθητές τους.</c:v>
                </c:pt>
                <c:pt idx="1">
                  <c:v>30.(-)Στο σχολείο μου καθημερινά παρατηρούνται φαινόμενα σχολικού εκφοβισμού.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20.100000000000001</c:v>
                </c:pt>
                <c:pt idx="1">
                  <c:v>10.9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Μάλλον διαφωνώ</c:v>
                </c:pt>
              </c:strCache>
            </c:strRef>
          </c:tx>
          <c:spPr>
            <a:solidFill>
              <a:srgbClr val="FF9900"/>
            </a:solidFill>
            <a:ln w="25399">
              <a:noFill/>
            </a:ln>
          </c:spPr>
          <c:invertIfNegative val="0"/>
          <c:cat>
            <c:strRef>
              <c:f>Sheet1!$A$2:$A$3</c:f>
              <c:strCache>
                <c:ptCount val="2"/>
                <c:pt idx="0">
                  <c:v>42.(-)Πολλοί μαθητές στο σχολείο μου, συνηθίζουν να φέρονται άσχημα  σε  μερικούς συμμαθητές τους.</c:v>
                </c:pt>
                <c:pt idx="1">
                  <c:v>30.(-)Στο σχολείο μου καθημερινά παρατηρούνται φαινόμενα σχολικού εκφοβισμού.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26.9</c:v>
                </c:pt>
                <c:pt idx="1">
                  <c:v>11.9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Δεν είμαι σίγουρος</c:v>
                </c:pt>
              </c:strCache>
            </c:strRef>
          </c:tx>
          <c:spPr>
            <a:solidFill>
              <a:srgbClr val="FFFFCC"/>
            </a:solidFill>
            <a:ln w="25399">
              <a:noFill/>
            </a:ln>
          </c:spPr>
          <c:invertIfNegative val="0"/>
          <c:cat>
            <c:strRef>
              <c:f>Sheet1!$A$2:$A$3</c:f>
              <c:strCache>
                <c:ptCount val="2"/>
                <c:pt idx="0">
                  <c:v>42.(-)Πολλοί μαθητές στο σχολείο μου, συνηθίζουν να φέρονται άσχημα  σε  μερικούς συμμαθητές τους.</c:v>
                </c:pt>
                <c:pt idx="1">
                  <c:v>30.(-)Στο σχολείο μου καθημερινά παρατηρούνται φαινόμενα σχολικού εκφοβισμού.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30.1</c:v>
                </c:pt>
                <c:pt idx="1">
                  <c:v>33.799999999999997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Μάλλον συμφωνώ</c:v>
                </c:pt>
              </c:strCache>
            </c:strRef>
          </c:tx>
          <c:spPr>
            <a:solidFill>
              <a:srgbClr val="99CC00"/>
            </a:solidFill>
            <a:ln w="25399">
              <a:noFill/>
            </a:ln>
          </c:spPr>
          <c:invertIfNegative val="0"/>
          <c:cat>
            <c:strRef>
              <c:f>Sheet1!$A$2:$A$3</c:f>
              <c:strCache>
                <c:ptCount val="2"/>
                <c:pt idx="0">
                  <c:v>42.(-)Πολλοί μαθητές στο σχολείο μου, συνηθίζουν να φέρονται άσχημα  σε  μερικούς συμμαθητές τους.</c:v>
                </c:pt>
                <c:pt idx="1">
                  <c:v>30.(-)Στο σχολείο μου καθημερινά παρατηρούνται φαινόμενα σχολικού εκφοβισμού.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12</c:v>
                </c:pt>
                <c:pt idx="1">
                  <c:v>23.2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Σίγουρα συμφωνώ</c:v>
                </c:pt>
              </c:strCache>
            </c:strRef>
          </c:tx>
          <c:spPr>
            <a:solidFill>
              <a:srgbClr val="008000"/>
            </a:solidFill>
            <a:ln w="25399">
              <a:noFill/>
            </a:ln>
          </c:spPr>
          <c:invertIfNegative val="0"/>
          <c:cat>
            <c:strRef>
              <c:f>Sheet1!$A$2:$A$3</c:f>
              <c:strCache>
                <c:ptCount val="2"/>
                <c:pt idx="0">
                  <c:v>42.(-)Πολλοί μαθητές στο σχολείο μου, συνηθίζουν να φέρονται άσχημα  σε  μερικούς συμμαθητές τους.</c:v>
                </c:pt>
                <c:pt idx="1">
                  <c:v>30.(-)Στο σχολείο μου καθημερινά παρατηρούνται φαινόμενα σχολικού εκφοβισμού.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11</c:v>
                </c:pt>
                <c:pt idx="1">
                  <c:v>20.3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651584"/>
        <c:axId val="37653120"/>
      </c:barChart>
      <c:catAx>
        <c:axId val="376515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653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653120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3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65158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399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3.5598705501618123E-2"/>
          <c:w val="0.9369527145359019"/>
          <c:h val="0.618122977346278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1">
              <a:noFill/>
            </a:ln>
          </c:spPr>
          <c:invertIfNegative val="0"/>
          <c:dLbls>
            <c:spPr>
              <a:noFill/>
              <a:ln w="25401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42.(-)Πολλοί μαθητές στο σχολείο μου, συνηθίζουν να φέρονται άσχημα  σε  μερικούς συμμαθητές τους.</c:v>
                </c:pt>
                <c:pt idx="1">
                  <c:v>30.(-)Στο σχολείο μου καθημερινά παρατηρούνται φαινόμενα σχολικού εκφοβισμού.</c:v>
                </c:pt>
                <c:pt idx="2">
                  <c:v>Απουσία φαινομένου εκφοβισμού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2.67</c:v>
                </c:pt>
                <c:pt idx="1">
                  <c:v>3.3</c:v>
                </c:pt>
                <c:pt idx="2">
                  <c:v>2.9872000000000001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96544"/>
        <c:axId val="37602432"/>
      </c:barChart>
      <c:catAx>
        <c:axId val="37596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602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602432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5965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1776649746192893"/>
          <c:y val="8.3700440528634359E-2"/>
          <c:w val="0.4653130287648054"/>
          <c:h val="0.7753303964757709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Σίγουρα διαφωνώ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31.Μπορείς αληθινά να εμπιστευθείς τους περισσότερους στο σχολείο μου.</c:v>
                </c:pt>
                <c:pt idx="1">
                  <c:v>29.Αισθάνομαι πολύ ασφαλής στο σχολείο μου.</c:v>
                </c:pt>
                <c:pt idx="2">
                  <c:v>43.Οι μαθητές στο σχολείο  μου,  σέβονται ο ένας τον άλλο.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22.4</c:v>
                </c:pt>
                <c:pt idx="1">
                  <c:v>8</c:v>
                </c:pt>
                <c:pt idx="2">
                  <c:v>22.3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Μάλλον διαφωνώ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31.Μπορείς αληθινά να εμπιστευθείς τους περισσότερους στο σχολείο μου.</c:v>
                </c:pt>
                <c:pt idx="1">
                  <c:v>29.Αισθάνομαι πολύ ασφαλής στο σχολείο μου.</c:v>
                </c:pt>
                <c:pt idx="2">
                  <c:v>43.Οι μαθητές στο σχολείο  μου,  σέβονται ο ένας τον άλλο.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26</c:v>
                </c:pt>
                <c:pt idx="1">
                  <c:v>7.1</c:v>
                </c:pt>
                <c:pt idx="2">
                  <c:v>19.7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Δεν είμαι σίγουρος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31.Μπορείς αληθινά να εμπιστευθείς τους περισσότερους στο σχολείο μου.</c:v>
                </c:pt>
                <c:pt idx="1">
                  <c:v>29.Αισθάνομαι πολύ ασφαλής στο σχολείο μου.</c:v>
                </c:pt>
                <c:pt idx="2">
                  <c:v>43.Οι μαθητές στο σχολείο  μου,  σέβονται ο ένας τον άλλο.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31.7</c:v>
                </c:pt>
                <c:pt idx="1">
                  <c:v>23.2</c:v>
                </c:pt>
                <c:pt idx="2">
                  <c:v>40.1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Μάλλον συμφωνώ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31.Μπορείς αληθινά να εμπιστευθείς τους περισσότερους στο σχολείο μου.</c:v>
                </c:pt>
                <c:pt idx="1">
                  <c:v>29.Αισθάνομαι πολύ ασφαλής στο σχολείο μου.</c:v>
                </c:pt>
                <c:pt idx="2">
                  <c:v>43.Οι μαθητές στο σχολείο  μου,  σέβονται ο ένας τον άλλο.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12.8</c:v>
                </c:pt>
                <c:pt idx="1">
                  <c:v>25.7</c:v>
                </c:pt>
                <c:pt idx="2">
                  <c:v>13.6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Σίγουρα συμφωνώ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Sheet1!$A$2:$A$4</c:f>
              <c:strCache>
                <c:ptCount val="3"/>
                <c:pt idx="0">
                  <c:v>31.Μπορείς αληθινά να εμπιστευθείς τους περισσότερους στο σχολείο μου.</c:v>
                </c:pt>
                <c:pt idx="1">
                  <c:v>29.Αισθάνομαι πολύ ασφαλής στο σχολείο μου.</c:v>
                </c:pt>
                <c:pt idx="2">
                  <c:v>43.Οι μαθητές στο σχολείο  μου,  σέβονται ο ένας τον άλλο.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7.1</c:v>
                </c:pt>
                <c:pt idx="1">
                  <c:v>36</c:v>
                </c:pt>
                <c:pt idx="2">
                  <c:v>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687104"/>
        <c:axId val="38688640"/>
      </c:barChart>
      <c:catAx>
        <c:axId val="386871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6886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688640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4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6871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036777583187391E-2"/>
          <c:y val="2.7491408934707903E-2"/>
          <c:w val="0.95271453590192645"/>
          <c:h val="0.5704467353951889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1">
              <a:noFill/>
            </a:ln>
          </c:spPr>
          <c:invertIfNegative val="0"/>
          <c:dLbls>
            <c:spPr>
              <a:noFill/>
              <a:ln w="25401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31.Μπορείς αληθινά να εμπιστευθείς τους περισσότερους στο σχολείο μου.</c:v>
                </c:pt>
                <c:pt idx="1">
                  <c:v>29.Αισθάνομαι πολύ ασφαλής στο σχολείο μου.</c:v>
                </c:pt>
                <c:pt idx="2">
                  <c:v>43.Οι μαθητές στο σχολείο  μου,  σέβονται ο ένας τον άλλο.</c:v>
                </c:pt>
                <c:pt idx="3">
                  <c:v>Αίσθημα ασφάλειας, σεβασμού, εμπιστοσύνης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2.56</c:v>
                </c:pt>
                <c:pt idx="1">
                  <c:v>3.75</c:v>
                </c:pt>
                <c:pt idx="2">
                  <c:v>2.58</c:v>
                </c:pt>
                <c:pt idx="3">
                  <c:v>2.9615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705792"/>
        <c:axId val="38404480"/>
      </c:barChart>
      <c:catAx>
        <c:axId val="38705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404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404480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5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70579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2494887525562373E-2"/>
          <c:w val="0.9369527145359019"/>
          <c:h val="0.43353783231083842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Σχέσεις εκπαιδευτικών με μαθητές (κατανόηση, διαθεσιμότητα, σεβασμός)</c:v>
                </c:pt>
                <c:pt idx="1">
                  <c:v>Ενδιαφέρον για σχολική επίδοση</c:v>
                </c:pt>
                <c:pt idx="2">
                  <c:v>Κανόνες και αντιμετώπιση του σχολικού εκφοβισμού</c:v>
                </c:pt>
                <c:pt idx="3">
                  <c:v>Στάσεις σχετικά με τον σχολικό εκφοβισμό</c:v>
                </c:pt>
                <c:pt idx="4">
                  <c:v>Ταύτιση με το σχολείο</c:v>
                </c:pt>
                <c:pt idx="5">
                  <c:v>Απουσία φαινομένου εκφοβισμού</c:v>
                </c:pt>
                <c:pt idx="6">
                  <c:v>Αίσθημα ασφάλειας, σεβασμού, εμπιστοσύνης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3.6562000000000001</c:v>
                </c:pt>
                <c:pt idx="1">
                  <c:v>4.0247000000000002</c:v>
                </c:pt>
                <c:pt idx="2">
                  <c:v>3.7528999999999999</c:v>
                </c:pt>
                <c:pt idx="3">
                  <c:v>3.2751999999999999</c:v>
                </c:pt>
                <c:pt idx="4">
                  <c:v>3.4839000000000002</c:v>
                </c:pt>
                <c:pt idx="5">
                  <c:v>2.9872000000000001</c:v>
                </c:pt>
                <c:pt idx="6">
                  <c:v>2.9615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466304"/>
        <c:axId val="38467840"/>
      </c:barChart>
      <c:catAx>
        <c:axId val="38466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467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467840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846630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4830699774266364E-2"/>
          <c:w val="0.9369527145359019"/>
          <c:h val="0.4288939051918735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44">
              <a:noFill/>
            </a:ln>
          </c:spPr>
          <c:invertIfNegative val="0"/>
          <c:dLbls>
            <c:spPr>
              <a:noFill/>
              <a:ln w="25444">
                <a:noFill/>
              </a:ln>
            </c:spPr>
            <c:txPr>
              <a:bodyPr/>
              <a:lstStyle/>
              <a:p>
                <a:pPr>
                  <a:defRPr sz="826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2.Κάποια παιδιά με φωνάζουν με κοροϊδευτικά  ή  υποτιμητικά  ονόματα.</c:v>
                </c:pt>
                <c:pt idx="1">
                  <c:v>3.Τα άλλα παιδιά  με αφήνουν σκόπιμα έξω από  τα πράγματα (παρέες, παιχνίδια, συζητήσεις )  ή  και  με  αγνοούν  τελείως.</c:v>
                </c:pt>
                <c:pt idx="2">
                  <c:v>4.Κάποια παιδιά με έχουν σπρώξει, χτυπήσει  ή  κλειδώσει κάπου.</c:v>
                </c:pt>
                <c:pt idx="3">
                  <c:v>5.Κάποια παιδια  διαδίδουν ψεύτικες φήμες για μένα και προσπαθούν να κάνουν τους άλλους να   μην με  συμπαθούν.</c:v>
                </c:pt>
                <c:pt idx="4">
                  <c:v>6.Κάποια παιδιά   μου  έχουν   κλέψει   χρήματα   ή   έχουν   καταστρέψει  προσωπικά   μου  αντικείμενα.</c:v>
                </c:pt>
                <c:pt idx="5">
                  <c:v>7.Κάποια   παιδιά   με   απείλησαν   ή   με   ανάγκασαν    να   κάνω   πράγματα  που   δεν   ήθελα   να  κάνω.</c:v>
                </c:pt>
                <c:pt idx="6">
                  <c:v>8.Μου έχουν στείλει απειλητικά  ή  προσβλητικά ( μηνύματα, φωτογραφίες κ.τ.λ. ) στο κινητό μου  ή  έχουν αναρτηθεί για μένα  αντίστοιχα στο internet.</c:v>
                </c:pt>
                <c:pt idx="7">
                  <c:v>Θυματοποίηση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4.13</c:v>
                </c:pt>
                <c:pt idx="1">
                  <c:v>4.72</c:v>
                </c:pt>
                <c:pt idx="2">
                  <c:v>4.68</c:v>
                </c:pt>
                <c:pt idx="3">
                  <c:v>4.4800000000000004</c:v>
                </c:pt>
                <c:pt idx="4">
                  <c:v>4.76</c:v>
                </c:pt>
                <c:pt idx="5">
                  <c:v>4.84</c:v>
                </c:pt>
                <c:pt idx="6">
                  <c:v>4.8099999999999996</c:v>
                </c:pt>
                <c:pt idx="7">
                  <c:v>4.6303000000000001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676800"/>
        <c:axId val="45756416"/>
      </c:barChart>
      <c:catAx>
        <c:axId val="45676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80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1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45756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756416"/>
        <c:scaling>
          <c:orientation val="minMax"/>
          <c:max val="5"/>
          <c:min val="1"/>
        </c:scaling>
        <c:delete val="0"/>
        <c:axPos val="l"/>
        <c:majorGridlines>
          <c:spPr>
            <a:ln w="3180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8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6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45676800"/>
        <c:crosses val="autoZero"/>
        <c:crossBetween val="between"/>
      </c:valAx>
      <c:spPr>
        <a:solidFill>
          <a:srgbClr val="C0C0C0"/>
        </a:solidFill>
        <a:ln w="12722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3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686098654708515E-2"/>
          <c:y val="2.8795811518324606E-2"/>
          <c:w val="0.91255605381165916"/>
          <c:h val="0.82984293193717273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99CC00"/>
              </a:solidFill>
              <a:ln w="25400">
                <a:noFill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5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ναι</c:v>
                </c:pt>
                <c:pt idx="1">
                  <c:v>όχι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47.8</c:v>
                </c:pt>
                <c:pt idx="1">
                  <c:v>52.2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569856"/>
        <c:axId val="36571392"/>
      </c:barChart>
      <c:catAx>
        <c:axId val="36569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571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571392"/>
        <c:scaling>
          <c:orientation val="minMax"/>
          <c:max val="100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56985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284263959390864"/>
          <c:y val="8.0924855491329481E-2"/>
          <c:w val="0.44162436548223349"/>
          <c:h val="0.8265895953757225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Πολύ συχνά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9.Έχω δει συμμαθητές μου να κοροϊδεύουν άλλους και να τους αποκαλούν με υποτιμητικά ονόματα</c:v>
                </c:pt>
                <c:pt idx="1">
                  <c:v>10.Έχω  δει συμμαθητές μου να σπρώχνουν, να χτυπάνε να απειλούν ή  να κλειδώνουν κάπου άλλους.</c:v>
                </c:pt>
                <c:pt idx="2">
                  <c:v>11.Έχω ακούσει ανυπόστατες και υπερβολικές  φήμες για κάποιον συμμαθητή μου.</c:v>
                </c:pt>
                <c:pt idx="3">
                  <c:v>12.Έχω δει  στο   internet   ή  μου  έχουν   στείλει   στο  κινητό  μου   προσβλητικά ( μηνύματα,  φωτογραφίες κ.τ.λ. )   για   κάποιον   συμμαθητή   μου.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18.3</c:v>
                </c:pt>
                <c:pt idx="1">
                  <c:v>8</c:v>
                </c:pt>
                <c:pt idx="2">
                  <c:v>9.3000000000000007</c:v>
                </c:pt>
                <c:pt idx="3">
                  <c:v>2.9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Συχνά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9.Έχω δει συμμαθητές μου να κοροϊδεύουν άλλους και να τους αποκαλούν με υποτιμητικά ονόματα</c:v>
                </c:pt>
                <c:pt idx="1">
                  <c:v>10.Έχω  δει συμμαθητές μου να σπρώχνουν, να χτυπάνε να απειλούν ή  να κλειδώνουν κάπου άλλους.</c:v>
                </c:pt>
                <c:pt idx="2">
                  <c:v>11.Έχω ακούσει ανυπόστατες και υπερβολικές  φήμες για κάποιον συμμαθητή μου.</c:v>
                </c:pt>
                <c:pt idx="3">
                  <c:v>12.Έχω δει  στο   internet   ή  μου  έχουν   στείλει   στο  κινητό  μου   προσβλητικά ( μηνύματα,  φωτογραφίες κ.τ.λ. )   για   κάποιον   συμμαθητή   μου.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19.600000000000001</c:v>
                </c:pt>
                <c:pt idx="1">
                  <c:v>11.5</c:v>
                </c:pt>
                <c:pt idx="2">
                  <c:v>10.9</c:v>
                </c:pt>
                <c:pt idx="3">
                  <c:v>1.9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9.Έχω δει συμμαθητές μου να κοροϊδεύουν άλλους και να τους αποκαλούν με υποτιμητικά ονόματα</c:v>
                </c:pt>
                <c:pt idx="1">
                  <c:v>10.Έχω  δει συμμαθητές μου να σπρώχνουν, να χτυπάνε να απειλούν ή  να κλειδώνουν κάπου άλλους.</c:v>
                </c:pt>
                <c:pt idx="2">
                  <c:v>11.Έχω ακούσει ανυπόστατες και υπερβολικές  φήμες για κάποιον συμμαθητή μου.</c:v>
                </c:pt>
                <c:pt idx="3">
                  <c:v>12.Έχω δει  στο   internet   ή  μου  έχουν   στείλει   στο  κινητό  μου   προσβλητικά ( μηνύματα,  φωτογραφίες κ.τ.λ. )   για   κάποιον   συμμαθητή   μου.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31.8</c:v>
                </c:pt>
                <c:pt idx="1">
                  <c:v>22.4</c:v>
                </c:pt>
                <c:pt idx="2">
                  <c:v>22.2</c:v>
                </c:pt>
                <c:pt idx="3">
                  <c:v>5.4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Σπάνια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9.Έχω δει συμμαθητές μου να κοροϊδεύουν άλλους και να τους αποκαλούν με υποτιμητικά ονόματα</c:v>
                </c:pt>
                <c:pt idx="1">
                  <c:v>10.Έχω  δει συμμαθητές μου να σπρώχνουν, να χτυπάνε να απειλούν ή  να κλειδώνουν κάπου άλλους.</c:v>
                </c:pt>
                <c:pt idx="2">
                  <c:v>11.Έχω ακούσει ανυπόστατες και υπερβολικές  φήμες για κάποιον συμμαθητή μου.</c:v>
                </c:pt>
                <c:pt idx="3">
                  <c:v>12.Έχω δει  στο   internet   ή  μου  έχουν   στείλει   στο  κινητό  μου   προσβλητικά ( μηνύματα,  φωτογραφίες κ.τ.λ. )   για   κάποιον   συμμαθητή   μου.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21.2</c:v>
                </c:pt>
                <c:pt idx="1">
                  <c:v>29.2</c:v>
                </c:pt>
                <c:pt idx="2">
                  <c:v>29.3</c:v>
                </c:pt>
                <c:pt idx="3">
                  <c:v>17.3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Ποτέ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9.Έχω δει συμμαθητές μου να κοροϊδεύουν άλλους και να τους αποκαλούν με υποτιμητικά ονόματα</c:v>
                </c:pt>
                <c:pt idx="1">
                  <c:v>10.Έχω  δει συμμαθητές μου να σπρώχνουν, να χτυπάνε να απειλούν ή  να κλειδώνουν κάπου άλλους.</c:v>
                </c:pt>
                <c:pt idx="2">
                  <c:v>11.Έχω ακούσει ανυπόστατες και υπερβολικές  φήμες για κάποιον συμμαθητή μου.</c:v>
                </c:pt>
                <c:pt idx="3">
                  <c:v>12.Έχω δει  στο   internet   ή  μου  έχουν   στείλει   στο  κινητό  μου   προσβλητικά ( μηνύματα,  φωτογραφίες κ.τ.λ. )   για   κάποιον   συμμαθητή   μου.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9</c:v>
                </c:pt>
                <c:pt idx="1">
                  <c:v>28.8</c:v>
                </c:pt>
                <c:pt idx="2">
                  <c:v>28.3</c:v>
                </c:pt>
                <c:pt idx="3">
                  <c:v>72.5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6705792"/>
        <c:axId val="36707328"/>
      </c:barChart>
      <c:catAx>
        <c:axId val="367057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707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707328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70579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525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1113243761996161E-2"/>
          <c:w val="0.9369527145359019"/>
          <c:h val="0.4376199616122840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9.Έχω δει συμμαθητές μου να κοροϊδεύουν άλλους και να τους αποκαλούν με υποτιμητικά ονόματα</c:v>
                </c:pt>
                <c:pt idx="1">
                  <c:v>10.Έχω  δει συμμαθητές μου να σπρώχνουν, να χτυπάνε να απειλούν ή  να κλειδώνουν κάπου άλλους.</c:v>
                </c:pt>
                <c:pt idx="2">
                  <c:v>11.Έχω ακούσει ανυπόστατες και υπερβολικές  φήμες για κάποιον συμμαθητή μου.</c:v>
                </c:pt>
                <c:pt idx="3">
                  <c:v>12.Έχω δει  στο   internet   ή  μου  έχουν   στείλει   στο  κινητό  μου   προσβλητικά ( μηνύματα,  φωτογραφίες κ.τ.λ. )   για   κάποιον   συμμαθητή   μου.</c:v>
                </c:pt>
                <c:pt idx="4">
                  <c:v>Παρακολούθηση εκφοβισμού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2.83</c:v>
                </c:pt>
                <c:pt idx="1">
                  <c:v>3.59</c:v>
                </c:pt>
                <c:pt idx="2">
                  <c:v>3.56</c:v>
                </c:pt>
                <c:pt idx="3">
                  <c:v>4.55</c:v>
                </c:pt>
                <c:pt idx="4">
                  <c:v>3.6332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69792"/>
        <c:axId val="36771328"/>
      </c:barChart>
      <c:catAx>
        <c:axId val="36769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771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771328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76979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4786729857819899E-2"/>
          <c:y val="3.0470914127423823E-2"/>
          <c:w val="0.90758293838862558"/>
          <c:h val="0.8227146814404432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FF9900"/>
            </a:solidFill>
            <a:ln w="25401">
              <a:noFill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99CC00"/>
              </a:solidFill>
              <a:ln w="25401">
                <a:noFill/>
              </a:ln>
            </c:spPr>
          </c:dPt>
          <c:dLbls>
            <c:spPr>
              <a:noFill/>
              <a:ln w="25401">
                <a:noFill/>
              </a:ln>
            </c:spPr>
            <c:txPr>
              <a:bodyPr/>
              <a:lstStyle/>
              <a:p>
                <a:pPr>
                  <a:defRPr sz="14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ναι</c:v>
                </c:pt>
                <c:pt idx="1">
                  <c:v>όχι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10.199999999999999</c:v>
                </c:pt>
                <c:pt idx="1">
                  <c:v>89.8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99072"/>
        <c:axId val="36904960"/>
      </c:barChart>
      <c:catAx>
        <c:axId val="3689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904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904960"/>
        <c:scaling>
          <c:orientation val="minMax"/>
          <c:max val="100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89907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076677316293929"/>
          <c:y val="6.6350710900473939E-2"/>
          <c:w val="0.44568690095846647"/>
          <c:h val="0.8578199052132701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Πολύ συχνά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13.Αποκαλώ κάποιους συμμαθητές μου με κοροϊδευτικά ή υποτιμητικά  ονόματα.</c:v>
                </c:pt>
                <c:pt idx="1">
                  <c:v>14.Έχω σπρώξει, χτυπήσει ή κλειδώσει κάπου κάποιους συμμαθητές  μου.</c:v>
                </c:pt>
                <c:pt idx="2">
                  <c:v>15.Αφήνω σκόπιμα  έξω από τα πράγματα (παρέες, παιχνίδια, συζητήσεις) ή και αγνοώ τελείως κάποιους συμμαθητές   μου.</c:v>
                </c:pt>
                <c:pt idx="3">
                  <c:v>16.Έχω διαδώσει ψεύτικες και ανυπόστατες φήμες για κάποιους συμμαθητές μου ή  προσπάθησα να κάνω τους άλλους να μην  τους συμπαθήσουν</c:v>
                </c:pt>
                <c:pt idx="4">
                  <c:v>17.Έχω   κλέψει   χρήματα  ή έχω καταστρέψει προσωπικά αντικείμενα κάποιου συμμαθητή μου  .</c:v>
                </c:pt>
                <c:pt idx="5">
                  <c:v>18.Απείλησα ή ανάγκασα κάποιους συμμαθητές μου να κάνουν πράγματα που δεν ήθελαν   να  κάνουν.</c:v>
                </c:pt>
                <c:pt idx="6">
                  <c:v>19.Έχω  στείλει απειλητικά ή προσβλητικά (μηνύματα,  φωτογραφίες κ.τ.λ.) για  κάποιους  συμμαθητές μου σε κινητό ή  έχω  αναρτήσει  αντίστοιχα στο internet.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1.3</c:v>
                </c:pt>
                <c:pt idx="2">
                  <c:v>1.3</c:v>
                </c:pt>
                <c:pt idx="3">
                  <c:v>0.6</c:v>
                </c:pt>
                <c:pt idx="4">
                  <c:v>1.3</c:v>
                </c:pt>
                <c:pt idx="5">
                  <c:v>1.6</c:v>
                </c:pt>
                <c:pt idx="6">
                  <c:v>0.3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Συχνά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13.Αποκαλώ κάποιους συμμαθητές μου με κοροϊδευτικά ή υποτιμητικά  ονόματα.</c:v>
                </c:pt>
                <c:pt idx="1">
                  <c:v>14.Έχω σπρώξει, χτυπήσει ή κλειδώσει κάπου κάποιους συμμαθητές  μου.</c:v>
                </c:pt>
                <c:pt idx="2">
                  <c:v>15.Αφήνω σκόπιμα  έξω από τα πράγματα (παρέες, παιχνίδια, συζητήσεις) ή και αγνοώ τελείως κάποιους συμμαθητές   μου.</c:v>
                </c:pt>
                <c:pt idx="3">
                  <c:v>16.Έχω διαδώσει ψεύτικες και ανυπόστατες φήμες για κάποιους συμμαθητές μου ή  προσπάθησα να κάνω τους άλλους να μην  τους συμπαθήσουν</c:v>
                </c:pt>
                <c:pt idx="4">
                  <c:v>17.Έχω   κλέψει   χρήματα  ή έχω καταστρέψει προσωπικά αντικείμενα κάποιου συμμαθητή μου  .</c:v>
                </c:pt>
                <c:pt idx="5">
                  <c:v>18.Απείλησα ή ανάγκασα κάποιους συμμαθητές μου να κάνουν πράγματα που δεν ήθελαν   να  κάνουν.</c:v>
                </c:pt>
                <c:pt idx="6">
                  <c:v>19.Έχω  στείλει απειλητικά ή προσβλητικά (μηνύματα,  φωτογραφίες κ.τ.λ.) για  κάποιους  συμμαθητές μου σε κινητό ή  έχω  αναρτήσει  αντίστοιχα στο internet.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3.5</c:v>
                </c:pt>
                <c:pt idx="1">
                  <c:v>1.9</c:v>
                </c:pt>
                <c:pt idx="2">
                  <c:v>3.2</c:v>
                </c:pt>
                <c:pt idx="3">
                  <c:v>1.3</c:v>
                </c:pt>
                <c:pt idx="4">
                  <c:v>0.6</c:v>
                </c:pt>
                <c:pt idx="5">
                  <c:v>1.6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Μερικές φορές</c:v>
                </c:pt>
              </c:strCache>
            </c:strRef>
          </c:tx>
          <c:spPr>
            <a:solidFill>
              <a:srgbClr val="FFFFCC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13.Αποκαλώ κάποιους συμμαθητές μου με κοροϊδευτικά ή υποτιμητικά  ονόματα.</c:v>
                </c:pt>
                <c:pt idx="1">
                  <c:v>14.Έχω σπρώξει, χτυπήσει ή κλειδώσει κάπου κάποιους συμμαθητές  μου.</c:v>
                </c:pt>
                <c:pt idx="2">
                  <c:v>15.Αφήνω σκόπιμα  έξω από τα πράγματα (παρέες, παιχνίδια, συζητήσεις) ή και αγνοώ τελείως κάποιους συμμαθητές   μου.</c:v>
                </c:pt>
                <c:pt idx="3">
                  <c:v>16.Έχω διαδώσει ψεύτικες και ανυπόστατες φήμες για κάποιους συμμαθητές μου ή  προσπάθησα να κάνω τους άλλους να μην  τους συμπαθήσουν</c:v>
                </c:pt>
                <c:pt idx="4">
                  <c:v>17.Έχω   κλέψει   χρήματα  ή έχω καταστρέψει προσωπικά αντικείμενα κάποιου συμμαθητή μου  .</c:v>
                </c:pt>
                <c:pt idx="5">
                  <c:v>18.Απείλησα ή ανάγκασα κάποιους συμμαθητές μου να κάνουν πράγματα που δεν ήθελαν   να  κάνουν.</c:v>
                </c:pt>
                <c:pt idx="6">
                  <c:v>19.Έχω  στείλει απειλητικά ή προσβλητικά (μηνύματα,  φωτογραφίες κ.τ.λ.) για  κάποιους  συμμαθητές μου σε κινητό ή  έχω  αναρτήσει  αντίστοιχα στο internet.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5.5</c:v>
                </c:pt>
                <c:pt idx="1">
                  <c:v>2.6</c:v>
                </c:pt>
                <c:pt idx="2">
                  <c:v>6.5</c:v>
                </c:pt>
                <c:pt idx="3">
                  <c:v>3.2</c:v>
                </c:pt>
                <c:pt idx="4">
                  <c:v>1.3</c:v>
                </c:pt>
                <c:pt idx="5">
                  <c:v>1</c:v>
                </c:pt>
                <c:pt idx="6">
                  <c:v>1.3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Σπάνια</c:v>
                </c:pt>
              </c:strCache>
            </c:strRef>
          </c:tx>
          <c:spPr>
            <a:solidFill>
              <a:srgbClr val="99CC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13.Αποκαλώ κάποιους συμμαθητές μου με κοροϊδευτικά ή υποτιμητικά  ονόματα.</c:v>
                </c:pt>
                <c:pt idx="1">
                  <c:v>14.Έχω σπρώξει, χτυπήσει ή κλειδώσει κάπου κάποιους συμμαθητές  μου.</c:v>
                </c:pt>
                <c:pt idx="2">
                  <c:v>15.Αφήνω σκόπιμα  έξω από τα πράγματα (παρέες, παιχνίδια, συζητήσεις) ή και αγνοώ τελείως κάποιους συμμαθητές   μου.</c:v>
                </c:pt>
                <c:pt idx="3">
                  <c:v>16.Έχω διαδώσει ψεύτικες και ανυπόστατες φήμες για κάποιους συμμαθητές μου ή  προσπάθησα να κάνω τους άλλους να μην  τους συμπαθήσουν</c:v>
                </c:pt>
                <c:pt idx="4">
                  <c:v>17.Έχω   κλέψει   χρήματα  ή έχω καταστρέψει προσωπικά αντικείμενα κάποιου συμμαθητή μου  .</c:v>
                </c:pt>
                <c:pt idx="5">
                  <c:v>18.Απείλησα ή ανάγκασα κάποιους συμμαθητές μου να κάνουν πράγματα που δεν ήθελαν   να  κάνουν.</c:v>
                </c:pt>
                <c:pt idx="6">
                  <c:v>19.Έχω  στείλει απειλητικά ή προσβλητικά (μηνύματα,  φωτογραφίες κ.τ.λ.) για  κάποιους  συμμαθητές μου σε κινητό ή  έχω  αναρτήσει  αντίστοιχα στο internet.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29.4</c:v>
                </c:pt>
                <c:pt idx="1">
                  <c:v>10.9</c:v>
                </c:pt>
                <c:pt idx="2">
                  <c:v>20.3</c:v>
                </c:pt>
                <c:pt idx="3">
                  <c:v>11.3</c:v>
                </c:pt>
                <c:pt idx="4">
                  <c:v>1.9</c:v>
                </c:pt>
                <c:pt idx="5">
                  <c:v>4.2</c:v>
                </c:pt>
                <c:pt idx="6">
                  <c:v>4.2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Ποτέ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Sheet1!$A$2:$A$8</c:f>
              <c:strCache>
                <c:ptCount val="7"/>
                <c:pt idx="0">
                  <c:v>13.Αποκαλώ κάποιους συμμαθητές μου με κοροϊδευτικά ή υποτιμητικά  ονόματα.</c:v>
                </c:pt>
                <c:pt idx="1">
                  <c:v>14.Έχω σπρώξει, χτυπήσει ή κλειδώσει κάπου κάποιους συμμαθητές  μου.</c:v>
                </c:pt>
                <c:pt idx="2">
                  <c:v>15.Αφήνω σκόπιμα  έξω από τα πράγματα (παρέες, παιχνίδια, συζητήσεις) ή και αγνοώ τελείως κάποιους συμμαθητές   μου.</c:v>
                </c:pt>
                <c:pt idx="3">
                  <c:v>16.Έχω διαδώσει ψεύτικες και ανυπόστατες φήμες για κάποιους συμμαθητές μου ή  προσπάθησα να κάνω τους άλλους να μην  τους συμπαθήσουν</c:v>
                </c:pt>
                <c:pt idx="4">
                  <c:v>17.Έχω   κλέψει   χρήματα  ή έχω καταστρέψει προσωπικά αντικείμενα κάποιου συμμαθητή μου  .</c:v>
                </c:pt>
                <c:pt idx="5">
                  <c:v>18.Απείλησα ή ανάγκασα κάποιους συμμαθητές μου να κάνουν πράγματα που δεν ήθελαν   να  κάνουν.</c:v>
                </c:pt>
                <c:pt idx="6">
                  <c:v>19.Έχω  στείλει απειλητικά ή προσβλητικά (μηνύματα,  φωτογραφίες κ.τ.λ.) για  κάποιους  συμμαθητές μου σε κινητό ή  έχω  αναρτήσει  αντίστοιχα στο internet.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59.4</c:v>
                </c:pt>
                <c:pt idx="1">
                  <c:v>83.3</c:v>
                </c:pt>
                <c:pt idx="2">
                  <c:v>68.7</c:v>
                </c:pt>
                <c:pt idx="3">
                  <c:v>83.6</c:v>
                </c:pt>
                <c:pt idx="4">
                  <c:v>94.9</c:v>
                </c:pt>
                <c:pt idx="5">
                  <c:v>91.6</c:v>
                </c:pt>
                <c:pt idx="6">
                  <c:v>93.2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6957184"/>
        <c:axId val="37229312"/>
      </c:barChart>
      <c:catAx>
        <c:axId val="369571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229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229312"/>
        <c:scaling>
          <c:orientation val="minMax"/>
        </c:scaling>
        <c:delete val="0"/>
        <c:axPos val="t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695718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1.437699680511182E-2"/>
          <c:y val="0.93127962085308058"/>
          <c:w val="0.95367412140575081"/>
          <c:h val="6.635071090047393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73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l-G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798598949211902E-2"/>
          <c:y val="2.2494887525562373E-2"/>
          <c:w val="0.9369527145359019"/>
          <c:h val="0.4376278118609406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Sheet1!$B$1</c:f>
              <c:strCache>
                <c:ptCount val="1"/>
                <c:pt idx="0">
                  <c:v>ΜΟ</c:v>
                </c:pt>
              </c:strCache>
            </c:strRef>
          </c:tx>
          <c:spPr>
            <a:solidFill>
              <a:srgbClr val="FF99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13.Αποκαλώ κάποιους συμμαθητές μου με κοροϊδευτικά ή υποτιμητικά  ονόματα.</c:v>
                </c:pt>
                <c:pt idx="1">
                  <c:v>14.Έχω σπρώξει, χτυπήσει ή κλειδώσει κάπου κάποιους συμμαθητές  μου.</c:v>
                </c:pt>
                <c:pt idx="2">
                  <c:v>15.Αφήνω σκόπιμα  έξω από τα πράγματα (παρέες, παιχνίδια, συζητήσεις) ή και αγνοώ τελείως κάποιους συμμαθητές   μου.</c:v>
                </c:pt>
                <c:pt idx="3">
                  <c:v>16.Έχω διαδώσει ψεύτικες και ανυπόστατες φήμες για κάποιους συμμαθητές μου ή  προσπάθησα να κάνω τους άλλους να μην  τους συμπαθήσουν</c:v>
                </c:pt>
                <c:pt idx="4">
                  <c:v>17.Έχω   κλέψει   χρήματα  ή έχω καταστρέψει προσωπικά αντικείμενα κάποιου συμμαθητή μου  .</c:v>
                </c:pt>
                <c:pt idx="5">
                  <c:v>18.Απείλησα ή ανάγκασα κάποιους συμμαθητές μου να κάνουν πράγματα που δεν ήθελαν   να  κάνουν.</c:v>
                </c:pt>
                <c:pt idx="6">
                  <c:v>19.Έχω  στείλει απειλητικά ή προσβλητικά (μηνύματα,  φωτογραφίες κ.τ.λ.) για  κάποιους  συμμαθητές μου σε κινητό ή  έχω  αναρτήσει  αντίστοιχα στο internet.</c:v>
                </c:pt>
                <c:pt idx="7">
                  <c:v>Άσκηση εκφοβισμού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4.4000000000000004</c:v>
                </c:pt>
                <c:pt idx="1">
                  <c:v>4.7300000000000004</c:v>
                </c:pt>
                <c:pt idx="2">
                  <c:v>4.5199999999999996</c:v>
                </c:pt>
                <c:pt idx="3">
                  <c:v>4.76</c:v>
                </c:pt>
                <c:pt idx="4">
                  <c:v>4.88</c:v>
                </c:pt>
                <c:pt idx="5">
                  <c:v>4.83</c:v>
                </c:pt>
                <c:pt idx="6">
                  <c:v>4.8899999999999997</c:v>
                </c:pt>
                <c:pt idx="7">
                  <c:v>4.7160000000000002</c:v>
                </c:pt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Sheet1!$A$2:$A$9</c:f>
              <c:strCache>
                <c:ptCount val="8"/>
                <c:pt idx="0">
                  <c:v>13.Αποκαλώ κάποιους συμμαθητές μου με κοροϊδευτικά ή υποτιμητικά  ονόματα.</c:v>
                </c:pt>
                <c:pt idx="1">
                  <c:v>14.Έχω σπρώξει, χτυπήσει ή κλειδώσει κάπου κάποιους συμμαθητές  μου.</c:v>
                </c:pt>
                <c:pt idx="2">
                  <c:v>15.Αφήνω σκόπιμα  έξω από τα πράγματα (παρέες, παιχνίδια, συζητήσεις) ή και αγνοώ τελείως κάποιους συμμαθητές   μου.</c:v>
                </c:pt>
                <c:pt idx="3">
                  <c:v>16.Έχω διαδώσει ψεύτικες και ανυπόστατες φήμες για κάποιους συμμαθητές μου ή  προσπάθησα να κάνω τους άλλους να μην  τους συμπαθήσουν</c:v>
                </c:pt>
                <c:pt idx="4">
                  <c:v>17.Έχω   κλέψει   χρήματα  ή έχω καταστρέψει προσωπικά αντικείμενα κάποιου συμμαθητή μου  .</c:v>
                </c:pt>
                <c:pt idx="5">
                  <c:v>18.Απείλησα ή ανάγκασα κάποιους συμμαθητές μου να κάνουν πράγματα που δεν ήθελαν   να  κάνουν.</c:v>
                </c:pt>
                <c:pt idx="6">
                  <c:v>19.Έχω  στείλει απειλητικά ή προσβλητικά (μηνύματα,  φωτογραφίες κ.τ.λ.) για  κάποιους  συμμαθητές μου σε κινητό ή  έχω  αναρτήσει  αντίστοιχα στο internet.</c:v>
                </c:pt>
                <c:pt idx="7">
                  <c:v>Άσκηση εκφοβισμού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370112"/>
        <c:axId val="37384192"/>
      </c:barChart>
      <c:catAx>
        <c:axId val="37370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384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384192"/>
        <c:scaling>
          <c:orientation val="minMax"/>
          <c:max val="5"/>
          <c:min val="1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2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l-GR"/>
          </a:p>
        </c:txPr>
        <c:crossAx val="3737011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5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l-GR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E40F-9EEC-4E04-BAD8-99CA5E5D7408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B0530-557D-4D34-9E6D-E5A12DDA1C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681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B0530-557D-4D34-9E6D-E5A12DDA1CD0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0743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B0530-557D-4D34-9E6D-E5A12DDA1CD0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4293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B0530-557D-4D34-9E6D-E5A12DDA1CD0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2029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25/5/2015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____________Microsoft_Word11.docx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____________Microsoft_Word27.docx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2592288"/>
          </a:xfrm>
        </p:spPr>
        <p:txBody>
          <a:bodyPr>
            <a:normAutofit fontScale="90000"/>
          </a:bodyPr>
          <a:lstStyle/>
          <a:p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l-GR" sz="2200" dirty="0"/>
              <a:t/>
            </a:r>
            <a:br>
              <a:rPr lang="el-GR" sz="2200" dirty="0"/>
            </a:br>
            <a:r>
              <a:rPr lang="el-GR" sz="2700" dirty="0" smtClean="0">
                <a:solidFill>
                  <a:srgbClr val="7030A0"/>
                </a:solidFill>
              </a:rPr>
              <a:t>Διπλωματική   εργασία  </a:t>
            </a:r>
            <a:r>
              <a:rPr lang="el-GR" sz="2700" dirty="0">
                <a:solidFill>
                  <a:srgbClr val="7030A0"/>
                </a:solidFill>
              </a:rPr>
              <a:t>του </a:t>
            </a:r>
            <a:r>
              <a:rPr lang="el-GR" sz="2700" dirty="0" smtClean="0">
                <a:solidFill>
                  <a:srgbClr val="7030A0"/>
                </a:solidFill>
              </a:rPr>
              <a:t>   Τασιόπουλου  </a:t>
            </a:r>
            <a:r>
              <a:rPr lang="el-GR" sz="2700" dirty="0">
                <a:solidFill>
                  <a:srgbClr val="7030A0"/>
                </a:solidFill>
              </a:rPr>
              <a:t>Ευάγγελου</a:t>
            </a:r>
            <a:br>
              <a:rPr lang="el-GR" sz="2700" dirty="0">
                <a:solidFill>
                  <a:srgbClr val="7030A0"/>
                </a:solidFill>
              </a:rPr>
            </a:br>
            <a:r>
              <a:rPr lang="el-GR" sz="2200" dirty="0"/>
              <a:t> </a:t>
            </a:r>
            <a:br>
              <a:rPr lang="el-GR" sz="2200" dirty="0"/>
            </a:br>
            <a:r>
              <a:rPr lang="el-GR" sz="1800" dirty="0"/>
              <a:t> </a:t>
            </a:r>
            <a:br>
              <a:rPr lang="el-GR" sz="1800" dirty="0"/>
            </a:br>
            <a:r>
              <a:rPr lang="el-GR" sz="6000" dirty="0">
                <a:solidFill>
                  <a:srgbClr val="FF0000"/>
                </a:solidFill>
              </a:rPr>
              <a:t>Σχολικός εκφοβισμός : </a:t>
            </a:r>
            <a:r>
              <a:rPr lang="el-GR" sz="6000" dirty="0" smtClean="0">
                <a:solidFill>
                  <a:srgbClr val="FF0000"/>
                </a:solidFill>
              </a:rPr>
              <a:t/>
            </a:r>
            <a:br>
              <a:rPr lang="el-GR" sz="6000" dirty="0" smtClean="0">
                <a:solidFill>
                  <a:srgbClr val="FF0000"/>
                </a:solidFill>
              </a:rPr>
            </a:br>
            <a:r>
              <a:rPr lang="el-GR" sz="6000" dirty="0" smtClean="0">
                <a:solidFill>
                  <a:srgbClr val="FF0000"/>
                </a:solidFill>
              </a:rPr>
              <a:t>Μία </a:t>
            </a:r>
            <a:r>
              <a:rPr lang="el-GR" sz="6000" dirty="0">
                <a:solidFill>
                  <a:srgbClr val="FF0000"/>
                </a:solidFill>
              </a:rPr>
              <a:t>έρευνα σε Γυμνάσιο</a:t>
            </a:r>
            <a:r>
              <a:rPr lang="el-GR" sz="5300" dirty="0">
                <a:solidFill>
                  <a:srgbClr val="FF0000"/>
                </a:solidFill>
              </a:rPr>
              <a:t/>
            </a:r>
            <a:br>
              <a:rPr lang="el-GR" sz="5300" dirty="0">
                <a:solidFill>
                  <a:srgbClr val="FF0000"/>
                </a:solidFill>
              </a:rPr>
            </a:br>
            <a:endParaRPr lang="el-GR" sz="5300" dirty="0">
              <a:solidFill>
                <a:srgbClr val="FF00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87624" y="3645024"/>
            <a:ext cx="6584776" cy="2376264"/>
          </a:xfrm>
        </p:spPr>
        <p:txBody>
          <a:bodyPr>
            <a:noAutofit/>
          </a:bodyPr>
          <a:lstStyle/>
          <a:p>
            <a:pPr algn="l"/>
            <a:endParaRPr lang="el-GR" sz="2200" dirty="0" smtClean="0">
              <a:solidFill>
                <a:schemeClr val="tx1"/>
              </a:solidFill>
            </a:endParaRPr>
          </a:p>
          <a:p>
            <a:pPr algn="l"/>
            <a:r>
              <a:rPr lang="el-GR" sz="2400" dirty="0" smtClean="0">
                <a:solidFill>
                  <a:schemeClr val="tx1"/>
                </a:solidFill>
              </a:rPr>
              <a:t>Σχολείο   έρευνας            :       6</a:t>
            </a:r>
            <a:r>
              <a:rPr lang="el-GR" sz="2400" baseline="30000" dirty="0" smtClean="0">
                <a:solidFill>
                  <a:schemeClr val="tx1"/>
                </a:solidFill>
              </a:rPr>
              <a:t>ο</a:t>
            </a:r>
            <a:r>
              <a:rPr lang="el-GR" sz="2400" dirty="0" smtClean="0">
                <a:solidFill>
                  <a:schemeClr val="tx1"/>
                </a:solidFill>
              </a:rPr>
              <a:t> Γυμνάσιο    Λάρισας</a:t>
            </a:r>
            <a:endParaRPr lang="el-GR" sz="2400" dirty="0">
              <a:solidFill>
                <a:schemeClr val="tx1"/>
              </a:solidFill>
            </a:endParaRPr>
          </a:p>
          <a:p>
            <a:pPr algn="l"/>
            <a:r>
              <a:rPr lang="el-GR" sz="2400" dirty="0" smtClean="0">
                <a:solidFill>
                  <a:schemeClr val="tx1"/>
                </a:solidFill>
              </a:rPr>
              <a:t>Χρόνος  διεξαγωγής        :    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l-GR" sz="2400" dirty="0" smtClean="0">
                <a:solidFill>
                  <a:schemeClr val="tx1"/>
                </a:solidFill>
              </a:rPr>
              <a:t>  Απρίλιος 2014 </a:t>
            </a:r>
          </a:p>
          <a:p>
            <a:pPr algn="l"/>
            <a:r>
              <a:rPr lang="el-GR" sz="2400" dirty="0" smtClean="0">
                <a:solidFill>
                  <a:schemeClr val="tx1"/>
                </a:solidFill>
              </a:rPr>
              <a:t>Χρόνος  ολοκλήρωσης    :        Δεκέμβριος 2014</a:t>
            </a:r>
          </a:p>
          <a:p>
            <a:pPr algn="l"/>
            <a:r>
              <a:rPr lang="el-GR" sz="2400" dirty="0" smtClean="0">
                <a:solidFill>
                  <a:schemeClr val="tx1"/>
                </a:solidFill>
              </a:rPr>
              <a:t>Συμπληρωθέντα  ερωτηματολόγια   :   314</a:t>
            </a:r>
            <a:endParaRPr lang="el-GR" sz="2400" dirty="0">
              <a:solidFill>
                <a:schemeClr val="tx1"/>
              </a:solidFill>
            </a:endParaRPr>
          </a:p>
          <a:p>
            <a:pPr algn="l"/>
            <a:endParaRPr lang="el-GR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474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2000">
        <p:circle/>
      </p:transition>
    </mc:Choice>
    <mc:Fallback>
      <p:transition spd="slow" advClick="0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7200" b="1" i="1" spc="110" dirty="0" smtClean="0">
              <a:solidFill>
                <a:srgbClr val="00B0F0"/>
              </a:solidFill>
              <a:ea typeface="TimesNewRomanPSMT"/>
              <a:cs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9300" b="1" i="1" spc="110" dirty="0" smtClean="0">
              <a:solidFill>
                <a:srgbClr val="00B0F0"/>
              </a:solidFill>
              <a:ea typeface="TimesNewRomanPSMT"/>
              <a:cs typeface="Times New Roman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l-GR" sz="9300" b="1" i="1" spc="110" dirty="0" smtClean="0">
                <a:solidFill>
                  <a:srgbClr val="00B0F0"/>
                </a:solidFill>
                <a:ea typeface="TimesNewRomanPSMT"/>
                <a:cs typeface="Times New Roman"/>
              </a:rPr>
              <a:t>Α.</a:t>
            </a:r>
            <a:r>
              <a:rPr lang="en-US" sz="9300" b="1" i="1" spc="110" dirty="0" smtClean="0">
                <a:solidFill>
                  <a:srgbClr val="00B0F0"/>
                </a:solidFill>
                <a:ea typeface="TimesNewRomanPSMT"/>
                <a:cs typeface="Times New Roman"/>
              </a:rPr>
              <a:t> </a:t>
            </a:r>
            <a:r>
              <a:rPr lang="el-GR" sz="9300" b="1" i="1" spc="110" dirty="0" smtClean="0">
                <a:solidFill>
                  <a:srgbClr val="00B0F0"/>
                </a:solidFill>
                <a:ea typeface="TimesNewRomanPSMT"/>
                <a:cs typeface="Times New Roman"/>
              </a:rPr>
              <a:t>Σχολικός</a:t>
            </a:r>
            <a:r>
              <a:rPr lang="en-US" sz="9300" b="1" i="1" spc="110" dirty="0" smtClean="0">
                <a:solidFill>
                  <a:srgbClr val="00B0F0"/>
                </a:solidFill>
                <a:ea typeface="TimesNewRomanPSMT"/>
                <a:cs typeface="Times New Roman"/>
              </a:rPr>
              <a:t>  </a:t>
            </a:r>
            <a:r>
              <a:rPr lang="el-GR" sz="9300" b="1" i="1" spc="110" dirty="0" smtClean="0">
                <a:solidFill>
                  <a:srgbClr val="00B0F0"/>
                </a:solidFill>
                <a:ea typeface="TimesNewRomanPSMT"/>
                <a:cs typeface="Times New Roman"/>
              </a:rPr>
              <a:t>εκφοβισμός</a:t>
            </a:r>
            <a:r>
              <a:rPr lang="el-GR" sz="7800" spc="110" dirty="0">
                <a:solidFill>
                  <a:srgbClr val="00B0F0"/>
                </a:solidFill>
                <a:ea typeface="Calibri"/>
                <a:cs typeface="Times New Roman"/>
              </a:rPr>
              <a:t/>
            </a:r>
            <a:br>
              <a:rPr lang="el-GR" sz="7800" spc="110" dirty="0">
                <a:solidFill>
                  <a:srgbClr val="00B0F0"/>
                </a:solidFill>
                <a:ea typeface="Calibri"/>
                <a:cs typeface="Times New Roman"/>
              </a:rPr>
            </a:br>
            <a:endParaRPr lang="el-GR" sz="7800" dirty="0"/>
          </a:p>
        </p:txBody>
      </p:sp>
    </p:spTree>
    <p:extLst>
      <p:ext uri="{BB962C8B-B14F-4D97-AF65-F5344CB8AC3E}">
        <p14:creationId xmlns:p14="http://schemas.microsoft.com/office/powerpoint/2010/main" val="417662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1ος Παράγοντας:   θύμα  εκφοβισμού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8690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l-GR" sz="3600" b="1" dirty="0" smtClean="0">
                <a:solidFill>
                  <a:srgbClr val="FF0000"/>
                </a:solidFill>
              </a:rPr>
              <a:t>1ος </a:t>
            </a:r>
            <a:r>
              <a:rPr lang="el-GR" sz="3600" b="1" dirty="0">
                <a:solidFill>
                  <a:srgbClr val="FF0000"/>
                </a:solidFill>
              </a:rPr>
              <a:t>Παράγοντας:   θύμα  εκφοβισμού.</a:t>
            </a:r>
            <a:r>
              <a:rPr lang="el-GR" sz="3600" dirty="0">
                <a:solidFill>
                  <a:srgbClr val="FF0000"/>
                </a:solidFill>
              </a:rPr>
              <a:t/>
            </a:r>
            <a:br>
              <a:rPr lang="el-GR" sz="3600" dirty="0">
                <a:solidFill>
                  <a:srgbClr val="FF0000"/>
                </a:solidFill>
              </a:rPr>
            </a:br>
            <a:endParaRPr lang="el-GR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3645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l-GR" sz="3600" b="1" dirty="0" smtClean="0">
                <a:solidFill>
                  <a:srgbClr val="FF0000"/>
                </a:solidFill>
              </a:rPr>
              <a:t>1ος </a:t>
            </a:r>
            <a:r>
              <a:rPr lang="el-GR" sz="3600" b="1" dirty="0">
                <a:solidFill>
                  <a:srgbClr val="FF0000"/>
                </a:solidFill>
              </a:rPr>
              <a:t>Παράγοντας:   θύμα  εκφοβισμού.</a:t>
            </a:r>
            <a:r>
              <a:rPr lang="el-GR" sz="3600" dirty="0">
                <a:solidFill>
                  <a:srgbClr val="FF0000"/>
                </a:solidFill>
              </a:rPr>
              <a:t/>
            </a:r>
            <a:br>
              <a:rPr lang="el-GR" sz="3600" dirty="0">
                <a:solidFill>
                  <a:srgbClr val="FF0000"/>
                </a:solidFill>
              </a:rPr>
            </a:br>
            <a:endParaRPr lang="el-GR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4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000" b="1" i="1" dirty="0">
                <a:solidFill>
                  <a:srgbClr val="FF0000"/>
                </a:solidFill>
              </a:rPr>
              <a:t>2</a:t>
            </a:r>
            <a:r>
              <a:rPr lang="el-GR" sz="3000" b="1" i="1" baseline="30000" dirty="0">
                <a:solidFill>
                  <a:srgbClr val="FF0000"/>
                </a:solidFill>
              </a:rPr>
              <a:t>ος</a:t>
            </a:r>
            <a:r>
              <a:rPr lang="el-GR" sz="3000" b="1" i="1" dirty="0">
                <a:solidFill>
                  <a:srgbClr val="FF0000"/>
                </a:solidFill>
              </a:rPr>
              <a:t> Παράγοντας:   παρακολούθηση  εκφοβισμού</a:t>
            </a:r>
            <a:r>
              <a:rPr lang="el-GR" sz="2800" b="1" i="1" dirty="0">
                <a:solidFill>
                  <a:srgbClr val="FF0000"/>
                </a:solidFill>
              </a:rPr>
              <a:t>.</a:t>
            </a:r>
            <a:r>
              <a:rPr lang="el-GR" sz="2800" dirty="0">
                <a:solidFill>
                  <a:srgbClr val="FF0000"/>
                </a:solidFill>
              </a:rPr>
              <a:t/>
            </a:r>
            <a:br>
              <a:rPr lang="el-GR" sz="2800" dirty="0">
                <a:solidFill>
                  <a:srgbClr val="FF0000"/>
                </a:solidFill>
              </a:rPr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69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/>
            </a:r>
            <a:br>
              <a:rPr lang="en-US" sz="2800" b="1" i="1" dirty="0" smtClean="0">
                <a:solidFill>
                  <a:srgbClr val="FF0000"/>
                </a:solidFill>
              </a:rPr>
            </a:br>
            <a:r>
              <a:rPr lang="el-GR" sz="3000" b="1" i="1" dirty="0" smtClean="0">
                <a:solidFill>
                  <a:srgbClr val="FF0000"/>
                </a:solidFill>
              </a:rPr>
              <a:t>2</a:t>
            </a:r>
            <a:r>
              <a:rPr lang="el-GR" sz="3000" b="1" i="1" baseline="30000" dirty="0" smtClean="0">
                <a:solidFill>
                  <a:srgbClr val="FF0000"/>
                </a:solidFill>
              </a:rPr>
              <a:t>ος</a:t>
            </a:r>
            <a:r>
              <a:rPr lang="el-GR" sz="3000" b="1" i="1" dirty="0" smtClean="0">
                <a:solidFill>
                  <a:srgbClr val="FF0000"/>
                </a:solidFill>
              </a:rPr>
              <a:t> </a:t>
            </a:r>
            <a:r>
              <a:rPr lang="el-GR" sz="3000" b="1" i="1" dirty="0">
                <a:solidFill>
                  <a:srgbClr val="FF0000"/>
                </a:solidFill>
              </a:rPr>
              <a:t>Παράγοντας:   παρακολούθηση  εκφοβισμού</a:t>
            </a:r>
            <a:r>
              <a:rPr lang="el-GR" sz="2800" b="1" i="1" dirty="0">
                <a:solidFill>
                  <a:srgbClr val="FF0000"/>
                </a:solidFill>
              </a:rPr>
              <a:t>.</a:t>
            </a:r>
            <a:r>
              <a:rPr lang="el-GR" sz="2800" dirty="0">
                <a:solidFill>
                  <a:srgbClr val="FF0000"/>
                </a:solidFill>
              </a:rPr>
              <a:t/>
            </a:r>
            <a:br>
              <a:rPr lang="el-GR" sz="2800" dirty="0">
                <a:solidFill>
                  <a:srgbClr val="FF0000"/>
                </a:solidFill>
              </a:rPr>
            </a:br>
            <a:endParaRPr lang="el-GR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2909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b="1" i="1" dirty="0" smtClean="0">
                <a:solidFill>
                  <a:srgbClr val="FF0000"/>
                </a:solidFill>
              </a:rPr>
              <a:t/>
            </a:r>
            <a:br>
              <a:rPr lang="en-US" sz="3100" b="1" i="1" dirty="0" smtClean="0">
                <a:solidFill>
                  <a:srgbClr val="FF0000"/>
                </a:solidFill>
              </a:rPr>
            </a:br>
            <a:r>
              <a:rPr lang="el-GR" sz="3300" b="1" i="1" dirty="0" smtClean="0">
                <a:solidFill>
                  <a:srgbClr val="FF0000"/>
                </a:solidFill>
              </a:rPr>
              <a:t>2</a:t>
            </a:r>
            <a:r>
              <a:rPr lang="el-GR" sz="3300" b="1" i="1" baseline="30000" dirty="0" smtClean="0">
                <a:solidFill>
                  <a:srgbClr val="FF0000"/>
                </a:solidFill>
              </a:rPr>
              <a:t>ος</a:t>
            </a:r>
            <a:r>
              <a:rPr lang="el-GR" sz="3300" b="1" i="1" dirty="0" smtClean="0">
                <a:solidFill>
                  <a:srgbClr val="FF0000"/>
                </a:solidFill>
              </a:rPr>
              <a:t> </a:t>
            </a:r>
            <a:r>
              <a:rPr lang="el-GR" sz="3300" b="1" i="1" dirty="0">
                <a:solidFill>
                  <a:srgbClr val="FF0000"/>
                </a:solidFill>
              </a:rPr>
              <a:t>Παράγοντας:   παρακολούθηση  εκφοβισμού</a:t>
            </a:r>
            <a:r>
              <a:rPr lang="el-GR" sz="3100" b="1" i="1" dirty="0">
                <a:solidFill>
                  <a:srgbClr val="FF0000"/>
                </a:solidFill>
              </a:rPr>
              <a:t>.</a:t>
            </a:r>
            <a:r>
              <a:rPr lang="el-GR" dirty="0">
                <a:solidFill>
                  <a:srgbClr val="FF0000"/>
                </a:solidFill>
              </a:rPr>
              <a:t/>
            </a:r>
            <a:br>
              <a:rPr lang="el-GR" dirty="0">
                <a:solidFill>
                  <a:srgbClr val="FF0000"/>
                </a:solidFill>
              </a:rPr>
            </a:br>
            <a:endParaRPr lang="el-GR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7496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b="1" dirty="0">
                <a:solidFill>
                  <a:srgbClr val="FF0000"/>
                </a:solidFill>
              </a:rPr>
              <a:t>3</a:t>
            </a:r>
            <a:r>
              <a:rPr lang="el-GR" sz="3600" b="1" baseline="30000" dirty="0">
                <a:solidFill>
                  <a:srgbClr val="FF0000"/>
                </a:solidFill>
              </a:rPr>
              <a:t>ος</a:t>
            </a:r>
            <a:r>
              <a:rPr lang="el-GR" sz="3600" b="1" dirty="0">
                <a:solidFill>
                  <a:srgbClr val="FF0000"/>
                </a:solidFill>
              </a:rPr>
              <a:t> Παράγοντας:   άσκηση  εκφοβισμού.</a:t>
            </a:r>
            <a:r>
              <a:rPr lang="el-GR" sz="4000" dirty="0">
                <a:solidFill>
                  <a:srgbClr val="FF0000"/>
                </a:solidFill>
              </a:rPr>
              <a:t/>
            </a:r>
            <a:br>
              <a:rPr lang="el-GR" sz="4000" dirty="0">
                <a:solidFill>
                  <a:srgbClr val="FF0000"/>
                </a:solidFill>
              </a:rPr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037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/>
            </a:r>
            <a:br>
              <a:rPr lang="en-US" sz="4000" b="1" dirty="0" smtClean="0">
                <a:solidFill>
                  <a:srgbClr val="FF0000"/>
                </a:solidFill>
              </a:rPr>
            </a:br>
            <a:r>
              <a:rPr lang="el-GR" sz="4000" b="1" dirty="0" smtClean="0">
                <a:solidFill>
                  <a:srgbClr val="FF0000"/>
                </a:solidFill>
              </a:rPr>
              <a:t>3</a:t>
            </a:r>
            <a:r>
              <a:rPr lang="el-GR" sz="4000" b="1" baseline="30000" dirty="0" smtClean="0">
                <a:solidFill>
                  <a:srgbClr val="FF0000"/>
                </a:solidFill>
              </a:rPr>
              <a:t>ος</a:t>
            </a:r>
            <a:r>
              <a:rPr lang="el-GR" sz="4000" b="1" dirty="0" smtClean="0">
                <a:solidFill>
                  <a:srgbClr val="FF0000"/>
                </a:solidFill>
              </a:rPr>
              <a:t> </a:t>
            </a:r>
            <a:r>
              <a:rPr lang="el-GR" sz="4000" b="1" dirty="0">
                <a:solidFill>
                  <a:srgbClr val="FF0000"/>
                </a:solidFill>
              </a:rPr>
              <a:t>Παράγοντας:   άσκηση  εκφοβισμού.</a:t>
            </a:r>
            <a:r>
              <a:rPr lang="el-GR" dirty="0">
                <a:solidFill>
                  <a:srgbClr val="FF0000"/>
                </a:solidFill>
              </a:rPr>
              <a:t/>
            </a:r>
            <a:br>
              <a:rPr lang="el-GR" dirty="0">
                <a:solidFill>
                  <a:srgbClr val="FF0000"/>
                </a:solidFill>
              </a:rPr>
            </a:br>
            <a:endParaRPr lang="el-GR" dirty="0">
              <a:solidFill>
                <a:srgbClr val="FF0000"/>
              </a:solidFill>
            </a:endParaRPr>
          </a:p>
        </p:txBody>
      </p:sp>
      <p:graphicFrame>
        <p:nvGraphicFramePr>
          <p:cNvPr id="5" name="Θέση περιεχομένου 4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0730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l-GR" sz="3600" b="1" dirty="0" smtClean="0">
                <a:solidFill>
                  <a:srgbClr val="FF0000"/>
                </a:solidFill>
              </a:rPr>
              <a:t>3</a:t>
            </a:r>
            <a:r>
              <a:rPr lang="el-GR" sz="3600" b="1" baseline="30000" dirty="0" smtClean="0">
                <a:solidFill>
                  <a:srgbClr val="FF0000"/>
                </a:solidFill>
              </a:rPr>
              <a:t>ος</a:t>
            </a:r>
            <a:r>
              <a:rPr lang="el-GR" sz="3600" b="1" dirty="0" smtClean="0">
                <a:solidFill>
                  <a:srgbClr val="FF0000"/>
                </a:solidFill>
              </a:rPr>
              <a:t> </a:t>
            </a:r>
            <a:r>
              <a:rPr lang="el-GR" sz="3600" b="1" dirty="0">
                <a:solidFill>
                  <a:srgbClr val="FF0000"/>
                </a:solidFill>
              </a:rPr>
              <a:t>Παράγοντας:   άσκηση  εκφοβισμού.</a:t>
            </a:r>
            <a:r>
              <a:rPr lang="el-GR" sz="4000" dirty="0">
                <a:solidFill>
                  <a:srgbClr val="FF0000"/>
                </a:solidFill>
              </a:rPr>
              <a:t/>
            </a:r>
            <a:br>
              <a:rPr lang="el-GR" sz="4000" dirty="0">
                <a:solidFill>
                  <a:srgbClr val="FF0000"/>
                </a:solidFill>
              </a:rPr>
            </a:br>
            <a:endParaRPr lang="el-GR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6578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8800" dirty="0">
                <a:solidFill>
                  <a:srgbClr val="00B0F0"/>
                </a:solidFill>
              </a:rPr>
              <a:t>STOP  BULLYING</a:t>
            </a:r>
            <a:endParaRPr lang="el-GR" dirty="0"/>
          </a:p>
        </p:txBody>
      </p:sp>
      <p:pic>
        <p:nvPicPr>
          <p:cNvPr id="4" name="Θέση περιεχομένου 3" descr="featured_fight04[1]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684076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8867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l-GR" b="1" dirty="0" smtClean="0">
                <a:solidFill>
                  <a:srgbClr val="FF0000"/>
                </a:solidFill>
              </a:rPr>
              <a:t>Σύγκριση    </a:t>
            </a:r>
            <a:r>
              <a:rPr lang="el-GR" b="1" dirty="0">
                <a:solidFill>
                  <a:srgbClr val="FF0000"/>
                </a:solidFill>
              </a:rPr>
              <a:t>των  3  παραγόντων</a:t>
            </a:r>
            <a:r>
              <a:rPr lang="el-GR" b="1" dirty="0"/>
              <a:t>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3468260"/>
              </p:ext>
            </p:extLst>
          </p:nvPr>
        </p:nvGraphicFramePr>
        <p:xfrm>
          <a:off x="775251" y="1700808"/>
          <a:ext cx="7541166" cy="4147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9985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/>
            </a:r>
            <a:br>
              <a:rPr lang="en-US" sz="3600" dirty="0" smtClean="0">
                <a:solidFill>
                  <a:srgbClr val="FF0000"/>
                </a:solidFill>
              </a:rPr>
            </a:br>
            <a:r>
              <a:rPr lang="el-GR" sz="3600" b="1" dirty="0" smtClean="0">
                <a:solidFill>
                  <a:srgbClr val="FF0000"/>
                </a:solidFill>
              </a:rPr>
              <a:t>Από </a:t>
            </a:r>
            <a:r>
              <a:rPr lang="el-GR" sz="3600" b="1" dirty="0">
                <a:solidFill>
                  <a:srgbClr val="FF0000"/>
                </a:solidFill>
              </a:rPr>
              <a:t>κοινού κατανομή θυμάτων θυτών </a:t>
            </a:r>
            <a:r>
              <a:rPr lang="el-GR" sz="3600" dirty="0">
                <a:solidFill>
                  <a:srgbClr val="FF0000"/>
                </a:solidFill>
              </a:rPr>
              <a:t/>
            </a:r>
            <a:br>
              <a:rPr lang="el-GR" sz="3600" dirty="0">
                <a:solidFill>
                  <a:srgbClr val="FF0000"/>
                </a:solidFill>
              </a:rPr>
            </a:b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2402075"/>
              </p:ext>
            </p:extLst>
          </p:nvPr>
        </p:nvGraphicFramePr>
        <p:xfrm>
          <a:off x="983831" y="1916832"/>
          <a:ext cx="7665631" cy="388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Έγγραφο" r:id="rId4" imgW="6350539" imgH="2804168" progId="Word.Document.12">
                  <p:embed/>
                </p:oleObj>
              </mc:Choice>
              <mc:Fallback>
                <p:oleObj name="Έγγραφο" r:id="rId4" imgW="6350539" imgH="280416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3831" y="1916832"/>
                        <a:ext cx="7665631" cy="3888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4448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en-US" sz="3600" b="1" spc="110" dirty="0" smtClean="0">
              <a:ea typeface="TimesNewRomanPSMT"/>
              <a:cs typeface="Times New Roman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3600" b="1" spc="110" dirty="0" smtClean="0">
                <a:ea typeface="TimesNewRomanPSMT"/>
                <a:cs typeface="Times New Roman"/>
              </a:rPr>
              <a:t>      </a:t>
            </a:r>
            <a:r>
              <a:rPr lang="el-GR" sz="7200" b="1" i="1" spc="110" dirty="0" smtClean="0">
                <a:solidFill>
                  <a:srgbClr val="00B0F0"/>
                </a:solidFill>
                <a:ea typeface="TimesNewRomanPSMT"/>
                <a:cs typeface="Times New Roman"/>
              </a:rPr>
              <a:t>Β</a:t>
            </a:r>
            <a:r>
              <a:rPr lang="el-GR" sz="7200" b="1" i="1" spc="110" dirty="0">
                <a:solidFill>
                  <a:srgbClr val="00B0F0"/>
                </a:solidFill>
                <a:ea typeface="TimesNewRomanPSMT"/>
                <a:cs typeface="Times New Roman"/>
              </a:rPr>
              <a:t>. Σχολικό κλίμα</a:t>
            </a:r>
            <a:endParaRPr lang="el-GR" sz="7200" b="1" i="1" spc="110" dirty="0">
              <a:solidFill>
                <a:srgbClr val="00B0F0"/>
              </a:solidFill>
              <a:ea typeface="Calibri"/>
              <a:cs typeface="Times New Roman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1180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>
                <a:solidFill>
                  <a:srgbClr val="FF0000"/>
                </a:solidFill>
                <a:ea typeface="Calibri"/>
                <a:cs typeface="Arial"/>
              </a:rPr>
              <a:t>1ος Παράγοντας:  Σχέσεις εκπαιδευτικών με μαθητές</a:t>
            </a:r>
            <a:endParaRPr lang="el-GR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6298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>
                <a:solidFill>
                  <a:srgbClr val="FF0000"/>
                </a:solidFill>
                <a:ea typeface="Calibri"/>
                <a:cs typeface="Arial"/>
              </a:rPr>
              <a:t>1ος Παράγοντας:  Σχέσεις εκπαιδευτικών με μαθητές</a:t>
            </a:r>
            <a:endParaRPr lang="el-GR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6971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 fontScale="90000"/>
          </a:bodyPr>
          <a:lstStyle/>
          <a:p>
            <a:pPr marL="457200" algn="l">
              <a:lnSpc>
                <a:spcPct val="150000"/>
              </a:lnSpc>
              <a:spcAft>
                <a:spcPts val="0"/>
              </a:spcAft>
            </a:pPr>
            <a:r>
              <a:rPr lang="en-US" sz="2700" b="1" dirty="0" smtClean="0">
                <a:ea typeface="Calibri"/>
                <a:cs typeface="Times New Roman"/>
              </a:rPr>
              <a:t/>
            </a:r>
            <a:br>
              <a:rPr lang="en-US" sz="2700" b="1" dirty="0" smtClean="0">
                <a:ea typeface="Calibri"/>
                <a:cs typeface="Times New Roman"/>
              </a:rPr>
            </a:br>
            <a:r>
              <a:rPr lang="el-GR" sz="3100" b="1" dirty="0" smtClean="0">
                <a:solidFill>
                  <a:srgbClr val="FF0000"/>
                </a:solidFill>
                <a:ea typeface="Calibri"/>
                <a:cs typeface="Times New Roman"/>
              </a:rPr>
              <a:t>2ος </a:t>
            </a:r>
            <a:r>
              <a:rPr lang="el-GR" sz="3100" b="1" dirty="0">
                <a:solidFill>
                  <a:srgbClr val="FF0000"/>
                </a:solidFill>
                <a:ea typeface="Calibri"/>
                <a:cs typeface="Times New Roman"/>
              </a:rPr>
              <a:t>Παράγοντας:  Ενδιαφέρον για σχολική επίδοση</a:t>
            </a:r>
            <a:r>
              <a:rPr lang="el-GR" sz="3100" dirty="0">
                <a:solidFill>
                  <a:srgbClr val="FF0000"/>
                </a:solidFill>
                <a:ea typeface="Times New Roman"/>
                <a:cs typeface="Calibri"/>
              </a:rPr>
              <a:t/>
            </a:r>
            <a:br>
              <a:rPr lang="el-GR" sz="3100" dirty="0">
                <a:solidFill>
                  <a:srgbClr val="FF0000"/>
                </a:solidFill>
                <a:ea typeface="Times New Roman"/>
                <a:cs typeface="Calibri"/>
              </a:rPr>
            </a:br>
            <a:endParaRPr lang="el-GR" sz="31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4765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 fontScale="90000"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en-US" sz="3100" b="1" dirty="0" smtClean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en-US" sz="3100" b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r>
              <a:rPr lang="el-GR" sz="3100" b="1" dirty="0" smtClean="0">
                <a:solidFill>
                  <a:srgbClr val="FF0000"/>
                </a:solidFill>
                <a:ea typeface="Calibri"/>
                <a:cs typeface="Times New Roman"/>
              </a:rPr>
              <a:t>2ος </a:t>
            </a:r>
            <a:r>
              <a:rPr lang="el-GR" sz="3100" b="1" dirty="0">
                <a:solidFill>
                  <a:srgbClr val="FF0000"/>
                </a:solidFill>
                <a:ea typeface="Calibri"/>
                <a:cs typeface="Times New Roman"/>
              </a:rPr>
              <a:t>Παράγοντας:  Ενδιαφέρον για σχολική επίδοση</a:t>
            </a:r>
            <a:r>
              <a:rPr lang="el-GR" sz="4000" dirty="0">
                <a:ea typeface="Times New Roman"/>
                <a:cs typeface="Calibri"/>
              </a:rPr>
              <a:t/>
            </a:r>
            <a:br>
              <a:rPr lang="el-GR" sz="4000" dirty="0">
                <a:ea typeface="Times New Roman"/>
                <a:cs typeface="Calibri"/>
              </a:rPr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6078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/>
          </a:bodyPr>
          <a:lstStyle/>
          <a:p>
            <a:r>
              <a:rPr lang="el-GR" sz="3200" b="1" dirty="0">
                <a:solidFill>
                  <a:srgbClr val="FF0000"/>
                </a:solidFill>
                <a:ea typeface="Calibri"/>
                <a:cs typeface="Times New Roman"/>
              </a:rPr>
              <a:t>3ος Παράγοντας:  Κανόνες και αντιμετώπιση του σχολικού εκφοβισμού</a:t>
            </a:r>
            <a:endParaRPr lang="el-GR" sz="32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9197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1143000"/>
          </a:xfrm>
        </p:spPr>
        <p:txBody>
          <a:bodyPr>
            <a:normAutofit/>
          </a:bodyPr>
          <a:lstStyle/>
          <a:p>
            <a:r>
              <a:rPr lang="el-GR" sz="3200" b="1" dirty="0">
                <a:solidFill>
                  <a:srgbClr val="FF0000"/>
                </a:solidFill>
                <a:ea typeface="Calibri"/>
                <a:cs typeface="Times New Roman"/>
              </a:rPr>
              <a:t>3ος Παράγοντας:  Κανόνες και αντιμετώπιση του σχολικού εκφοβισμού</a:t>
            </a:r>
            <a:endParaRPr lang="el-GR" sz="32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2153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algn="l">
              <a:spcAft>
                <a:spcPts val="0"/>
              </a:spcAft>
            </a:pPr>
            <a:r>
              <a:rPr lang="en-US" sz="4000" b="1" dirty="0">
                <a:solidFill>
                  <a:srgbClr val="FF0000"/>
                </a:solidFill>
                <a:ea typeface="Times New Roman"/>
                <a:cs typeface="Arial"/>
              </a:rPr>
              <a:t/>
            </a:r>
            <a:br>
              <a:rPr lang="en-US" sz="4000" b="1" dirty="0">
                <a:solidFill>
                  <a:srgbClr val="FF0000"/>
                </a:solidFill>
                <a:ea typeface="Times New Roman"/>
                <a:cs typeface="Arial"/>
              </a:rPr>
            </a:br>
            <a:r>
              <a:rPr lang="el-GR" sz="4000" b="1" dirty="0" smtClean="0">
                <a:solidFill>
                  <a:srgbClr val="FF0000"/>
                </a:solidFill>
                <a:ea typeface="Times New Roman"/>
                <a:cs typeface="Arial"/>
              </a:rPr>
              <a:t>4ος</a:t>
            </a:r>
            <a:r>
              <a:rPr lang="el-GR" sz="4000" b="1" i="1" dirty="0" smtClean="0">
                <a:solidFill>
                  <a:srgbClr val="FF0000"/>
                </a:solidFill>
                <a:ea typeface="Times New Roman"/>
                <a:cs typeface="Arial"/>
              </a:rPr>
              <a:t> </a:t>
            </a:r>
            <a:r>
              <a:rPr lang="el-GR" sz="4000" b="1" dirty="0">
                <a:solidFill>
                  <a:srgbClr val="FF0000"/>
                </a:solidFill>
                <a:ea typeface="Times New Roman"/>
                <a:cs typeface="Arial"/>
              </a:rPr>
              <a:t>Παράγοντας:  </a:t>
            </a:r>
            <a:r>
              <a:rPr lang="el-GR" sz="4000" b="1" dirty="0">
                <a:solidFill>
                  <a:srgbClr val="FF0000"/>
                </a:solidFill>
                <a:ea typeface="Calibri"/>
                <a:cs typeface="Times New Roman"/>
              </a:rPr>
              <a:t>Στάσεις σχετικά με τον σχολικό εκφοβισμό</a:t>
            </a:r>
            <a:r>
              <a:rPr lang="el-GR" sz="4000" dirty="0">
                <a:ea typeface="Times New Roman"/>
                <a:cs typeface="Calibri"/>
              </a:rPr>
              <a:t/>
            </a:r>
            <a:br>
              <a:rPr lang="el-GR" sz="4000" dirty="0">
                <a:ea typeface="Times New Roman"/>
                <a:cs typeface="Calibri"/>
              </a:rPr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0040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8208912" cy="1500187"/>
          </a:xfrm>
        </p:spPr>
        <p:txBody>
          <a:bodyPr>
            <a:noAutofit/>
          </a:bodyPr>
          <a:lstStyle/>
          <a:p>
            <a:pPr algn="ctr"/>
            <a:r>
              <a:rPr lang="el-GR" sz="8000" dirty="0" smtClean="0">
                <a:solidFill>
                  <a:schemeClr val="accent3">
                    <a:lumMod val="75000"/>
                  </a:schemeClr>
                </a:solidFill>
              </a:rPr>
              <a:t>ΕΡΩΤΗΜΑΤΟΛΟΓΙΟ</a:t>
            </a:r>
            <a:endParaRPr lang="el-GR" sz="8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645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l"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ea typeface="Times New Roman"/>
                <a:cs typeface="Arial"/>
              </a:rPr>
              <a:t/>
            </a:r>
            <a:br>
              <a:rPr lang="en-US" sz="3200" b="1" dirty="0" smtClean="0">
                <a:solidFill>
                  <a:srgbClr val="FF0000"/>
                </a:solidFill>
                <a:ea typeface="Times New Roman"/>
                <a:cs typeface="Arial"/>
              </a:rPr>
            </a:br>
            <a:r>
              <a:rPr lang="el-GR" sz="3600" b="1" dirty="0" smtClean="0">
                <a:solidFill>
                  <a:srgbClr val="FF0000"/>
                </a:solidFill>
                <a:ea typeface="Times New Roman"/>
                <a:cs typeface="Arial"/>
              </a:rPr>
              <a:t>4ος</a:t>
            </a:r>
            <a:r>
              <a:rPr lang="el-GR" sz="3600" b="1" i="1" dirty="0" smtClean="0">
                <a:solidFill>
                  <a:srgbClr val="FF0000"/>
                </a:solidFill>
                <a:ea typeface="Times New Roman"/>
                <a:cs typeface="Arial"/>
              </a:rPr>
              <a:t> </a:t>
            </a:r>
            <a:r>
              <a:rPr lang="el-GR" sz="3600" b="1" dirty="0">
                <a:solidFill>
                  <a:srgbClr val="FF0000"/>
                </a:solidFill>
                <a:ea typeface="Times New Roman"/>
                <a:cs typeface="Arial"/>
              </a:rPr>
              <a:t>Παράγοντας:  </a:t>
            </a:r>
            <a:r>
              <a:rPr lang="el-GR" sz="3600" b="1" dirty="0">
                <a:solidFill>
                  <a:srgbClr val="FF0000"/>
                </a:solidFill>
                <a:ea typeface="Calibri"/>
                <a:cs typeface="Times New Roman"/>
              </a:rPr>
              <a:t>Στάσεις σχετικά με τον σχολικό εκφοβισμό</a:t>
            </a:r>
            <a:r>
              <a:rPr lang="el-GR" sz="3200" dirty="0">
                <a:solidFill>
                  <a:srgbClr val="FF0000"/>
                </a:solidFill>
                <a:ea typeface="Times New Roman"/>
                <a:cs typeface="Calibri"/>
              </a:rPr>
              <a:t/>
            </a:r>
            <a:br>
              <a:rPr lang="el-GR" sz="3200" dirty="0">
                <a:solidFill>
                  <a:srgbClr val="FF0000"/>
                </a:solidFill>
                <a:ea typeface="Times New Roman"/>
                <a:cs typeface="Calibri"/>
              </a:rPr>
            </a:br>
            <a:endParaRPr lang="el-GR" sz="3200" dirty="0">
              <a:solidFill>
                <a:srgbClr val="FF0000"/>
              </a:solidFill>
            </a:endParaRPr>
          </a:p>
        </p:txBody>
      </p:sp>
      <p:graphicFrame>
        <p:nvGraphicFramePr>
          <p:cNvPr id="5" name="Θέση περιεχομένου 4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357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Autofit/>
          </a:bodyPr>
          <a:lstStyle/>
          <a:p>
            <a:pPr marL="457200" algn="l">
              <a:spcAft>
                <a:spcPts val="0"/>
              </a:spcAft>
            </a:pPr>
            <a:r>
              <a:rPr lang="el-GR" sz="3600" b="1" dirty="0">
                <a:solidFill>
                  <a:srgbClr val="FF0000"/>
                </a:solidFill>
                <a:ea typeface="Calibri"/>
                <a:cs typeface="Times New Roman"/>
              </a:rPr>
              <a:t>5ος Παράγοντας:  Ταύτιση με το σχολείο</a:t>
            </a:r>
            <a:endParaRPr lang="el-GR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6256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pPr marL="457200" algn="just">
              <a:spcAft>
                <a:spcPts val="0"/>
              </a:spcAft>
            </a:pPr>
            <a:r>
              <a:rPr lang="el-GR" sz="3600" b="1" dirty="0">
                <a:solidFill>
                  <a:srgbClr val="FF0000"/>
                </a:solidFill>
                <a:ea typeface="Calibri"/>
                <a:cs typeface="Times New Roman"/>
              </a:rPr>
              <a:t>5ος Παράγοντας:  Ταύτιση με </a:t>
            </a:r>
            <a:r>
              <a:rPr lang="el-GR" sz="3600" b="1" dirty="0" smtClean="0">
                <a:solidFill>
                  <a:srgbClr val="FF0000"/>
                </a:solidFill>
                <a:ea typeface="Calibri"/>
                <a:cs typeface="Times New Roman"/>
              </a:rPr>
              <a:t>το σχολείο</a:t>
            </a:r>
            <a:endParaRPr lang="el-GR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246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Autofit/>
          </a:bodyPr>
          <a:lstStyle/>
          <a:p>
            <a:pPr marL="457200" algn="l">
              <a:spcAft>
                <a:spcPts val="0"/>
              </a:spcAft>
            </a:pPr>
            <a:r>
              <a:rPr lang="el-GR" sz="3600" b="1" dirty="0" smtClean="0">
                <a:solidFill>
                  <a:srgbClr val="FF0000"/>
                </a:solidFill>
                <a:ea typeface="Calibri"/>
                <a:cs typeface="Times New Roman"/>
              </a:rPr>
              <a:t>6ος </a:t>
            </a:r>
            <a:r>
              <a:rPr lang="el-GR" sz="3600" b="1" dirty="0">
                <a:solidFill>
                  <a:srgbClr val="FF0000"/>
                </a:solidFill>
                <a:ea typeface="Calibri"/>
                <a:cs typeface="Times New Roman"/>
              </a:rPr>
              <a:t>Παράγοντας:  Απουσία  φαινομένου εκφοβισμού</a:t>
            </a:r>
            <a:endParaRPr lang="el-GR" sz="3600" dirty="0">
              <a:solidFill>
                <a:srgbClr val="FF0000"/>
              </a:solidFill>
              <a:ea typeface="Times New Roman"/>
              <a:cs typeface="Calibri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6953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Autofit/>
          </a:bodyPr>
          <a:lstStyle/>
          <a:p>
            <a:pPr marL="457200" algn="l">
              <a:spcAft>
                <a:spcPts val="0"/>
              </a:spcAft>
            </a:pPr>
            <a:r>
              <a:rPr lang="el-GR" sz="3600" b="1" dirty="0" smtClean="0">
                <a:solidFill>
                  <a:srgbClr val="FF0000"/>
                </a:solidFill>
                <a:ea typeface="Calibri"/>
                <a:cs typeface="Times New Roman"/>
              </a:rPr>
              <a:t>6ος </a:t>
            </a:r>
            <a:r>
              <a:rPr lang="el-GR" sz="3600" b="1" dirty="0">
                <a:solidFill>
                  <a:srgbClr val="FF0000"/>
                </a:solidFill>
                <a:ea typeface="Calibri"/>
                <a:cs typeface="Times New Roman"/>
              </a:rPr>
              <a:t>Παράγοντας:  Απουσία  φαινομένου εκφοβισμού</a:t>
            </a:r>
            <a:endParaRPr lang="el-GR" sz="3600" dirty="0">
              <a:solidFill>
                <a:srgbClr val="FF0000"/>
              </a:solidFill>
              <a:ea typeface="Times New Roman"/>
              <a:cs typeface="Calibri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4662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Autofit/>
          </a:bodyPr>
          <a:lstStyle/>
          <a:p>
            <a:pPr marL="457200" algn="l">
              <a:spcAft>
                <a:spcPts val="0"/>
              </a:spcAft>
            </a:pPr>
            <a:r>
              <a:rPr lang="el-GR" sz="3600" b="1" dirty="0">
                <a:solidFill>
                  <a:srgbClr val="FF0000"/>
                </a:solidFill>
                <a:ea typeface="Calibri"/>
                <a:cs typeface="Times New Roman"/>
              </a:rPr>
              <a:t>7ος Παράγοντας:  Αίσθημα  ασφάλειας, σεβασμού και εμπιστοσύνης</a:t>
            </a:r>
            <a:endParaRPr lang="el-GR" sz="3600" dirty="0">
              <a:solidFill>
                <a:srgbClr val="FF0000"/>
              </a:solidFill>
              <a:ea typeface="Times New Roman"/>
              <a:cs typeface="Calibri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0611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</a:bodyPr>
          <a:lstStyle/>
          <a:p>
            <a:pPr marL="457200" algn="just">
              <a:spcAft>
                <a:spcPts val="0"/>
              </a:spcAft>
            </a:pPr>
            <a:r>
              <a:rPr lang="el-GR" sz="4000" b="1" dirty="0">
                <a:solidFill>
                  <a:srgbClr val="FF0000"/>
                </a:solidFill>
                <a:ea typeface="Calibri"/>
                <a:cs typeface="Times New Roman"/>
              </a:rPr>
              <a:t>7ος Παράγοντας:  Αίσθημα  ασφάλειας, σεβασμού και </a:t>
            </a:r>
            <a:r>
              <a:rPr lang="el-GR" b="1" dirty="0">
                <a:solidFill>
                  <a:srgbClr val="FF0000"/>
                </a:solidFill>
                <a:ea typeface="Calibri"/>
                <a:cs typeface="Times New Roman"/>
              </a:rPr>
              <a:t>εμπιστοσύνης</a:t>
            </a:r>
            <a:endParaRPr lang="el-GR" sz="4000" dirty="0">
              <a:solidFill>
                <a:srgbClr val="FF0000"/>
              </a:solidFill>
              <a:ea typeface="Times New Roman"/>
              <a:cs typeface="Calibri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7731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en-US" b="1" dirty="0" smtClean="0">
                <a:ea typeface="Times New Roman"/>
                <a:cs typeface="Calibri"/>
              </a:rPr>
              <a:t/>
            </a:r>
            <a:br>
              <a:rPr lang="en-US" b="1" dirty="0" smtClean="0">
                <a:ea typeface="Times New Roman"/>
                <a:cs typeface="Calibri"/>
              </a:rPr>
            </a:br>
            <a:r>
              <a:rPr lang="el-GR" sz="4000" b="1" dirty="0" smtClean="0">
                <a:solidFill>
                  <a:srgbClr val="FF0000"/>
                </a:solidFill>
                <a:ea typeface="Times New Roman"/>
                <a:cs typeface="Calibri"/>
              </a:rPr>
              <a:t>Σύγκριση    </a:t>
            </a:r>
            <a:r>
              <a:rPr lang="el-GR" sz="4000" b="1" dirty="0">
                <a:solidFill>
                  <a:srgbClr val="FF0000"/>
                </a:solidFill>
                <a:ea typeface="Times New Roman"/>
                <a:cs typeface="Calibri"/>
              </a:rPr>
              <a:t>των  7  παραγόντων.</a:t>
            </a:r>
            <a:r>
              <a:rPr lang="el-GR" sz="4000" dirty="0">
                <a:solidFill>
                  <a:srgbClr val="FF0000"/>
                </a:solidFill>
                <a:ea typeface="Times New Roman"/>
                <a:cs typeface="Calibri"/>
              </a:rPr>
              <a:t/>
            </a:r>
            <a:br>
              <a:rPr lang="el-GR" sz="4000" dirty="0">
                <a:solidFill>
                  <a:srgbClr val="FF0000"/>
                </a:solidFill>
                <a:ea typeface="Times New Roman"/>
                <a:cs typeface="Calibri"/>
              </a:rPr>
            </a:br>
            <a:endParaRPr lang="el-GR" sz="4000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915239"/>
              </p:ext>
            </p:extLst>
          </p:nvPr>
        </p:nvGraphicFramePr>
        <p:xfrm>
          <a:off x="18713" y="170080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11111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4800" b="1" spc="110" dirty="0" smtClean="0">
                <a:ea typeface="Calibri"/>
                <a:cs typeface="Times New Roman"/>
              </a:rPr>
              <a:t/>
            </a:r>
            <a:br>
              <a:rPr lang="en-US" sz="4800" b="1" spc="110" dirty="0" smtClean="0">
                <a:ea typeface="Calibri"/>
                <a:cs typeface="Times New Roman"/>
              </a:rPr>
            </a:br>
            <a:r>
              <a:rPr lang="el-GR" sz="3300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> </a:t>
            </a:r>
            <a:r>
              <a:rPr lang="en-US" sz="3300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>  </a:t>
            </a:r>
            <a:r>
              <a:rPr lang="el-GR" sz="3300" b="1" spc="110" dirty="0" smtClean="0">
                <a:solidFill>
                  <a:srgbClr val="FF0000"/>
                </a:solidFill>
                <a:ea typeface="Calibri"/>
                <a:cs typeface="Times New Roman"/>
              </a:rPr>
              <a:t>Συσχέτιση </a:t>
            </a:r>
            <a:r>
              <a:rPr lang="el-GR" sz="3300" b="1" spc="110" dirty="0">
                <a:solidFill>
                  <a:srgbClr val="FF0000"/>
                </a:solidFill>
                <a:ea typeface="Calibri"/>
                <a:cs typeface="Times New Roman"/>
              </a:rPr>
              <a:t>μεταξύ </a:t>
            </a:r>
            <a:r>
              <a:rPr lang="el-GR" sz="3300" b="1" spc="110" dirty="0" smtClean="0">
                <a:solidFill>
                  <a:srgbClr val="FF0000"/>
                </a:solidFill>
                <a:ea typeface="Calibri"/>
                <a:cs typeface="Times New Roman"/>
              </a:rPr>
              <a:t>των </a:t>
            </a:r>
            <a:r>
              <a:rPr lang="el-GR" sz="3300" b="1" spc="110" dirty="0">
                <a:solidFill>
                  <a:srgbClr val="FF0000"/>
                </a:solidFill>
                <a:ea typeface="Calibri"/>
                <a:cs typeface="Times New Roman"/>
              </a:rPr>
              <a:t>σύνθετων </a:t>
            </a:r>
            <a:r>
              <a:rPr lang="el-GR" sz="3300" b="1" spc="110" dirty="0" smtClean="0">
                <a:solidFill>
                  <a:srgbClr val="FF0000"/>
                </a:solidFill>
                <a:ea typeface="Calibri"/>
                <a:cs typeface="Times New Roman"/>
              </a:rPr>
              <a:t>μεταβλητών </a:t>
            </a:r>
            <a:r>
              <a:rPr lang="el-GR" sz="2400" spc="110" dirty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el-GR" sz="2400" spc="110" dirty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el-GR" dirty="0">
              <a:solidFill>
                <a:srgbClr val="FF000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133380"/>
              </p:ext>
            </p:extLst>
          </p:nvPr>
        </p:nvGraphicFramePr>
        <p:xfrm>
          <a:off x="683565" y="1412776"/>
          <a:ext cx="7776866" cy="5371237"/>
        </p:xfrm>
        <a:graphic>
          <a:graphicData uri="http://schemas.openxmlformats.org/drawingml/2006/table">
            <a:tbl>
              <a:tblPr/>
              <a:tblGrid>
                <a:gridCol w="2880323"/>
                <a:gridCol w="735130"/>
                <a:gridCol w="1496522"/>
                <a:gridCol w="1496522"/>
                <a:gridCol w="1168369"/>
              </a:tblGrid>
              <a:tr h="39778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Θυματοποίηση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Παρακολούθηση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9003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Σχέσεις εκπαιδευτικών με </a:t>
                      </a:r>
                      <a:r>
                        <a:rPr lang="el-GR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μαθητές (κατανόηση</a:t>
                      </a: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 διαθεσιμότητα, σεβασμός)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        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,327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,278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,403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1586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9003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Ενδιαφέρον για σχολική επίδοση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319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,031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,465</a:t>
                      </a:r>
                      <a:r>
                        <a:rPr lang="el-GR" sz="900" spc="110" baseline="3000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655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1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9003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Κανόνες και αντιμετώπιση του σχολικού εκφοβισμού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,325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,204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,331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702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Στάσεις σχετικά με τον σχολικό εκφοβισμό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,259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,258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,257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8087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278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Ταύτιση με το σχολείο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,303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,125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,240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Απουσία  φαινομένου εκφοβισμού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                 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,195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,455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,178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970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Αίσθημα ασφάλειας, σεβασμού, εμπιστοσύνης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9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9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,398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,221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,182</a:t>
                      </a:r>
                      <a:r>
                        <a:rPr lang="el-GR" sz="900" spc="110" baseline="30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**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7436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50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Aft>
                <a:spcPts val="1000"/>
              </a:spcAft>
            </a:pPr>
            <a:r>
              <a:rPr lang="en-US" sz="4000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/>
            </a:r>
            <a:br>
              <a:rPr lang="en-US" sz="4000" b="1" spc="110" dirty="0" smtClean="0">
                <a:solidFill>
                  <a:srgbClr val="00B0F0"/>
                </a:solidFill>
                <a:ea typeface="Calibri"/>
                <a:cs typeface="Times New Roman"/>
              </a:rPr>
            </a:br>
            <a:r>
              <a:rPr lang="el-GR" sz="4000" b="1" spc="110" dirty="0">
                <a:solidFill>
                  <a:srgbClr val="00B0F0"/>
                </a:solidFill>
                <a:ea typeface="Calibri"/>
                <a:cs typeface="Times New Roman"/>
              </a:rPr>
              <a:t>Γ</a:t>
            </a:r>
            <a:r>
              <a:rPr lang="el-GR" sz="4000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>.  </a:t>
            </a:r>
            <a:r>
              <a:rPr lang="el-GR" sz="4000" b="1" spc="110" dirty="0">
                <a:solidFill>
                  <a:srgbClr val="00B0F0"/>
                </a:solidFill>
                <a:ea typeface="Calibri"/>
                <a:cs typeface="Times New Roman"/>
              </a:rPr>
              <a:t>Δημογραφικά χαρακτηριστικά  του  δείγματος</a:t>
            </a:r>
            <a:r>
              <a:rPr lang="el-GR" sz="4000" spc="110" dirty="0">
                <a:solidFill>
                  <a:srgbClr val="00B0F0"/>
                </a:solidFill>
                <a:ea typeface="Calibri"/>
                <a:cs typeface="Times New Roman"/>
              </a:rPr>
              <a:t/>
            </a:r>
            <a:br>
              <a:rPr lang="el-GR" sz="4000" spc="110" dirty="0">
                <a:solidFill>
                  <a:srgbClr val="00B0F0"/>
                </a:solidFill>
                <a:ea typeface="Calibri"/>
                <a:cs typeface="Times New Roman"/>
              </a:rPr>
            </a:br>
            <a:endParaRPr lang="el-GR" sz="4000" dirty="0">
              <a:solidFill>
                <a:srgbClr val="00B0F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264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el-GR" sz="4000" dirty="0" smtClean="0">
                <a:solidFill>
                  <a:srgbClr val="7030A0"/>
                </a:solidFill>
              </a:rPr>
              <a:t>Το  ερωτηματολόγιο</a:t>
            </a:r>
            <a:endParaRPr lang="el-GR" sz="4000" dirty="0">
              <a:solidFill>
                <a:srgbClr val="7030A0"/>
              </a:solidFill>
            </a:endParaRP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000" dirty="0">
                <a:solidFill>
                  <a:schemeClr val="accent2">
                    <a:lumMod val="75000"/>
                  </a:schemeClr>
                </a:solidFill>
              </a:rPr>
              <a:t>Το  ερωτηματολόγιο </a:t>
            </a:r>
            <a:r>
              <a:rPr lang="el-GR" sz="30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l-GR" sz="3000" dirty="0">
                <a:solidFill>
                  <a:schemeClr val="accent2">
                    <a:lumMod val="75000"/>
                  </a:schemeClr>
                </a:solidFill>
              </a:rPr>
              <a:t>αποτελείται </a:t>
            </a:r>
            <a:r>
              <a:rPr lang="el-GR" sz="3000" dirty="0" smtClean="0">
                <a:solidFill>
                  <a:schemeClr val="accent2">
                    <a:lumMod val="75000"/>
                  </a:schemeClr>
                </a:solidFill>
              </a:rPr>
              <a:t>  από   </a:t>
            </a:r>
            <a:r>
              <a:rPr lang="el-GR" sz="3000" dirty="0">
                <a:solidFill>
                  <a:schemeClr val="accent2">
                    <a:lumMod val="75000"/>
                  </a:schemeClr>
                </a:solidFill>
              </a:rPr>
              <a:t>52 ερωτήσεις ομαδοποιημένες </a:t>
            </a:r>
            <a:r>
              <a:rPr lang="el-GR" sz="30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el-GR" sz="3000" dirty="0">
                <a:solidFill>
                  <a:schemeClr val="accent2">
                    <a:lumMod val="75000"/>
                  </a:schemeClr>
                </a:solidFill>
              </a:rPr>
              <a:t>σε  </a:t>
            </a:r>
            <a:r>
              <a:rPr lang="el-GR" sz="3000" dirty="0" smtClean="0">
                <a:solidFill>
                  <a:schemeClr val="accent2">
                    <a:lumMod val="75000"/>
                  </a:schemeClr>
                </a:solidFill>
              </a:rPr>
              <a:t>  τρία   </a:t>
            </a:r>
            <a:r>
              <a:rPr lang="el-GR" sz="3000" dirty="0">
                <a:solidFill>
                  <a:schemeClr val="accent2">
                    <a:lumMod val="75000"/>
                  </a:schemeClr>
                </a:solidFill>
              </a:rPr>
              <a:t>μέρη</a:t>
            </a:r>
            <a:r>
              <a:rPr lang="el-GR" sz="30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el-GR" sz="3000" dirty="0" smtClean="0"/>
              <a:t> </a:t>
            </a:r>
            <a:r>
              <a:rPr lang="el-GR" dirty="0">
                <a:solidFill>
                  <a:srgbClr val="FF0000"/>
                </a:solidFill>
              </a:rPr>
              <a:t>Το 1</a:t>
            </a:r>
            <a:r>
              <a:rPr lang="el-GR" baseline="30000" dirty="0">
                <a:solidFill>
                  <a:srgbClr val="FF0000"/>
                </a:solidFill>
              </a:rPr>
              <a:t>ο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μέρος    </a:t>
            </a:r>
            <a:r>
              <a:rPr lang="el-GR" sz="2600" dirty="0"/>
              <a:t>περιλαμβάνει </a:t>
            </a:r>
            <a:r>
              <a:rPr lang="el-GR" sz="2600" dirty="0" smtClean="0"/>
              <a:t>  4  ερωτήσεις  </a:t>
            </a:r>
            <a:r>
              <a:rPr lang="el-GR" sz="2600" dirty="0"/>
              <a:t>δημογραφικού  </a:t>
            </a:r>
            <a:r>
              <a:rPr lang="el-GR" sz="2600" dirty="0" smtClean="0"/>
              <a:t> περιεχομένου   που   αφορούν   το  </a:t>
            </a:r>
            <a:r>
              <a:rPr lang="el-GR" sz="2600" dirty="0"/>
              <a:t>φύλο</a:t>
            </a:r>
            <a:r>
              <a:rPr lang="el-GR" sz="2600" dirty="0" smtClean="0"/>
              <a:t>,  </a:t>
            </a:r>
            <a:r>
              <a:rPr lang="el-GR" sz="2600" dirty="0"/>
              <a:t>την </a:t>
            </a:r>
            <a:r>
              <a:rPr lang="el-GR" sz="2600" dirty="0" smtClean="0"/>
              <a:t>  </a:t>
            </a:r>
            <a:r>
              <a:rPr lang="el-GR" sz="2600" dirty="0"/>
              <a:t>τάξη </a:t>
            </a:r>
            <a:r>
              <a:rPr lang="el-GR" sz="2600" dirty="0" smtClean="0"/>
              <a:t>  </a:t>
            </a:r>
            <a:r>
              <a:rPr lang="el-GR" sz="2600" dirty="0"/>
              <a:t>φοίτησης </a:t>
            </a:r>
            <a:r>
              <a:rPr lang="el-GR" sz="2600" dirty="0" smtClean="0"/>
              <a:t>  και   το    </a:t>
            </a:r>
            <a:r>
              <a:rPr lang="el-GR" sz="2600" dirty="0"/>
              <a:t>επίπεδο  σπουδών </a:t>
            </a:r>
            <a:r>
              <a:rPr lang="el-GR" sz="2600" dirty="0" smtClean="0"/>
              <a:t>  </a:t>
            </a:r>
            <a:r>
              <a:rPr lang="el-GR" sz="2600" dirty="0"/>
              <a:t>των </a:t>
            </a:r>
            <a:r>
              <a:rPr lang="el-GR" sz="2600" dirty="0" smtClean="0"/>
              <a:t>  </a:t>
            </a:r>
            <a:r>
              <a:rPr lang="el-GR" sz="2600" dirty="0"/>
              <a:t>δύο  γονέων </a:t>
            </a:r>
            <a:r>
              <a:rPr lang="el-GR" sz="2600" dirty="0" smtClean="0"/>
              <a:t> ή   </a:t>
            </a:r>
            <a:r>
              <a:rPr lang="el-GR" sz="2600" dirty="0"/>
              <a:t>κηδεμόνων. </a:t>
            </a:r>
            <a:endParaRPr lang="el-GR" sz="2600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  <a:r>
              <a:rPr lang="el-GR" dirty="0">
                <a:solidFill>
                  <a:srgbClr val="FF0000"/>
                </a:solidFill>
              </a:rPr>
              <a:t>Το  2</a:t>
            </a:r>
            <a:r>
              <a:rPr lang="el-GR" baseline="30000" dirty="0">
                <a:solidFill>
                  <a:srgbClr val="FF0000"/>
                </a:solidFill>
              </a:rPr>
              <a:t>ο</a:t>
            </a:r>
            <a:r>
              <a:rPr lang="el-GR" dirty="0">
                <a:solidFill>
                  <a:srgbClr val="FF0000"/>
                </a:solidFill>
              </a:rPr>
              <a:t> μέρος </a:t>
            </a:r>
            <a:r>
              <a:rPr lang="el-GR" dirty="0" smtClean="0">
                <a:solidFill>
                  <a:srgbClr val="FF0000"/>
                </a:solidFill>
              </a:rPr>
              <a:t>    </a:t>
            </a:r>
            <a:r>
              <a:rPr lang="el-GR" sz="2400" dirty="0" smtClean="0"/>
              <a:t>περιλαμβάνει    19   ερωτήσεις    </a:t>
            </a:r>
            <a:r>
              <a:rPr lang="el-GR" sz="2400" dirty="0"/>
              <a:t>και εντοπίζει </a:t>
            </a:r>
            <a:r>
              <a:rPr lang="el-GR" sz="2400" dirty="0" smtClean="0"/>
              <a:t> την  ύπαρξη   </a:t>
            </a:r>
            <a:r>
              <a:rPr lang="el-GR" sz="2400" dirty="0"/>
              <a:t>φαινομένων </a:t>
            </a:r>
            <a:r>
              <a:rPr lang="el-GR" sz="2400" dirty="0" smtClean="0"/>
              <a:t>   σχολικού </a:t>
            </a:r>
            <a:r>
              <a:rPr lang="el-GR" sz="2400" dirty="0"/>
              <a:t>εκφοβισμού</a:t>
            </a:r>
            <a:r>
              <a:rPr lang="el-GR" dirty="0"/>
              <a:t>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Το </a:t>
            </a:r>
            <a:r>
              <a:rPr lang="el-GR" dirty="0">
                <a:solidFill>
                  <a:srgbClr val="FF0000"/>
                </a:solidFill>
              </a:rPr>
              <a:t>3</a:t>
            </a:r>
            <a:r>
              <a:rPr lang="el-GR" baseline="30000" dirty="0">
                <a:solidFill>
                  <a:srgbClr val="FF0000"/>
                </a:solidFill>
              </a:rPr>
              <a:t>ο </a:t>
            </a:r>
            <a:r>
              <a:rPr lang="el-GR" dirty="0">
                <a:solidFill>
                  <a:srgbClr val="FF0000"/>
                </a:solidFill>
              </a:rPr>
              <a:t>μέρος </a:t>
            </a:r>
            <a:r>
              <a:rPr lang="el-GR" dirty="0" smtClean="0">
                <a:solidFill>
                  <a:srgbClr val="FF0000"/>
                </a:solidFill>
              </a:rPr>
              <a:t>   </a:t>
            </a:r>
            <a:r>
              <a:rPr lang="el-GR" sz="2400" dirty="0" smtClean="0"/>
              <a:t>περιλαμβάνει    28 </a:t>
            </a:r>
            <a:r>
              <a:rPr lang="el-GR" sz="2400" dirty="0"/>
              <a:t>ερωτήσεις </a:t>
            </a:r>
            <a:r>
              <a:rPr lang="el-GR" sz="2400" dirty="0" smtClean="0"/>
              <a:t>   και διερευνά   τη   </a:t>
            </a:r>
            <a:r>
              <a:rPr lang="el-GR" sz="2400" dirty="0"/>
              <a:t>σχέση </a:t>
            </a:r>
            <a:r>
              <a:rPr lang="el-GR" sz="2400" dirty="0" smtClean="0"/>
              <a:t>  του   </a:t>
            </a:r>
            <a:r>
              <a:rPr lang="el-GR" sz="2400" dirty="0"/>
              <a:t>σχολικού  </a:t>
            </a:r>
            <a:r>
              <a:rPr lang="el-GR" sz="2400" dirty="0" smtClean="0"/>
              <a:t> εκφοβισμού   με   </a:t>
            </a:r>
            <a:r>
              <a:rPr lang="el-GR" sz="2400" dirty="0"/>
              <a:t>το   σχολικό  </a:t>
            </a:r>
            <a:r>
              <a:rPr lang="el-GR" sz="2400" dirty="0" smtClean="0"/>
              <a:t> κλίμα</a:t>
            </a:r>
            <a:r>
              <a:rPr lang="el-GR" sz="2400" dirty="0"/>
              <a:t>.</a:t>
            </a:r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055928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>Γ1.  ΦΥΛΟ</a:t>
            </a:r>
            <a:r>
              <a:rPr lang="el-GR" sz="4000" spc="110" dirty="0">
                <a:solidFill>
                  <a:srgbClr val="00B0F0"/>
                </a:solidFill>
                <a:ea typeface="Calibri"/>
                <a:cs typeface="Times New Roman"/>
              </a:rPr>
              <a:t/>
            </a:r>
            <a:br>
              <a:rPr lang="el-GR" sz="4000" spc="110" dirty="0">
                <a:solidFill>
                  <a:srgbClr val="00B0F0"/>
                </a:solidFill>
                <a:ea typeface="Calibri"/>
                <a:cs typeface="Times New Roman"/>
              </a:rPr>
            </a:b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461049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rmAutofit fontScale="90000"/>
          </a:bodyPr>
          <a:lstStyle/>
          <a:p>
            <a:pPr>
              <a:spcAft>
                <a:spcPts val="1000"/>
              </a:spcAft>
            </a:pPr>
            <a:r>
              <a:rPr lang="el-GR" sz="5400" b="1" spc="110" dirty="0" smtClean="0">
                <a:ea typeface="Calibri"/>
                <a:cs typeface="Times New Roman"/>
              </a:rPr>
              <a:t>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Γ</a:t>
            </a:r>
            <a:r>
              <a:rPr lang="en-US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1.1.  Φύλο  και     εκφοβισμός</a:t>
            </a:r>
            <a:r>
              <a:rPr lang="el-GR" sz="2700" spc="110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el-GR" sz="2700" spc="110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el-GR" sz="2700" dirty="0">
              <a:solidFill>
                <a:srgbClr val="7030A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l-GR" dirty="0"/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950897"/>
              </p:ext>
            </p:extLst>
          </p:nvPr>
        </p:nvGraphicFramePr>
        <p:xfrm>
          <a:off x="1547813" y="1122363"/>
          <a:ext cx="6219825" cy="248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Έγγραφο" r:id="rId4" imgW="6350539" imgH="2555734" progId="Word.Document.12">
                  <p:embed/>
                </p:oleObj>
              </mc:Choice>
              <mc:Fallback>
                <p:oleObj name="Έγγραφο" r:id="rId4" imgW="6350539" imgH="25557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7813" y="1122363"/>
                        <a:ext cx="6219825" cy="2489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Πίνακας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156851"/>
              </p:ext>
            </p:extLst>
          </p:nvPr>
        </p:nvGraphicFramePr>
        <p:xfrm>
          <a:off x="1475655" y="3861047"/>
          <a:ext cx="6048672" cy="2275710"/>
        </p:xfrm>
        <a:graphic>
          <a:graphicData uri="http://schemas.openxmlformats.org/drawingml/2006/table">
            <a:tbl>
              <a:tblPr/>
              <a:tblGrid>
                <a:gridCol w="1384144"/>
                <a:gridCol w="1384144"/>
                <a:gridCol w="1384144"/>
                <a:gridCol w="1156350"/>
                <a:gridCol w="739890"/>
              </a:tblGrid>
              <a:tr h="642102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 εκφοβισμού (Σπάνια ή συχνά τουλάχιστον σε μία μορφή εκφοβισμού)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7735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  ναι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 όχι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65291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Φύλο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14,1%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85,9%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529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6,4%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93,6%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5291"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10,2%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89,8%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912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706090"/>
          </a:xfrm>
        </p:spPr>
        <p:txBody>
          <a:bodyPr>
            <a:normAutofit/>
          </a:bodyPr>
          <a:lstStyle/>
          <a:p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Γ</a:t>
            </a:r>
            <a:r>
              <a:rPr lang="en-US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1.2.  </a:t>
            </a:r>
            <a:r>
              <a:rPr lang="el-GR" sz="2700" b="1" spc="110" dirty="0">
                <a:solidFill>
                  <a:srgbClr val="7030A0"/>
                </a:solidFill>
                <a:ea typeface="Calibri"/>
                <a:cs typeface="Times New Roman"/>
              </a:rPr>
              <a:t>Φύλο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  </a:t>
            </a:r>
            <a:r>
              <a:rPr lang="el-GR" sz="2700" b="1" spc="110" dirty="0">
                <a:solidFill>
                  <a:srgbClr val="7030A0"/>
                </a:solidFill>
                <a:ea typeface="Calibri"/>
                <a:cs typeface="Times New Roman"/>
              </a:rPr>
              <a:t>και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    σχολικό   κλίμα</a:t>
            </a:r>
            <a:endParaRPr lang="el-GR" sz="27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16920"/>
              </p:ext>
            </p:extLst>
          </p:nvPr>
        </p:nvGraphicFramePr>
        <p:xfrm>
          <a:off x="323530" y="908733"/>
          <a:ext cx="7848871" cy="5616614"/>
        </p:xfrm>
        <a:graphic>
          <a:graphicData uri="http://schemas.openxmlformats.org/drawingml/2006/table">
            <a:tbl>
              <a:tblPr/>
              <a:tblGrid>
                <a:gridCol w="2745987"/>
                <a:gridCol w="930825"/>
                <a:gridCol w="824281"/>
                <a:gridCol w="960855"/>
                <a:gridCol w="364019"/>
                <a:gridCol w="28543"/>
                <a:gridCol w="52373"/>
                <a:gridCol w="1941988"/>
              </a:tblGrid>
              <a:tr h="274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Φύλο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MO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Θυματοποίηση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4,5559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pc="11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el-GR" sz="12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4,7019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Παρακολούθηση εκφοβισμού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3,6907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2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3,5722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 εκφοβισμού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4,6453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pc="11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el-GR" sz="12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4,7839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Σχέσεις εκπαιδευτικών με μαθητές (κατανόηση, διαθεσιμότητα, σεβασμός)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3,5312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pc="11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el-GR" sz="12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0698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3,7731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Ενδιαφέρον για σχολική επίδοση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3,8392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pc="11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el-GR" sz="12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4,2187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Κανόνες και αντιμετώπιση του σχολικού εκφοβισμού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3,6488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2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3,8526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Στάσεις σχετικά με τον σχολικό εκφοβισμό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3,1353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pc="11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el-GR" sz="12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3,4135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Ταύτιση με το σχολείο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3,3236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spc="11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el-GR" sz="12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3,6453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Απουσία φαινομένου εκφοβισμού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3,0452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2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2,9199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349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Αίσθημα ασφάλειας, σεβασμού, </a:t>
                      </a:r>
                      <a:r>
                        <a:rPr lang="el-GR" sz="12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εμπιστοσύνης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2,9796</a:t>
                      </a:r>
                      <a:endParaRPr lang="el-GR" sz="12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2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7226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2,9391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2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76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562074"/>
          </a:xfrm>
        </p:spPr>
        <p:txBody>
          <a:bodyPr>
            <a:normAutofit/>
          </a:bodyPr>
          <a:lstStyle/>
          <a:p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 Γ</a:t>
            </a:r>
            <a:r>
              <a:rPr lang="en-US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1.3.    Φύλο  </a:t>
            </a:r>
            <a:r>
              <a:rPr lang="el-GR" sz="2700" b="1" spc="110" dirty="0">
                <a:solidFill>
                  <a:srgbClr val="7030A0"/>
                </a:solidFill>
                <a:ea typeface="Calibri"/>
                <a:cs typeface="Times New Roman"/>
              </a:rPr>
              <a:t>και 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 είδος  εκφοβισμού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26708"/>
              </p:ext>
            </p:extLst>
          </p:nvPr>
        </p:nvGraphicFramePr>
        <p:xfrm>
          <a:off x="467545" y="764703"/>
          <a:ext cx="7848872" cy="5988425"/>
        </p:xfrm>
        <a:graphic>
          <a:graphicData uri="http://schemas.openxmlformats.org/drawingml/2006/table">
            <a:tbl>
              <a:tblPr/>
              <a:tblGrid>
                <a:gridCol w="5078681"/>
                <a:gridCol w="511505"/>
                <a:gridCol w="27143"/>
                <a:gridCol w="538648"/>
                <a:gridCol w="76950"/>
                <a:gridCol w="49807"/>
                <a:gridCol w="27143"/>
                <a:gridCol w="1538995"/>
              </a:tblGrid>
              <a:tr h="1977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Φύλο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ΜΟ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1000"/>
                        </a:spcAft>
                      </a:pPr>
                      <a:r>
                        <a:rPr lang="en-US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p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2.Κάποια παιδιά με φωνάζουν με κοροϊδευτικά  ή  υποτιμητικά  ονόματα.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3,92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spc="110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4,34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3.Τα άλλα παιδιά  με αφήνουν σκόπιμα έξω από  τα πράγματα (παρέες, παιχνίδια, συζητήσεις )  ή  και  με  αγνοούν  τελείως.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4,64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40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4,79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4.Κάποια παιδιά με έχουν σπρώξει, χτυπήσει  ή  κλειδώσει κάπου.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4,55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939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4,81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5.Κάποια παιδιά  διαδίδουν ψεύτικες φήμες για μένα και προσπαθούν να κάνουν τους άλλους να   μην με  συμπαθούν.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4,43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40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4,54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6.Κάποια παιδιά   μου  έχουν   κλέψει   χρήματα   ή   έχουν   καταστρέψει  προσωπικά   μου  αντικείμενα.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4,73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939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4,79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7.Κάποια   παιδιά   με   απείλησαν   ή   με   ανάγκασαν    να   κάνω   πράγματα  που   δεν   ήθελα   να  κάνω.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4,81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40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4,87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8.Μου έχουν στείλει απειλητικά  ή  προσβλητικά ( μηνύματα, φωτογραφίες κ.τ.λ. ) στο κινητό μου  ή  έχουν αναρτηθεί για μένα  αντίστοιχα στο internet.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4,81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7878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4,80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13.Αποκαλώ κάποιους συμμαθητές μου με κοροϊδευτικά ή υποτιμητικά  ονόματα.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4,23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939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4,56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14.Έχω σπρώξει, χτυπήσει ή κλειδώσει κάπου κάποιους συμμαθητές  μου.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4,55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4,91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15.Αφήνω σκόπιμα  έξω από τα πράγματα (παρέες, παιχνίδια, συζητήσεις) ή και αγνοώ τελείως κάποιους συμμαθητές   μου.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4,53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408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4,51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16.Έχω διαδώσει ψεύτικες και ανυπόστατες φήμες για κάποιους συμμαθητές μου ή  προσπάθησα να κάνω τους άλλους να μην  τους συμπαθήσουν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4,77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7878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4,75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17.Έχω   κλέψει   χρήματα  ή έχω καταστρέψει προσωπικά αντικείμενα κάποιου συμμαθητή μου  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4,81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939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4,96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18.Απείλησα ή ανάγκασα κάποιους συμμαθητές μου να κάνουν πράγματα που δεν ήθελαν   να  κάνουν.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4,76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939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4,89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59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19.Έχω  στείλει απειλητικά ή προσβλητικά (μηνύματα,  φωτογραφίες κ.τ.λ.) για  κάποιους  συμμαθητές μου σε κινητό ή  έχω  αναρτήσει  αντίστοιχα στο internet.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4,88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Χ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647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4,90</a:t>
                      </a: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546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000" b="1" spc="110" dirty="0">
                <a:solidFill>
                  <a:srgbClr val="00B0F0"/>
                </a:solidFill>
                <a:ea typeface="Calibri"/>
                <a:cs typeface="Times New Roman"/>
              </a:rPr>
              <a:t>Γ</a:t>
            </a:r>
            <a:r>
              <a:rPr lang="el-GR" sz="4000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>2.Τάξη</a:t>
            </a:r>
            <a:r>
              <a:rPr lang="el-GR" sz="4000" spc="110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el-GR" sz="4000" spc="110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7091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5400" b="1" spc="110" dirty="0" smtClean="0">
                <a:ea typeface="Calibri"/>
                <a:cs typeface="Times New Roman"/>
              </a:rPr>
              <a:t/>
            </a:r>
            <a:br>
              <a:rPr lang="en-US" sz="5400" b="1" spc="110" dirty="0" smtClean="0">
                <a:ea typeface="Calibri"/>
                <a:cs typeface="Times New Roman"/>
              </a:rPr>
            </a:br>
            <a:r>
              <a:rPr lang="el-GR" sz="2700" b="1" spc="110" dirty="0">
                <a:solidFill>
                  <a:srgbClr val="7030A0"/>
                </a:solidFill>
                <a:ea typeface="Calibri"/>
                <a:cs typeface="Times New Roman"/>
              </a:rPr>
              <a:t>Γ</a:t>
            </a:r>
            <a:r>
              <a:rPr lang="en-US" sz="2700" b="1" spc="110" dirty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2.1</a:t>
            </a:r>
            <a:r>
              <a:rPr lang="el-GR" sz="2700" b="1" spc="110" dirty="0">
                <a:solidFill>
                  <a:srgbClr val="7030A0"/>
                </a:solidFill>
                <a:ea typeface="Calibri"/>
                <a:cs typeface="Times New Roman"/>
              </a:rPr>
              <a:t>.  </a:t>
            </a:r>
            <a:r>
              <a:rPr lang="el-GR" sz="27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Τάξη  </a:t>
            </a:r>
            <a:r>
              <a:rPr lang="el-GR" sz="2700" b="1" spc="110" dirty="0">
                <a:solidFill>
                  <a:srgbClr val="7030A0"/>
                </a:solidFill>
                <a:ea typeface="Calibri"/>
                <a:cs typeface="Times New Roman"/>
              </a:rPr>
              <a:t>και     εκφοβισμός</a:t>
            </a:r>
            <a:r>
              <a:rPr lang="el-GR" sz="2700" spc="110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el-GR" sz="2700" spc="110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el-GR" sz="2700" dirty="0">
              <a:solidFill>
                <a:srgbClr val="7030A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543832"/>
              </p:ext>
            </p:extLst>
          </p:nvPr>
        </p:nvGraphicFramePr>
        <p:xfrm>
          <a:off x="1259632" y="1484781"/>
          <a:ext cx="6912770" cy="4608514"/>
        </p:xfrm>
        <a:graphic>
          <a:graphicData uri="http://schemas.openxmlformats.org/drawingml/2006/table">
            <a:tbl>
              <a:tblPr/>
              <a:tblGrid>
                <a:gridCol w="1538606"/>
                <a:gridCol w="1538606"/>
                <a:gridCol w="1538606"/>
                <a:gridCol w="1272309"/>
                <a:gridCol w="1024643"/>
              </a:tblGrid>
              <a:tr h="1418002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8255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endParaRPr lang="en-US" sz="1400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8255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 </a:t>
                      </a: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εκφοβισμού (Σπάνια ή συχνά τουλάχιστον σε μία μορφή εκφοβισμού)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4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500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ναι</a:t>
                      </a:r>
                      <a:endParaRPr lang="el-GR" sz="14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όχι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09003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Τάξη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5,3%</a:t>
                      </a:r>
                      <a:endParaRPr lang="el-GR" sz="14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 indent="9017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94,7%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4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900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9,8%</a:t>
                      </a:r>
                      <a:endParaRPr lang="el-GR" sz="14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90,2%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900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16,3%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83,7%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4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9003"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4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10,2%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89,8%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8100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  <a:tab pos="3690620" algn="l"/>
                        </a:tabLs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761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003232" cy="288032"/>
          </a:xfrm>
        </p:spPr>
        <p:txBody>
          <a:bodyPr>
            <a:normAutofit fontScale="90000"/>
          </a:bodyPr>
          <a:lstStyle/>
          <a:p>
            <a:r>
              <a:rPr lang="el-GR" sz="2400" b="1" spc="110" dirty="0">
                <a:solidFill>
                  <a:srgbClr val="7030A0"/>
                </a:solidFill>
                <a:ea typeface="Calibri"/>
                <a:cs typeface="Times New Roman"/>
              </a:rPr>
              <a:t>Γ</a:t>
            </a:r>
            <a:r>
              <a:rPr lang="en-US" sz="2400" b="1" spc="110" dirty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en-US" sz="24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2</a:t>
            </a:r>
            <a:r>
              <a:rPr lang="el-GR" sz="24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.2</a:t>
            </a:r>
            <a:r>
              <a:rPr lang="el-GR" sz="2400" b="1" spc="110" dirty="0">
                <a:solidFill>
                  <a:srgbClr val="7030A0"/>
                </a:solidFill>
                <a:ea typeface="Calibri"/>
                <a:cs typeface="Times New Roman"/>
              </a:rPr>
              <a:t>.  </a:t>
            </a:r>
            <a:r>
              <a:rPr lang="el-GR" sz="24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Τάξη   </a:t>
            </a:r>
            <a:r>
              <a:rPr lang="el-GR" sz="2400" b="1" spc="110" dirty="0">
                <a:solidFill>
                  <a:srgbClr val="7030A0"/>
                </a:solidFill>
                <a:ea typeface="Calibri"/>
                <a:cs typeface="Times New Roman"/>
              </a:rPr>
              <a:t>και     σχολικό   κλίμα</a:t>
            </a:r>
            <a:endParaRPr lang="el-GR" sz="2400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4948134"/>
              </p:ext>
            </p:extLst>
          </p:nvPr>
        </p:nvGraphicFramePr>
        <p:xfrm>
          <a:off x="683568" y="450010"/>
          <a:ext cx="7776862" cy="6589776"/>
        </p:xfrm>
        <a:graphic>
          <a:graphicData uri="http://schemas.openxmlformats.org/drawingml/2006/table">
            <a:tbl>
              <a:tblPr/>
              <a:tblGrid>
                <a:gridCol w="4277276"/>
                <a:gridCol w="988402"/>
                <a:gridCol w="27432"/>
                <a:gridCol w="772844"/>
                <a:gridCol w="658585"/>
                <a:gridCol w="375301"/>
                <a:gridCol w="375301"/>
                <a:gridCol w="301721"/>
              </a:tblGrid>
              <a:tr h="100125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5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MO</a:t>
                      </a: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5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p</a:t>
                      </a: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Θυματοποίηση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4,6708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4,6611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4,5510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Παρακολούθηση εκφοβισμού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3,6732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3,6928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3,5247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 εκφοβισμού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4,8279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4,7229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4,5773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Σχέσεις εκπαιδευτικών με μαθητές </a:t>
                      </a:r>
                      <a:r>
                        <a:rPr lang="el-GR" sz="16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(κατανόηση, διαθεσιμότητα, σεβασμός)</a:t>
                      </a:r>
                      <a:endParaRPr lang="el-GR" sz="1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4,1434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3,6119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3,1347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Ενδιαφέρον για σχολική επίδοση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4,3355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4,0090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3,6794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Κανόνες και αντιμετώπιση του σχολικού εκφοβισμού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3,9963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3,8309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3,3883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Στάσεις σχετικά με τον σχολικό εκφοβισμό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3,6748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3,1460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2,9442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Ταύτιση με το σχολείο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3,8173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3,4800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3,0962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Απουσία φαινομένου εκφοβισμού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2,8407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3,1040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3,0357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687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Αίσθημα ασφάλειας, σεβασμού, εμπιστοσύνης</a:t>
                      </a:r>
                      <a:endParaRPr lang="el-GR" sz="18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3,0973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2,9967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2,7687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708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6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041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b="1" spc="110" dirty="0">
                <a:solidFill>
                  <a:srgbClr val="00B0F0"/>
                </a:solidFill>
                <a:ea typeface="Calibri"/>
                <a:cs typeface="Times New Roman"/>
              </a:rPr>
              <a:t>Γ3. Εκπαιδευτικό επίπεδο πατέρα</a:t>
            </a:r>
            <a:r>
              <a:rPr lang="el-GR" spc="110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el-GR" spc="110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8636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en-US" sz="5400" b="1" spc="110" dirty="0" smtClean="0">
                <a:ea typeface="Calibri"/>
                <a:cs typeface="Times New Roman"/>
              </a:rPr>
              <a:t/>
            </a:r>
            <a:br>
              <a:rPr lang="en-US" sz="5400" b="1" spc="110" dirty="0" smtClean="0">
                <a:ea typeface="Calibri"/>
                <a:cs typeface="Times New Roman"/>
              </a:rPr>
            </a:br>
            <a:r>
              <a:rPr lang="el-GR" sz="24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Γ 3.1.   </a:t>
            </a:r>
            <a:r>
              <a:rPr lang="el-GR" sz="2400" b="1" spc="110" dirty="0">
                <a:solidFill>
                  <a:srgbClr val="7030A0"/>
                </a:solidFill>
                <a:ea typeface="Calibri"/>
                <a:cs typeface="Times New Roman"/>
              </a:rPr>
              <a:t>Εκπαιδευτικό επίπεδο </a:t>
            </a:r>
            <a:r>
              <a:rPr lang="el-GR" sz="24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πατέρα και  εκφοβισμός</a:t>
            </a:r>
            <a:r>
              <a:rPr lang="el-GR" sz="3600" spc="110" dirty="0">
                <a:ea typeface="Calibri"/>
                <a:cs typeface="Times New Roman"/>
              </a:rPr>
              <a:t/>
            </a:r>
            <a:br>
              <a:rPr lang="el-GR" sz="3600" spc="110" dirty="0">
                <a:ea typeface="Calibri"/>
                <a:cs typeface="Times New Roman"/>
              </a:rPr>
            </a:b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098236"/>
              </p:ext>
            </p:extLst>
          </p:nvPr>
        </p:nvGraphicFramePr>
        <p:xfrm>
          <a:off x="1547664" y="1484784"/>
          <a:ext cx="5775710" cy="1944216"/>
        </p:xfrm>
        <a:graphic>
          <a:graphicData uri="http://schemas.openxmlformats.org/drawingml/2006/table">
            <a:tbl>
              <a:tblPr/>
              <a:tblGrid>
                <a:gridCol w="1255996"/>
                <a:gridCol w="25400"/>
                <a:gridCol w="939488"/>
                <a:gridCol w="418665"/>
                <a:gridCol w="585777"/>
                <a:gridCol w="25400"/>
                <a:gridCol w="939488"/>
                <a:gridCol w="939488"/>
                <a:gridCol w="646008"/>
              </a:tblGrid>
              <a:tr h="546671">
                <a:tc rowSpan="2"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Θυματοποίηση (Σπάνια ή συχνά τουλάχιστον σε μία μορφή εκφοβισμού)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224">
                <a:tc gridSpan="6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  ναι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όχι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82224">
                <a:tc rowSpan="3" gridSpan="2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Ποιες είναι οι σπουδές του πατέρα σου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23,1%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76,9%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2224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17,6%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82,4%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2224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6,7%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93,3%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2224">
                <a:tc gridSpan="6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13,2%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86,8%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5867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50558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620679"/>
              </p:ext>
            </p:extLst>
          </p:nvPr>
        </p:nvGraphicFramePr>
        <p:xfrm>
          <a:off x="1547664" y="3573016"/>
          <a:ext cx="5775710" cy="2376264"/>
        </p:xfrm>
        <a:graphic>
          <a:graphicData uri="http://schemas.openxmlformats.org/drawingml/2006/table">
            <a:tbl>
              <a:tblPr/>
              <a:tblGrid>
                <a:gridCol w="1255996"/>
                <a:gridCol w="25400"/>
                <a:gridCol w="939488"/>
                <a:gridCol w="418665"/>
                <a:gridCol w="585777"/>
                <a:gridCol w="25400"/>
                <a:gridCol w="939488"/>
                <a:gridCol w="939488"/>
                <a:gridCol w="646008"/>
              </a:tblGrid>
              <a:tr h="624420">
                <a:tc rowSpan="2"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 εκφοβισμού (Σπάνια ή συχνά τουλάχιστον σε μία μορφή εκφοβισμού)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3679">
                <a:tc gridSpan="6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ναι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όχι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08140">
                <a:tc rowSpan="3" gridSpan="2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Ποιες είναι οι σπουδές του πατέρα σου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17,3%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82,7%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8140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14,7%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85,3%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8140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5,3%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94,7%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8140">
                <a:tc gridSpan="6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10,5%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89,5%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9413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286192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219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47248" cy="360040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en-US" sz="4900" b="1" spc="110" dirty="0" smtClean="0">
                <a:solidFill>
                  <a:srgbClr val="7030A0"/>
                </a:solidFill>
                <a:ea typeface="Calibri"/>
                <a:cs typeface="Times New Roman"/>
              </a:rPr>
            </a:br>
            <a:r>
              <a:rPr lang="el-GR" sz="24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Γ 3.2.   Εκπαιδευτικό επίπεδο πατέρα και  σχολικό  κλίμα</a:t>
            </a:r>
            <a:r>
              <a:rPr lang="el-GR" sz="3200" spc="110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el-GR" sz="3200" spc="110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el-GR" dirty="0">
              <a:solidFill>
                <a:srgbClr val="7030A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289826"/>
              </p:ext>
            </p:extLst>
          </p:nvPr>
        </p:nvGraphicFramePr>
        <p:xfrm>
          <a:off x="611559" y="620687"/>
          <a:ext cx="7488831" cy="7501128"/>
        </p:xfrm>
        <a:graphic>
          <a:graphicData uri="http://schemas.openxmlformats.org/drawingml/2006/table">
            <a:tbl>
              <a:tblPr/>
              <a:tblGrid>
                <a:gridCol w="3096345"/>
                <a:gridCol w="1414760"/>
                <a:gridCol w="25400"/>
                <a:gridCol w="1080120"/>
                <a:gridCol w="86517"/>
                <a:gridCol w="57499"/>
                <a:gridCol w="72008"/>
                <a:gridCol w="1656182"/>
              </a:tblGrid>
              <a:tr h="6136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N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MO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TA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df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F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p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900" spc="11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Θύμα</a:t>
                      </a:r>
                      <a:r>
                        <a:rPr lang="el-GR" sz="900" spc="11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εκφοβισμού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4,3745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5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4,5714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4,7549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418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Παρακολούθηση εκφοβισμού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3,5865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3,6324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3,6172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 εκφοβισμού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4,5220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4,6914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4,7935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Σχέσεις εκπαιδευτικών με μαθητές (κατανόηση, διαθεσιμότητα, σεβασμός)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3,3595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3,6271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3,7555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Ενδιαφέρον για σχολική επίδοση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3,6747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4,0752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4,1167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Κανόνες και αντιμετώπιση του σχολικού εκφοβισμού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3,4412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3,6708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kern="1200" spc="110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3,9066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Στάσεις σχετικά με τον σχολικό εκφοβισμό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3,1487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3,3391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3,2416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Ταύτιση με το σχολείο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3,4038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kern="1200" spc="110" dirty="0">
                        <a:solidFill>
                          <a:srgbClr val="FF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3,4500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3,5313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Απουσία  φαινομένου εκφοβισμού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2,9608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kern="1200" spc="110" dirty="0">
                        <a:solidFill>
                          <a:srgbClr val="FF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2,9853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2,9866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Αίσθημα ασφάλειας, σεβασμού, εμπιστοσύνης</a:t>
                      </a:r>
                      <a:endParaRPr lang="el-GR" sz="9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2,7843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kern="1200" spc="110" dirty="0">
                        <a:solidFill>
                          <a:srgbClr val="FF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3,0000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856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5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3,0179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36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9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900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4904"/>
            <a:ext cx="820891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80729"/>
            <a:ext cx="3024336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69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136904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l-GR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>Γ4</a:t>
            </a:r>
            <a:r>
              <a:rPr lang="el-GR" b="1" spc="110" dirty="0">
                <a:solidFill>
                  <a:srgbClr val="00B0F0"/>
                </a:solidFill>
                <a:ea typeface="Calibri"/>
                <a:cs typeface="Times New Roman"/>
              </a:rPr>
              <a:t>.</a:t>
            </a:r>
            <a:r>
              <a:rPr lang="el-GR" sz="4800" b="1" spc="110" dirty="0">
                <a:solidFill>
                  <a:srgbClr val="00B0F0"/>
                </a:solidFill>
                <a:ea typeface="Calibri"/>
                <a:cs typeface="Times New Roman"/>
              </a:rPr>
              <a:t> </a:t>
            </a:r>
            <a:r>
              <a:rPr lang="el-GR" b="1" spc="110" dirty="0">
                <a:solidFill>
                  <a:srgbClr val="00B0F0"/>
                </a:solidFill>
                <a:ea typeface="Calibri"/>
                <a:cs typeface="Times New Roman"/>
              </a:rPr>
              <a:t>Εκπαιδευτικό </a:t>
            </a:r>
            <a:r>
              <a:rPr lang="el-GR" b="1" spc="110" dirty="0" smtClean="0">
                <a:solidFill>
                  <a:srgbClr val="00B0F0"/>
                </a:solidFill>
                <a:ea typeface="Calibri"/>
                <a:cs typeface="Times New Roman"/>
              </a:rPr>
              <a:t>επίπεδο  </a:t>
            </a:r>
            <a:r>
              <a:rPr lang="el-GR" b="1" spc="110" dirty="0">
                <a:solidFill>
                  <a:srgbClr val="00B0F0"/>
                </a:solidFill>
                <a:ea typeface="Calibri"/>
                <a:cs typeface="Times New Roman"/>
              </a:rPr>
              <a:t>μητέρας</a:t>
            </a:r>
            <a:endParaRPr lang="el-GR" dirty="0">
              <a:solidFill>
                <a:srgbClr val="00B0F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35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l-GR" sz="2200" b="1" spc="110" dirty="0">
                <a:solidFill>
                  <a:srgbClr val="7030A0"/>
                </a:solidFill>
                <a:ea typeface="Calibri"/>
                <a:cs typeface="Times New Roman"/>
              </a:rPr>
              <a:t>Γ </a:t>
            </a:r>
            <a:r>
              <a:rPr lang="el-GR" sz="22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4.1</a:t>
            </a:r>
            <a:r>
              <a:rPr lang="el-GR" sz="2200" b="1" spc="110" dirty="0">
                <a:solidFill>
                  <a:srgbClr val="7030A0"/>
                </a:solidFill>
                <a:ea typeface="Calibri"/>
                <a:cs typeface="Times New Roman"/>
              </a:rPr>
              <a:t>.   Εκπαιδευτικό επίπεδο </a:t>
            </a:r>
            <a:r>
              <a:rPr lang="el-GR" sz="22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μητέρας </a:t>
            </a:r>
            <a:r>
              <a:rPr lang="el-GR" sz="2200" b="1" spc="110" dirty="0">
                <a:solidFill>
                  <a:srgbClr val="7030A0"/>
                </a:solidFill>
                <a:ea typeface="Calibri"/>
                <a:cs typeface="Times New Roman"/>
              </a:rPr>
              <a:t>και  εκφοβισμός</a:t>
            </a:r>
            <a:endParaRPr lang="el-GR" sz="2200" dirty="0">
              <a:solidFill>
                <a:srgbClr val="7030A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6086782"/>
              </p:ext>
            </p:extLst>
          </p:nvPr>
        </p:nvGraphicFramePr>
        <p:xfrm>
          <a:off x="1259632" y="1484785"/>
          <a:ext cx="6912767" cy="4104455"/>
        </p:xfrm>
        <a:graphic>
          <a:graphicData uri="http://schemas.openxmlformats.org/drawingml/2006/table">
            <a:tbl>
              <a:tblPr/>
              <a:tblGrid>
                <a:gridCol w="2019649"/>
                <a:gridCol w="1639157"/>
                <a:gridCol w="1210723"/>
                <a:gridCol w="1210723"/>
                <a:gridCol w="832515"/>
              </a:tblGrid>
              <a:tr h="1809200">
                <a:tc rowSpan="2"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1400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n-US" sz="1400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400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Θυματοποίηση </a:t>
                      </a: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(Σπάνια ή συχνά τουλάχιστον σε μία μορφή εκφοβισμού)</a:t>
                      </a:r>
                      <a:endParaRPr lang="el-GR" sz="2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9051">
                <a:tc gridSpan="2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ναι</a:t>
                      </a:r>
                      <a:endParaRPr lang="el-GR" sz="2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          όχι</a:t>
                      </a:r>
                      <a:endParaRPr lang="el-GR" sz="24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59051">
                <a:tc rowSpan="3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Ποιες είναι οι σπουδές της μητέρας σου :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23,9%</a:t>
                      </a:r>
                      <a:endParaRPr lang="el-GR" sz="2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76,1%</a:t>
                      </a:r>
                      <a:endParaRPr lang="el-GR" sz="2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2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905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14,4%</a:t>
                      </a:r>
                      <a:endParaRPr lang="el-GR" sz="2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85,6%</a:t>
                      </a:r>
                      <a:endParaRPr lang="el-GR" sz="2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2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905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8,7%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91,3%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2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59051">
                <a:tc grid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Total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13,2%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86,8%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l-GR" sz="12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100,0%</a:t>
                      </a:r>
                      <a:endParaRPr lang="el-GR" sz="2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116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418058"/>
          </a:xfrm>
        </p:spPr>
        <p:txBody>
          <a:bodyPr>
            <a:noAutofit/>
          </a:bodyPr>
          <a:lstStyle/>
          <a:p>
            <a:pPr algn="l"/>
            <a:r>
              <a:rPr lang="el-GR" sz="2200" b="1" spc="110" dirty="0">
                <a:solidFill>
                  <a:srgbClr val="7030A0"/>
                </a:solidFill>
                <a:ea typeface="Calibri"/>
                <a:cs typeface="Times New Roman"/>
              </a:rPr>
              <a:t>Γ </a:t>
            </a:r>
            <a:r>
              <a:rPr lang="el-GR" sz="22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4.</a:t>
            </a:r>
            <a:r>
              <a:rPr lang="en-US" sz="22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2</a:t>
            </a:r>
            <a:r>
              <a:rPr lang="el-GR" sz="22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.   </a:t>
            </a:r>
            <a:r>
              <a:rPr lang="el-GR" sz="2200" b="1" spc="110" dirty="0">
                <a:solidFill>
                  <a:srgbClr val="7030A0"/>
                </a:solidFill>
                <a:ea typeface="Calibri"/>
                <a:cs typeface="Times New Roman"/>
              </a:rPr>
              <a:t>Εκπαιδευτικό επίπεδο μητέρας και  </a:t>
            </a:r>
            <a:r>
              <a:rPr lang="el-GR" sz="2200" b="1" spc="110" dirty="0" smtClean="0">
                <a:solidFill>
                  <a:srgbClr val="7030A0"/>
                </a:solidFill>
                <a:ea typeface="Calibri"/>
                <a:cs typeface="Times New Roman"/>
              </a:rPr>
              <a:t>σχολικό  κλίμα</a:t>
            </a:r>
            <a:endParaRPr lang="el-GR" sz="2200" dirty="0">
              <a:solidFill>
                <a:srgbClr val="7030A0"/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1284667"/>
              </p:ext>
            </p:extLst>
          </p:nvPr>
        </p:nvGraphicFramePr>
        <p:xfrm>
          <a:off x="971600" y="836709"/>
          <a:ext cx="7416824" cy="9728403"/>
        </p:xfrm>
        <a:graphic>
          <a:graphicData uri="http://schemas.openxmlformats.org/drawingml/2006/table">
            <a:tbl>
              <a:tblPr/>
              <a:tblGrid>
                <a:gridCol w="1721519"/>
                <a:gridCol w="1617940"/>
                <a:gridCol w="717896"/>
                <a:gridCol w="720038"/>
                <a:gridCol w="191159"/>
                <a:gridCol w="216024"/>
                <a:gridCol w="216024"/>
                <a:gridCol w="504056"/>
                <a:gridCol w="1512168"/>
              </a:tblGrid>
              <a:tr h="89103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N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MO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TA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df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F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4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p</a:t>
                      </a: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Θυματοποίηση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4,3323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50" spc="11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4,6634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4,6936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4,6268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Παρακολούθηση εκφοβισμού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3,6594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50" spc="11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3,5770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3,6389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3,6178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Άσκηση εκφοβισμού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4,5155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4,7031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4,7854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4,7122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Σχέσεις εκπαιδευτικών με μαθητές (κατανόηση, διαθεσιμότητα, σεβασμός)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3,2645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3,7991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3,6510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3,6485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Ενδιαφέρον για σχολική επίδοση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3,5851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4,0805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4,1347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4,0298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Κανόνες και αντιμετώπιση του σχολικού εκφοβισμού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3,3659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kern="1200" spc="110" dirty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3,8587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3,7899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3,7511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Στάσεις σχετικά με τον σχολικό εκφοβισμό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3,0072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V</a:t>
                      </a:r>
                      <a:endParaRPr lang="el-GR" sz="1000" kern="1200" spc="110" dirty="0">
                        <a:solidFill>
                          <a:srgbClr val="00B05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3,4435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3,1975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3,2628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Ταύτιση με το σχολείο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3,1957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kern="1200" spc="110" dirty="0">
                        <a:solidFill>
                          <a:srgbClr val="FF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3,5217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3,5640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3,4911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Απουσία  φαινομένου εκφοβισμού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2,8587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kern="1200" spc="110" dirty="0">
                        <a:solidFill>
                          <a:srgbClr val="FF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2,9784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3,0145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2,9767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rowSpan="4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Αίσθημα ασφάλειας, σεβασμού, εμπιστοσύνης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Δημοτικό - Γυμνάσιο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2,7101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200" spc="11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Calibri"/>
                          <a:cs typeface="Times New Roman"/>
                        </a:rPr>
                        <a:t>X</a:t>
                      </a:r>
                      <a:endParaRPr lang="el-GR" sz="1000" kern="1200" spc="110" dirty="0">
                        <a:solidFill>
                          <a:srgbClr val="FF0000"/>
                        </a:solidFill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579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3,0575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3,0000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137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5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2,9778</a:t>
                      </a:r>
                      <a:endParaRPr lang="el-GR" sz="105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05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050" spc="11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751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859753" y="1499894"/>
          <a:ext cx="7424494" cy="4726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0642"/>
                <a:gridCol w="1060642"/>
                <a:gridCol w="1060642"/>
                <a:gridCol w="1060642"/>
                <a:gridCol w="1060642"/>
                <a:gridCol w="1060642"/>
                <a:gridCol w="1060642"/>
              </a:tblGrid>
              <a:tr h="1221375"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Πολύ  συχνά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Συχνά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Μερικές  φορές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Σπάνια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Ποτέ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vert="vert" anchor="ctr"/>
                </a:tc>
              </a:tr>
              <a:tr h="347851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Κάνω    αταξίες    στην   τάξη.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4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  5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</a:tr>
              <a:tr h="1043554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Κάποια   παιδιά   με   φωνάζουν  με  κοροϊδευτικά  ή  υποτιμητικά  ονόματα.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4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5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</a:tr>
              <a:tr h="1913182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Τα   άλλα  παιδιά   με   αφήνουν   σκόπιμα   έξω  από  τα   πράγματα ( παρέες, παιχνίδια, συζητήσεις )  ή  και  με  αγνοούν  τελείως.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4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 dirty="0">
                          <a:effectLst/>
                        </a:rPr>
                        <a:t>5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871" marR="61871" marT="0" marB="0" anchor="ctr"/>
                </a:tc>
              </a:tr>
            </a:tbl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2507357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274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92696"/>
            <a:ext cx="3096344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719207" y="1600200"/>
          <a:ext cx="7705586" cy="4525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0798"/>
                <a:gridCol w="1100798"/>
                <a:gridCol w="1100798"/>
                <a:gridCol w="1100798"/>
                <a:gridCol w="1100798"/>
                <a:gridCol w="1100798"/>
                <a:gridCol w="1100798"/>
              </a:tblGrid>
              <a:tr h="1457284"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 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Σίγουρα   συμφωνώ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Μάλλον   συμφωνώ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Δεν  είμαι  σίγουρος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Μάλλον   διαφωνώ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vert="vert" anchor="ctr"/>
                </a:tc>
                <a:tc>
                  <a:txBody>
                    <a:bodyPr/>
                    <a:lstStyle/>
                    <a:p>
                      <a:pPr marL="90170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spc="0">
                          <a:effectLst/>
                        </a:rPr>
                        <a:t>Σίγουρα   διαφωνώ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vert="vert" anchor="ctr"/>
                </a:tc>
              </a:tr>
              <a:tr h="1083063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20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Οι   μαθητές   που   τους    πειράζουν   οι   άλλοι,    συνήθως   το  αξίζουν.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4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  5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</a:tr>
              <a:tr h="902553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Μερικές   φορές  έχει   πλάκα   να  πειράζεις   και   να   ενοχλείς   τους    άλλους.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4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5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</a:tr>
              <a:tr h="1083063"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Αν   φοβάσαι   να    καυγαδίσεις    δε   θα   έχεις   πολλούς   φίλους .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1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2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3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>
                          <a:effectLst/>
                        </a:rPr>
                        <a:t>4</a:t>
                      </a:r>
                      <a:endParaRPr lang="el-GR" sz="10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000" spc="0" dirty="0">
                          <a:effectLst/>
                        </a:rPr>
                        <a:t>5</a:t>
                      </a:r>
                      <a:endParaRPr lang="el-GR" sz="10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213" marR="6421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12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0000"/>
                </a:solidFill>
              </a:rPr>
              <a:t>Διερεύνηση ερωτηματολογίου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6912614"/>
              </p:ext>
            </p:extLst>
          </p:nvPr>
        </p:nvGraphicFramePr>
        <p:xfrm>
          <a:off x="611560" y="1052736"/>
          <a:ext cx="7920879" cy="519359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91925"/>
                <a:gridCol w="2576227"/>
                <a:gridCol w="1453373"/>
                <a:gridCol w="799354"/>
              </a:tblGrid>
              <a:tr h="360040">
                <a:tc gridSpan="2"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Δημογραφικά στοιχεία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Κατηγορίες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Πλήθος 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%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b="1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ΦΥΛΟ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Αγόρι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156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49,8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Κορίτσι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15</a:t>
                      </a:r>
                      <a:r>
                        <a:rPr lang="en-US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50,2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b="1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b="1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Τάξη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114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36,3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168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Β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102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32,5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Γ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98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31,2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rowSpan="4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b="1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b="1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Ποιες </a:t>
                      </a:r>
                      <a:r>
                        <a:rPr lang="el-GR" sz="800" b="1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είναι οι σπουδές του πατέρα σου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 Δημοτικού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19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6,3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Γυμνασίου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33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10,9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102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33,6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602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150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49,3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rowSpan="4"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b="1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800" b="1" spc="110" dirty="0" smtClean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b="1" spc="110" dirty="0" smtClean="0">
                          <a:effectLst/>
                          <a:latin typeface="Arial"/>
                          <a:ea typeface="Calibri"/>
                          <a:cs typeface="Times New Roman"/>
                        </a:rPr>
                        <a:t>Ποιες </a:t>
                      </a:r>
                      <a:r>
                        <a:rPr lang="el-GR" sz="800" b="1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είναι οι σπουδές της μητέρας σου 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 Δημοτικού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13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4,3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Γυμνασίου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33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10,9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Απολυτήριο  Λυκείου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118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39,1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Πτυχίο ΤΕΙ ή ΑΕΙ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>
                          <a:effectLst/>
                          <a:latin typeface="Arial"/>
                          <a:ea typeface="Calibri"/>
                          <a:cs typeface="Times New Roman"/>
                        </a:rPr>
                        <a:t>138</a:t>
                      </a:r>
                      <a:endParaRPr lang="el-GR" sz="1100" spc="11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800" spc="11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45,7</a:t>
                      </a:r>
                      <a:endParaRPr lang="el-GR" sz="1100" spc="11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330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83568" y="2204864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el-GR" sz="8000" dirty="0" smtClean="0">
                <a:solidFill>
                  <a:schemeClr val="accent3">
                    <a:lumMod val="75000"/>
                  </a:schemeClr>
                </a:solidFill>
              </a:rPr>
              <a:t>ΑΠΟΤΕΛΕΣΜΑΤΑ</a:t>
            </a:r>
            <a:endParaRPr lang="el-GR" sz="8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22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2000">
        <p:circle/>
      </p:transition>
    </mc:Choice>
    <mc:Fallback>
      <p:transition spd="slow" advTm="2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587</TotalTime>
  <Words>1727</Words>
  <Application>Microsoft Office PowerPoint</Application>
  <PresentationFormat>Προβολή στην οθόνη (4:3)</PresentationFormat>
  <Paragraphs>905</Paragraphs>
  <Slides>52</Slides>
  <Notes>3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52</vt:i4>
      </vt:variant>
    </vt:vector>
  </HeadingPairs>
  <TitlesOfParts>
    <vt:vector size="54" baseType="lpstr">
      <vt:lpstr>Θέμα του Office</vt:lpstr>
      <vt:lpstr>Έγγραφο</vt:lpstr>
      <vt:lpstr>  Διπλωματική   εργασία  του    Τασιόπουλου  Ευάγγελου     Σχολικός εκφοβισμός :  Μία έρευνα σε Γυμνάσιο </vt:lpstr>
      <vt:lpstr>STOP  BULLYING</vt:lpstr>
      <vt:lpstr>Παρουσίαση του PowerPoint</vt:lpstr>
      <vt:lpstr>Το  ερωτηματολόγιο</vt:lpstr>
      <vt:lpstr>Παρουσίαση του PowerPoint</vt:lpstr>
      <vt:lpstr>Παρουσίαση του PowerPoint</vt:lpstr>
      <vt:lpstr>Παρουσίαση του PowerPoint</vt:lpstr>
      <vt:lpstr>Διερεύνηση ερωτηματολογίου </vt:lpstr>
      <vt:lpstr>Παρουσίαση του PowerPoint</vt:lpstr>
      <vt:lpstr>Παρουσίαση του PowerPoint</vt:lpstr>
      <vt:lpstr>1ος Παράγοντας:   θύμα  εκφοβισμού</vt:lpstr>
      <vt:lpstr> 1ος Παράγοντας:   θύμα  εκφοβισμού. </vt:lpstr>
      <vt:lpstr> 1ος Παράγοντας:   θύμα  εκφοβισμού. </vt:lpstr>
      <vt:lpstr>2ος Παράγοντας:   παρακολούθηση  εκφοβισμού. </vt:lpstr>
      <vt:lpstr> 2ος Παράγοντας:   παρακολούθηση  εκφοβισμού. </vt:lpstr>
      <vt:lpstr> 2ος Παράγοντας:   παρακολούθηση  εκφοβισμού. </vt:lpstr>
      <vt:lpstr>3ος Παράγοντας:   άσκηση  εκφοβισμού. </vt:lpstr>
      <vt:lpstr> 3ος Παράγοντας:   άσκηση  εκφοβισμού. </vt:lpstr>
      <vt:lpstr> 3ος Παράγοντας:   άσκηση  εκφοβισμού. </vt:lpstr>
      <vt:lpstr> Σύγκριση    των  3  παραγόντων. </vt:lpstr>
      <vt:lpstr> Από κοινού κατανομή θυμάτων θυτών  </vt:lpstr>
      <vt:lpstr>Παρουσίαση του PowerPoint</vt:lpstr>
      <vt:lpstr>1ος Παράγοντας:  Σχέσεις εκπαιδευτικών με μαθητές</vt:lpstr>
      <vt:lpstr>1ος Παράγοντας:  Σχέσεις εκπαιδευτικών με μαθητές</vt:lpstr>
      <vt:lpstr> 2ος Παράγοντας:  Ενδιαφέρον για σχολική επίδοση </vt:lpstr>
      <vt:lpstr> 2ος Παράγοντας:  Ενδιαφέρον για σχολική επίδοση </vt:lpstr>
      <vt:lpstr>3ος Παράγοντας:  Κανόνες και αντιμετώπιση του σχολικού εκφοβισμού</vt:lpstr>
      <vt:lpstr>3ος Παράγοντας:  Κανόνες και αντιμετώπιση του σχολικού εκφοβισμού</vt:lpstr>
      <vt:lpstr> 4ος Παράγοντας:  Στάσεις σχετικά με τον σχολικό εκφοβισμό </vt:lpstr>
      <vt:lpstr> 4ος Παράγοντας:  Στάσεις σχετικά με τον σχολικό εκφοβισμό </vt:lpstr>
      <vt:lpstr>5ος Παράγοντας:  Ταύτιση με το σχολείο</vt:lpstr>
      <vt:lpstr>5ος Παράγοντας:  Ταύτιση με το σχολείο</vt:lpstr>
      <vt:lpstr>6ος Παράγοντας:  Απουσία  φαινομένου εκφοβισμού</vt:lpstr>
      <vt:lpstr>6ος Παράγοντας:  Απουσία  φαινομένου εκφοβισμού</vt:lpstr>
      <vt:lpstr>7ος Παράγοντας:  Αίσθημα  ασφάλειας, σεβασμού και εμπιστοσύνης</vt:lpstr>
      <vt:lpstr>7ος Παράγοντας:  Αίσθημα  ασφάλειας, σεβασμού και εμπιστοσύνης</vt:lpstr>
      <vt:lpstr> Σύγκριση    των  7  παραγόντων. </vt:lpstr>
      <vt:lpstr>    Συσχέτιση μεταξύ των σύνθετων μεταβλητών  </vt:lpstr>
      <vt:lpstr> Γ.  Δημογραφικά χαρακτηριστικά  του  δείγματος </vt:lpstr>
      <vt:lpstr>Παρουσίαση του PowerPoint</vt:lpstr>
      <vt:lpstr> Γ 1.1.  Φύλο  και     εκφοβισμός </vt:lpstr>
      <vt:lpstr>Γ 1.2.  Φύλο   και     σχολικό   κλίμα</vt:lpstr>
      <vt:lpstr> Γ 1.3.    Φύλο  και   είδος  εκφοβισμού</vt:lpstr>
      <vt:lpstr>Γ2.Τάξη </vt:lpstr>
      <vt:lpstr> Γ 2.1.  Τάξη  και     εκφοβισμός </vt:lpstr>
      <vt:lpstr>Γ 2.2.  Τάξη   και     σχολικό   κλίμα</vt:lpstr>
      <vt:lpstr>Γ3. Εκπαιδευτικό επίπεδο πατέρα </vt:lpstr>
      <vt:lpstr> Γ 3.1.   Εκπαιδευτικό επίπεδο πατέρα και  εκφοβισμός </vt:lpstr>
      <vt:lpstr> Γ 3.2.   Εκπαιδευτικό επίπεδο πατέρα και  σχολικό  κλίμα </vt:lpstr>
      <vt:lpstr>Γ4. Εκπαιδευτικό επίπεδο  μητέρας</vt:lpstr>
      <vt:lpstr>Γ 4.1.   Εκπαιδευτικό επίπεδο μητέρας και  εκφοβισμός</vt:lpstr>
      <vt:lpstr>Γ 4.2.   Εκπαιδευτικό επίπεδο μητέρας και  σχολικό  κλίμα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40</cp:revision>
  <dcterms:created xsi:type="dcterms:W3CDTF">2015-01-04T19:14:12Z</dcterms:created>
  <dcterms:modified xsi:type="dcterms:W3CDTF">2015-05-25T08:02:18Z</dcterms:modified>
</cp:coreProperties>
</file>