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76" r:id="rId2"/>
    <p:sldId id="312" r:id="rId3"/>
    <p:sldId id="313" r:id="rId4"/>
    <p:sldId id="314" r:id="rId5"/>
    <p:sldId id="315" r:id="rId6"/>
    <p:sldId id="316" r:id="rId7"/>
    <p:sldId id="317" r:id="rId8"/>
    <p:sldId id="318" r:id="rId9"/>
    <p:sldId id="319" r:id="rId10"/>
    <p:sldId id="336" r:id="rId11"/>
    <p:sldId id="331" r:id="rId12"/>
    <p:sldId id="330" r:id="rId13"/>
    <p:sldId id="328" r:id="rId14"/>
    <p:sldId id="326" r:id="rId15"/>
    <p:sldId id="327" r:id="rId16"/>
    <p:sldId id="337" r:id="rId17"/>
    <p:sldId id="339" r:id="rId18"/>
    <p:sldId id="286" r:id="rId19"/>
    <p:sldId id="287" r:id="rId20"/>
    <p:sldId id="288" r:id="rId21"/>
    <p:sldId id="289" r:id="rId22"/>
    <p:sldId id="290" r:id="rId23"/>
    <p:sldId id="291" r:id="rId24"/>
    <p:sldId id="293" r:id="rId25"/>
    <p:sldId id="294" r:id="rId26"/>
    <p:sldId id="295" r:id="rId27"/>
    <p:sldId id="296" r:id="rId28"/>
    <p:sldId id="297" r:id="rId29"/>
    <p:sldId id="298" r:id="rId30"/>
    <p:sldId id="334" r:id="rId31"/>
    <p:sldId id="299" r:id="rId32"/>
    <p:sldId id="335" r:id="rId33"/>
    <p:sldId id="301" r:id="rId34"/>
    <p:sldId id="303" r:id="rId35"/>
    <p:sldId id="304" r:id="rId36"/>
    <p:sldId id="305" r:id="rId37"/>
    <p:sldId id="306" r:id="rId38"/>
    <p:sldId id="307" r:id="rId39"/>
    <p:sldId id="308" r:id="rId40"/>
    <p:sldId id="309" r:id="rId41"/>
    <p:sldId id="310" r:id="rId42"/>
    <p:sldId id="323" r:id="rId43"/>
    <p:sldId id="333" r:id="rId44"/>
    <p:sldId id="311" r:id="rId4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lioti Eleni"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1"/>
    <a:srgbClr val="4C7FBC"/>
    <a:srgbClr val="99FF33"/>
    <a:srgbClr val="7AA729"/>
    <a:srgbClr val="4B9B35"/>
    <a:srgbClr val="FF3300"/>
    <a:srgbClr val="7FA3CF"/>
    <a:srgbClr val="EFF9FF"/>
    <a:srgbClr val="FC0014"/>
    <a:srgbClr val="E1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104"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8232FD2-AC12-AB44-95C3-08B67E5F797F}" type="datetimeFigureOut">
              <a:rPr lang="en-US" smtClean="0"/>
              <a:t>11/28/2013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0D3AD9-53C4-DF4A-B8E3-E678F6F5AFD2}" type="slidenum">
              <a:rPr lang="en-US" smtClean="0"/>
              <a:t>‹#›</a:t>
            </a:fld>
            <a:endParaRPr lang="en-US"/>
          </a:p>
        </p:txBody>
      </p:sp>
    </p:spTree>
    <p:extLst>
      <p:ext uri="{BB962C8B-B14F-4D97-AF65-F5344CB8AC3E}">
        <p14:creationId xmlns:p14="http://schemas.microsoft.com/office/powerpoint/2010/main" val="1110646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16AE4CA-BD3C-954E-BBD0-FF5264AE30C2}" type="datetimeFigureOut">
              <a:rPr lang="en-US" smtClean="0"/>
              <a:t>11/28/2013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BFB885-8CDE-2545-9892-B4E9FFE703B1}" type="slidenum">
              <a:rPr lang="en-US" smtClean="0"/>
              <a:t>‹#›</a:t>
            </a:fld>
            <a:endParaRPr lang="en-US"/>
          </a:p>
        </p:txBody>
      </p:sp>
    </p:spTree>
    <p:extLst>
      <p:ext uri="{BB962C8B-B14F-4D97-AF65-F5344CB8AC3E}">
        <p14:creationId xmlns:p14="http://schemas.microsoft.com/office/powerpoint/2010/main" val="28812829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4B450E-3A43-496A-94DE-FFD5716DC98E}" type="slidenum">
              <a:rPr lang="de-DE" smtClean="0"/>
              <a:pPr/>
              <a:t>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19187"/>
            <a:ext cx="7772400" cy="1470025"/>
          </a:xfrm>
        </p:spPr>
        <p:txBody>
          <a:bodyPr>
            <a:normAutofit/>
          </a:bodyPr>
          <a:lstStyle>
            <a:lvl1pPr>
              <a:defRPr sz="2400" baseline="0">
                <a:solidFill>
                  <a:srgbClr val="042441"/>
                </a:solidFill>
              </a:defRPr>
            </a:lvl1pPr>
          </a:lstStyle>
          <a:p>
            <a:r>
              <a:rPr lang="en-US" dirty="0" smtClean="0">
                <a:solidFill>
                  <a:srgbClr val="042441"/>
                </a:solidFill>
              </a:rPr>
              <a:t>Presentation Title</a:t>
            </a:r>
            <a:endParaRPr lang="en-US" dirty="0"/>
          </a:p>
        </p:txBody>
      </p:sp>
      <p:sp>
        <p:nvSpPr>
          <p:cNvPr id="3" name="Subtitle 2"/>
          <p:cNvSpPr>
            <a:spLocks noGrp="1"/>
          </p:cNvSpPr>
          <p:nvPr>
            <p:ph type="subTitle" idx="1" hasCustomPrompt="1"/>
          </p:nvPr>
        </p:nvSpPr>
        <p:spPr>
          <a:xfrm>
            <a:off x="4269618" y="3511248"/>
            <a:ext cx="4188581" cy="1752600"/>
          </a:xfrm>
        </p:spPr>
        <p:txBody>
          <a:bodyPr anchor="ctr"/>
          <a:lstStyle>
            <a:lvl1pPr marL="0" indent="0" algn="ctr">
              <a:lnSpc>
                <a:spcPct val="100000"/>
              </a:lnSpc>
              <a:buNone/>
              <a:defRPr sz="1800">
                <a:solidFill>
                  <a:srgbClr val="0424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Partner Name</a:t>
            </a:r>
          </a:p>
          <a:p>
            <a:r>
              <a:rPr lang="en-US" dirty="0" smtClean="0"/>
              <a:t>email</a:t>
            </a:r>
            <a:endParaRPr lang="en-US" dirty="0"/>
          </a:p>
        </p:txBody>
      </p:sp>
      <p:sp>
        <p:nvSpPr>
          <p:cNvPr id="14" name="Picture Placeholder 13"/>
          <p:cNvSpPr>
            <a:spLocks noGrp="1"/>
          </p:cNvSpPr>
          <p:nvPr>
            <p:ph type="pic" sz="quarter" idx="12" hasCustomPrompt="1"/>
          </p:nvPr>
        </p:nvSpPr>
        <p:spPr>
          <a:xfrm>
            <a:off x="685800" y="6018969"/>
            <a:ext cx="1657350" cy="839032"/>
          </a:xfrm>
        </p:spPr>
        <p:txBody>
          <a:bodyPr anchor="ctr">
            <a:normAutofit/>
          </a:bodyPr>
          <a:lstStyle>
            <a:lvl1pPr marL="0" indent="0" algn="ctr">
              <a:buNone/>
              <a:defRPr sz="1200" baseline="0">
                <a:solidFill>
                  <a:srgbClr val="042441"/>
                </a:solidFill>
              </a:defRPr>
            </a:lvl1pPr>
          </a:lstStyle>
          <a:p>
            <a:r>
              <a:rPr lang="en-US" sz="1200" dirty="0" smtClean="0"/>
              <a:t>Logo Partner</a:t>
            </a:r>
            <a:endParaRPr lang="en-US" dirty="0"/>
          </a:p>
        </p:txBody>
      </p:sp>
      <p:sp>
        <p:nvSpPr>
          <p:cNvPr id="16" name="Text Placeholder 15"/>
          <p:cNvSpPr>
            <a:spLocks noGrp="1"/>
          </p:cNvSpPr>
          <p:nvPr>
            <p:ph type="body" sz="quarter" idx="13" hasCustomPrompt="1"/>
          </p:nvPr>
        </p:nvSpPr>
        <p:spPr>
          <a:xfrm>
            <a:off x="685799" y="5517393"/>
            <a:ext cx="6753225" cy="428851"/>
          </a:xfrm>
        </p:spPr>
        <p:txBody>
          <a:bodyPr anchor="ctr">
            <a:normAutofit/>
          </a:bodyPr>
          <a:lstStyle>
            <a:lvl1pPr marL="0" indent="0">
              <a:buNone/>
              <a:defRPr sz="1400" b="0" baseline="0"/>
            </a:lvl1pPr>
          </a:lstStyle>
          <a:p>
            <a:pPr lvl="0"/>
            <a:r>
              <a:rPr lang="en-US" smtClean="0"/>
              <a:t>First review meeting</a:t>
            </a:r>
            <a:endParaRPr lang="en-US" dirty="0"/>
          </a:p>
        </p:txBody>
      </p:sp>
      <p:sp>
        <p:nvSpPr>
          <p:cNvPr id="18" name="Text Placeholder 17"/>
          <p:cNvSpPr>
            <a:spLocks noGrp="1"/>
          </p:cNvSpPr>
          <p:nvPr>
            <p:ph type="body" sz="quarter" idx="14" hasCustomPrompt="1"/>
          </p:nvPr>
        </p:nvSpPr>
        <p:spPr>
          <a:xfrm>
            <a:off x="7439025" y="5518150"/>
            <a:ext cx="1116013" cy="428094"/>
          </a:xfrm>
        </p:spPr>
        <p:txBody>
          <a:bodyPr anchor="ctr">
            <a:normAutofit/>
          </a:bodyPr>
          <a:lstStyle>
            <a:lvl1pPr marL="0" indent="0" algn="ctr">
              <a:buNone/>
              <a:defRPr sz="1400"/>
            </a:lvl1pPr>
            <a:lvl2pPr marL="457200" indent="0" algn="ctr">
              <a:buNone/>
              <a:defRPr sz="1400"/>
            </a:lvl2pPr>
          </a:lstStyle>
          <a:p>
            <a:pPr lvl="0"/>
            <a:r>
              <a:rPr lang="en-US" sz="1400" smtClean="0"/>
              <a:t>06/21/2013</a:t>
            </a:r>
            <a:endParaRPr lang="en-US" dirty="0"/>
          </a:p>
        </p:txBody>
      </p:sp>
    </p:spTree>
    <p:extLst>
      <p:ext uri="{BB962C8B-B14F-4D97-AF65-F5344CB8AC3E}">
        <p14:creationId xmlns:p14="http://schemas.microsoft.com/office/powerpoint/2010/main" val="5180975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Rechteck 6"/>
          <p:cNvSpPr/>
          <p:nvPr userDrawn="1"/>
        </p:nvSpPr>
        <p:spPr>
          <a:xfrm>
            <a:off x="0" y="908720"/>
            <a:ext cx="9134475" cy="541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983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b="1">
                <a:solidFill>
                  <a:srgbClr val="042441"/>
                </a:solidFill>
              </a:defRPr>
            </a:lvl1pPr>
            <a:lvl2pPr>
              <a:defRPr sz="2000">
                <a:solidFill>
                  <a:srgbClr val="042441"/>
                </a:solidFill>
              </a:defRPr>
            </a:lvl2pPr>
            <a:lvl3pPr>
              <a:defRPr sz="1800">
                <a:solidFill>
                  <a:srgbClr val="042441"/>
                </a:solidFill>
              </a:defRPr>
            </a:lvl3pPr>
            <a:lvl4pPr>
              <a:defRPr sz="1600">
                <a:solidFill>
                  <a:srgbClr val="042441"/>
                </a:solidFill>
              </a:defRPr>
            </a:lvl4pPr>
            <a:lvl5pPr>
              <a:defRPr sz="1400">
                <a:solidFill>
                  <a:srgbClr val="04244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06/21/2013</a:t>
            </a:r>
            <a:endParaRPr lang="en-US" dirty="0"/>
          </a:p>
        </p:txBody>
      </p:sp>
      <p:sp>
        <p:nvSpPr>
          <p:cNvPr id="5" name="Footer Placeholder 4"/>
          <p:cNvSpPr>
            <a:spLocks noGrp="1"/>
          </p:cNvSpPr>
          <p:nvPr>
            <p:ph type="ftr" sz="quarter" idx="11"/>
          </p:nvPr>
        </p:nvSpPr>
        <p:spPr/>
        <p:txBody>
          <a:bodyPr/>
          <a:lstStyle/>
          <a:p>
            <a:r>
              <a:rPr lang="en-US" smtClean="0"/>
              <a:t>First review meeting</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a:t>
            </a:fld>
            <a:endParaRPr lang="en-US" dirty="0"/>
          </a:p>
        </p:txBody>
      </p:sp>
    </p:spTree>
    <p:extLst>
      <p:ext uri="{BB962C8B-B14F-4D97-AF65-F5344CB8AC3E}">
        <p14:creationId xmlns:p14="http://schemas.microsoft.com/office/powerpoint/2010/main" val="1715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1800" b="1" cap="all">
                <a:solidFill>
                  <a:srgbClr val="04244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b="1">
                <a:solidFill>
                  <a:srgbClr val="0424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60346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14" name="Date Placeholder 3"/>
          <p:cNvSpPr>
            <a:spLocks noGrp="1"/>
          </p:cNvSpPr>
          <p:nvPr>
            <p:ph type="dt" sz="half" idx="10"/>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5"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Tree>
    <p:extLst>
      <p:ext uri="{BB962C8B-B14F-4D97-AF65-F5344CB8AC3E}">
        <p14:creationId xmlns:p14="http://schemas.microsoft.com/office/powerpoint/2010/main" val="2388342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02C347-4F61-2748-932D-DBBEA1FCAD8D}" type="slidenum">
              <a:rPr lang="en-US" smtClean="0"/>
              <a:t>‹#›</a:t>
            </a:fld>
            <a:endParaRPr lang="en-US"/>
          </a:p>
        </p:txBody>
      </p:sp>
      <p:sp>
        <p:nvSpPr>
          <p:cNvPr id="12" name="Date Placeholder 3"/>
          <p:cNvSpPr>
            <a:spLocks noGrp="1"/>
          </p:cNvSpPr>
          <p:nvPr>
            <p:ph type="dt" sz="half" idx="13"/>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3" name="Footer Placeholder 25"/>
          <p:cNvSpPr>
            <a:spLocks noGrp="1"/>
          </p:cNvSpPr>
          <p:nvPr>
            <p:ph type="ftr" sz="quarter" idx="14"/>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Tree>
    <p:extLst>
      <p:ext uri="{BB962C8B-B14F-4D97-AF65-F5344CB8AC3E}">
        <p14:creationId xmlns:p14="http://schemas.microsoft.com/office/powerpoint/2010/main" val="3423399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9524" y="91622"/>
            <a:ext cx="4003524" cy="1009045"/>
          </a:xfrm>
        </p:spPr>
        <p:txBody>
          <a:bodyPr anchor="ctr">
            <a:normAutofit/>
          </a:bodyPr>
          <a:lstStyle>
            <a:lvl1pPr algn="ct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17714" y="1435100"/>
            <a:ext cx="3247799"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13" name="Date Placeholder 3"/>
          <p:cNvSpPr>
            <a:spLocks noGrp="1"/>
          </p:cNvSpPr>
          <p:nvPr>
            <p:ph type="dt" sz="half" idx="10"/>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4"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Tree>
    <p:extLst>
      <p:ext uri="{BB962C8B-B14F-4D97-AF65-F5344CB8AC3E}">
        <p14:creationId xmlns:p14="http://schemas.microsoft.com/office/powerpoint/2010/main" val="17159095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66761"/>
            <a:ext cx="5486400" cy="3360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13" name="Date Placeholder 3"/>
          <p:cNvSpPr>
            <a:spLocks noGrp="1"/>
          </p:cNvSpPr>
          <p:nvPr>
            <p:ph type="dt" sz="half" idx="10"/>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4"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
        <p:nvSpPr>
          <p:cNvPr id="15" name="Title 1"/>
          <p:cNvSpPr txBox="1">
            <a:spLocks/>
          </p:cNvSpPr>
          <p:nvPr userDrawn="1"/>
        </p:nvSpPr>
        <p:spPr>
          <a:xfrm>
            <a:off x="5019524" y="91622"/>
            <a:ext cx="4003524" cy="10090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a:solidFill>
                  <a:schemeClr val="bg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112099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12" name="Date Placeholder 3"/>
          <p:cNvSpPr>
            <a:spLocks noGrp="1"/>
          </p:cNvSpPr>
          <p:nvPr>
            <p:ph type="dt" sz="half" idx="2"/>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3"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Tree>
    <p:extLst>
      <p:ext uri="{BB962C8B-B14F-4D97-AF65-F5344CB8AC3E}">
        <p14:creationId xmlns:p14="http://schemas.microsoft.com/office/powerpoint/2010/main" val="3859949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03048"/>
            <a:ext cx="2057400" cy="47231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03048"/>
            <a:ext cx="6019800" cy="4723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12" name="Date Placeholder 3"/>
          <p:cNvSpPr>
            <a:spLocks noGrp="1"/>
          </p:cNvSpPr>
          <p:nvPr>
            <p:ph type="dt" sz="half" idx="2"/>
          </p:nvPr>
        </p:nvSpPr>
        <p:spPr>
          <a:xfrm>
            <a:off x="5019524" y="6440253"/>
            <a:ext cx="1019629" cy="365125"/>
          </a:xfrm>
          <a:prstGeom prst="rect">
            <a:avLst/>
          </a:prstGeom>
        </p:spPr>
        <p:txBody>
          <a:bodyPr anchor="ctr"/>
          <a:lstStyle>
            <a:lvl1pPr algn="ctr">
              <a:defRPr sz="1400">
                <a:solidFill>
                  <a:srgbClr val="042441"/>
                </a:solidFill>
              </a:defRPr>
            </a:lvl1pPr>
          </a:lstStyle>
          <a:p>
            <a:fld id="{496516C2-AD6B-5549-AE62-2D2B449F55BA}" type="datetime1">
              <a:rPr lang="en-US" smtClean="0"/>
              <a:t>11/28/2013</a:t>
            </a:fld>
            <a:endParaRPr lang="en-US" dirty="0"/>
          </a:p>
        </p:txBody>
      </p:sp>
      <p:sp>
        <p:nvSpPr>
          <p:cNvPr id="13"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dirty="0" smtClean="0"/>
              <a:t>Name of the event</a:t>
            </a:r>
            <a:endParaRPr lang="en-US" dirty="0"/>
          </a:p>
        </p:txBody>
      </p:sp>
    </p:spTree>
    <p:extLst>
      <p:ext uri="{BB962C8B-B14F-4D97-AF65-F5344CB8AC3E}">
        <p14:creationId xmlns:p14="http://schemas.microsoft.com/office/powerpoint/2010/main" val="2665087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3" y="0"/>
            <a:ext cx="9144001" cy="6880114"/>
            <a:chOff x="-3" y="0"/>
            <a:chExt cx="9144001" cy="6880114"/>
          </a:xfrm>
        </p:grpSpPr>
        <p:grpSp>
          <p:nvGrpSpPr>
            <p:cNvPr id="14" name="Group 13"/>
            <p:cNvGrpSpPr/>
            <p:nvPr userDrawn="1"/>
          </p:nvGrpSpPr>
          <p:grpSpPr>
            <a:xfrm>
              <a:off x="-3" y="0"/>
              <a:ext cx="9144001" cy="6880114"/>
              <a:chOff x="-3" y="0"/>
              <a:chExt cx="9144001" cy="6880114"/>
            </a:xfrm>
          </p:grpSpPr>
          <p:pic>
            <p:nvPicPr>
              <p:cNvPr id="15" name="Picture 2"/>
              <p:cNvPicPr>
                <a:picLocks noChangeAspect="1" noChangeArrowheads="1"/>
              </p:cNvPicPr>
              <p:nvPr userDrawn="1"/>
            </p:nvPicPr>
            <p:blipFill>
              <a:blip r:embed="rId12" cstate="print"/>
              <a:srcRect l="3113" t="2000" r="2718" b="7250"/>
              <a:stretch>
                <a:fillRect/>
              </a:stretch>
            </p:blipFill>
            <p:spPr bwMode="auto">
              <a:xfrm>
                <a:off x="-3" y="0"/>
                <a:ext cx="9144001" cy="1235242"/>
              </a:xfrm>
              <a:prstGeom prst="rect">
                <a:avLst/>
              </a:prstGeom>
              <a:solidFill>
                <a:srgbClr val="183962"/>
              </a:solidFill>
              <a:ln w="25400">
                <a:noFill/>
                <a:miter lim="800000"/>
                <a:headEnd/>
                <a:tailEnd/>
              </a:ln>
            </p:spPr>
          </p:pic>
          <p:pic>
            <p:nvPicPr>
              <p:cNvPr id="16" name="Picture 3" descr="C:\Documents and Settings\aymone.EURACTIV\Desktop\aymone prepresse\BROCHURES_2012\EU PROJECTS - DANIEL\2 - ODS 2012\ODS PPT\PPT-ODS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5197641" cy="194051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6195282" y="6508464"/>
                <a:ext cx="2453740" cy="371650"/>
                <a:chOff x="6575608" y="6508464"/>
                <a:chExt cx="2453740" cy="371650"/>
              </a:xfrm>
            </p:grpSpPr>
            <p:pic>
              <p:nvPicPr>
                <p:cNvPr id="18"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75608" y="6508464"/>
                  <a:ext cx="2453740" cy="34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Documents and Settings\aymone.EURACTIV\Desktop\logo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68709" y="6543178"/>
                  <a:ext cx="645044" cy="264468"/>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7420493" y="6514989"/>
                  <a:ext cx="1503801"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smtClean="0">
                      <a:ln>
                        <a:noFill/>
                      </a:ln>
                      <a:solidFill>
                        <a:sysClr val="window" lastClr="FFFFFF"/>
                      </a:solidFill>
                      <a:effectLst/>
                      <a:uLnTx/>
                      <a:uFillTx/>
                      <a:latin typeface="Corbel"/>
                      <a:ea typeface="+mn-ea"/>
                      <a:cs typeface="+mn-cs"/>
                    </a:rPr>
                    <a:t>The Open Discovery Space Project is funded by </a:t>
                  </a:r>
                  <a:br>
                    <a:rPr kumimoji="0" lang="en-US" sz="800" b="0" i="0" u="none" strike="noStrike" kern="1200" cap="none" spc="0" normalizeH="0" baseline="30000" noProof="0" dirty="0" smtClean="0">
                      <a:ln>
                        <a:noFill/>
                      </a:ln>
                      <a:solidFill>
                        <a:sysClr val="window" lastClr="FFFFFF"/>
                      </a:solidFill>
                      <a:effectLst/>
                      <a:uLnTx/>
                      <a:uFillTx/>
                      <a:latin typeface="Corbel"/>
                      <a:ea typeface="+mn-ea"/>
                      <a:cs typeface="+mn-cs"/>
                    </a:rPr>
                  </a:br>
                  <a:r>
                    <a:rPr kumimoji="0" lang="en-US" sz="800" b="0" i="0" u="none" strike="noStrike" kern="1200" cap="none" spc="0" normalizeH="0" baseline="30000" noProof="0" dirty="0" smtClean="0">
                      <a:ln>
                        <a:noFill/>
                      </a:ln>
                      <a:solidFill>
                        <a:sysClr val="window" lastClr="FFFFFF"/>
                      </a:solidFill>
                      <a:effectLst/>
                      <a:uLnTx/>
                      <a:uFillTx/>
                      <a:latin typeface="Corbel"/>
                      <a:ea typeface="+mn-ea"/>
                      <a:cs typeface="+mn-cs"/>
                    </a:rPr>
                    <a:t>CIP-ICT-PSP-2011-5, Theme 2: Digital Content, </a:t>
                  </a:r>
                  <a:br>
                    <a:rPr kumimoji="0" lang="en-US" sz="800" b="0" i="0" u="none" strike="noStrike" kern="1200" cap="none" spc="0" normalizeH="0" baseline="30000" noProof="0" dirty="0" smtClean="0">
                      <a:ln>
                        <a:noFill/>
                      </a:ln>
                      <a:solidFill>
                        <a:sysClr val="window" lastClr="FFFFFF"/>
                      </a:solidFill>
                      <a:effectLst/>
                      <a:uLnTx/>
                      <a:uFillTx/>
                      <a:latin typeface="Corbel"/>
                      <a:ea typeface="+mn-ea"/>
                      <a:cs typeface="+mn-cs"/>
                    </a:rPr>
                  </a:br>
                  <a:r>
                    <a:rPr kumimoji="0" lang="en-US" sz="800" b="0" i="0" u="none" strike="noStrike" kern="1200" cap="none" spc="0" normalizeH="0" baseline="30000" noProof="0" dirty="0" smtClean="0">
                      <a:ln>
                        <a:noFill/>
                      </a:ln>
                      <a:solidFill>
                        <a:sysClr val="window" lastClr="FFFFFF"/>
                      </a:solidFill>
                      <a:effectLst/>
                      <a:uLnTx/>
                      <a:uFillTx/>
                      <a:latin typeface="Corbel"/>
                      <a:ea typeface="+mn-ea"/>
                      <a:cs typeface="+mn-cs"/>
                    </a:rPr>
                    <a:t>Objective 2.4: eLearning Objective 2.4</a:t>
                  </a:r>
                </a:p>
              </p:txBody>
            </p:sp>
          </p:grpSp>
        </p:grpSp>
        <p:pic>
          <p:nvPicPr>
            <p:cNvPr id="21" name="Picture 2" descr="C:\Documents and Settings\aymone.EURACTIV\Desktop\aymone prepresse\BROCHURES_2012\EU PROJECTS - DANIEL\2 - ODS 2012\ODS BROCHURE EN Folder\LOGOS ODS OK\ODS-LOGO-V3.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5534" y="211353"/>
              <a:ext cx="2453740" cy="64611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5019525" y="105305"/>
            <a:ext cx="4124475" cy="10437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649022" y="6440253"/>
            <a:ext cx="494976" cy="365125"/>
          </a:xfrm>
          <a:prstGeom prst="rect">
            <a:avLst/>
          </a:prstGeom>
        </p:spPr>
        <p:txBody>
          <a:bodyPr vert="horz" lIns="91440" tIns="45720" rIns="91440" bIns="45720" rtlCol="0" anchor="ctr"/>
          <a:lstStyle>
            <a:lvl1pPr algn="ctr">
              <a:defRPr sz="1100" b="1">
                <a:solidFill>
                  <a:srgbClr val="042441"/>
                </a:solidFill>
              </a:defRPr>
            </a:lvl1pPr>
          </a:lstStyle>
          <a:p>
            <a:fld id="{7A02C347-4F61-2748-932D-DBBEA1FCAD8D}" type="slidenum">
              <a:rPr lang="en-US" smtClean="0"/>
              <a:pPr/>
              <a:t>‹#›</a:t>
            </a:fld>
            <a:endParaRPr lang="en-US" dirty="0"/>
          </a:p>
        </p:txBody>
      </p:sp>
      <p:sp>
        <p:nvSpPr>
          <p:cNvPr id="24" name="Date Placeholder 3"/>
          <p:cNvSpPr>
            <a:spLocks noGrp="1"/>
          </p:cNvSpPr>
          <p:nvPr>
            <p:ph type="dt" sz="half" idx="2"/>
          </p:nvPr>
        </p:nvSpPr>
        <p:spPr>
          <a:xfrm>
            <a:off x="5019524" y="6440253"/>
            <a:ext cx="1019629" cy="365125"/>
          </a:xfrm>
          <a:prstGeom prst="rect">
            <a:avLst/>
          </a:prstGeom>
        </p:spPr>
        <p:txBody>
          <a:bodyPr anchor="ctr"/>
          <a:lstStyle>
            <a:lvl1pPr algn="ctr">
              <a:defRPr sz="1400">
                <a:solidFill>
                  <a:srgbClr val="042441"/>
                </a:solidFill>
              </a:defRPr>
            </a:lvl1pPr>
          </a:lstStyle>
          <a:p>
            <a:r>
              <a:rPr lang="en-US" smtClean="0"/>
              <a:t>06/21/2013</a:t>
            </a:r>
            <a:endParaRPr lang="en-US" dirty="0"/>
          </a:p>
        </p:txBody>
      </p:sp>
      <p:sp>
        <p:nvSpPr>
          <p:cNvPr id="26" name="Footer Placeholder 25"/>
          <p:cNvSpPr>
            <a:spLocks noGrp="1"/>
          </p:cNvSpPr>
          <p:nvPr>
            <p:ph type="ftr" sz="quarter" idx="3"/>
          </p:nvPr>
        </p:nvSpPr>
        <p:spPr>
          <a:xfrm>
            <a:off x="457199" y="6440253"/>
            <a:ext cx="4562325" cy="365125"/>
          </a:xfrm>
          <a:prstGeom prst="rect">
            <a:avLst/>
          </a:prstGeom>
        </p:spPr>
        <p:txBody>
          <a:bodyPr vert="horz" lIns="91440" tIns="45720" rIns="91440" bIns="45720" rtlCol="0" anchor="ctr"/>
          <a:lstStyle>
            <a:lvl1pPr algn="l">
              <a:defRPr sz="1400">
                <a:solidFill>
                  <a:srgbClr val="042441"/>
                </a:solidFill>
              </a:defRPr>
            </a:lvl1pPr>
          </a:lstStyle>
          <a:p>
            <a:r>
              <a:rPr lang="en-US" smtClean="0"/>
              <a:t>First review meeting</a:t>
            </a:r>
            <a:endParaRPr lang="en-US" dirty="0"/>
          </a:p>
        </p:txBody>
      </p:sp>
    </p:spTree>
    <p:extLst>
      <p:ext uri="{BB962C8B-B14F-4D97-AF65-F5344CB8AC3E}">
        <p14:creationId xmlns:p14="http://schemas.microsoft.com/office/powerpoint/2010/main" val="184719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hf hdr="0"/>
  <p:txStyles>
    <p:titleStyle>
      <a:lvl1pPr algn="ctr" defTabSz="457200" rtl="0" eaLnBrk="1" latinLnBrk="0" hangingPunct="1">
        <a:spcBef>
          <a:spcPct val="0"/>
        </a:spcBef>
        <a:buNone/>
        <a:defRPr sz="2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1" kern="1200">
          <a:solidFill>
            <a:srgbClr val="04244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4244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4244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4244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424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10.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opendiscoveryspace.eu/target-group/teachers" TargetMode="External"/><Relationship Id="rId2" Type="http://schemas.openxmlformats.org/officeDocument/2006/relationships/hyperlink" Target="http://connect.ea.gr/dmascenario1/" TargetMode="Externa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tiff"/><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ortal.opendiscoveryspace.eu/"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techerouvis@ea.gr" TargetMode="External"/><Relationship Id="rId2" Type="http://schemas.openxmlformats.org/officeDocument/2006/relationships/hyperlink" Target="mailto:chelioti@ea.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tif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4000" dirty="0"/>
              <a:t>Open Discovery Space</a:t>
            </a:r>
          </a:p>
        </p:txBody>
      </p:sp>
      <p:sp>
        <p:nvSpPr>
          <p:cNvPr id="8" name="Subtitle 7"/>
          <p:cNvSpPr>
            <a:spLocks noGrp="1"/>
          </p:cNvSpPr>
          <p:nvPr>
            <p:ph type="subTitle" idx="1"/>
          </p:nvPr>
        </p:nvSpPr>
        <p:spPr>
          <a:xfrm>
            <a:off x="1417982" y="2977177"/>
            <a:ext cx="6493565" cy="2005640"/>
          </a:xfrm>
        </p:spPr>
        <p:txBody>
          <a:bodyPr>
            <a:normAutofit/>
          </a:bodyPr>
          <a:lstStyle/>
          <a:p>
            <a:r>
              <a:rPr lang="el-GR" sz="3200" dirty="0"/>
              <a:t>Σεμινάριο στη χρήση ψηφιακών </a:t>
            </a:r>
            <a:r>
              <a:rPr lang="el-GR" sz="3200" dirty="0" smtClean="0"/>
              <a:t>εργαλείων στη σχολική τάξη</a:t>
            </a:r>
            <a:endParaRPr lang="en-US" sz="3200" dirty="0"/>
          </a:p>
        </p:txBody>
      </p:sp>
      <p:sp>
        <p:nvSpPr>
          <p:cNvPr id="4" name="Slide Number Placeholder 3"/>
          <p:cNvSpPr>
            <a:spLocks noGrp="1"/>
          </p:cNvSpPr>
          <p:nvPr>
            <p:ph type="sldNum" sz="quarter" idx="4294967295"/>
          </p:nvPr>
        </p:nvSpPr>
        <p:spPr>
          <a:xfrm>
            <a:off x="8648700" y="6440488"/>
            <a:ext cx="495300" cy="365125"/>
          </a:xfrm>
        </p:spPr>
        <p:txBody>
          <a:bodyPr/>
          <a:lstStyle/>
          <a:p>
            <a:fld id="{7A02C347-4F61-2748-932D-DBBEA1FCAD8D}" type="slidenum">
              <a:rPr lang="en-US" smtClean="0"/>
              <a:pPr/>
              <a:t>1</a:t>
            </a:fld>
            <a:endParaRPr lang="en-US" dirty="0"/>
          </a:p>
        </p:txBody>
      </p:sp>
      <p:sp>
        <p:nvSpPr>
          <p:cNvPr id="2" name="Rectangle 1"/>
          <p:cNvSpPr/>
          <p:nvPr/>
        </p:nvSpPr>
        <p:spPr>
          <a:xfrm>
            <a:off x="2040835" y="5077768"/>
            <a:ext cx="5194852" cy="400110"/>
          </a:xfrm>
          <a:prstGeom prst="rect">
            <a:avLst/>
          </a:prstGeom>
        </p:spPr>
        <p:txBody>
          <a:bodyPr wrap="square">
            <a:spAutoFit/>
          </a:bodyPr>
          <a:lstStyle/>
          <a:p>
            <a:pPr algn="ctr"/>
            <a:r>
              <a:rPr lang="el-GR" sz="2000" b="1" dirty="0" err="1" smtClean="0">
                <a:solidFill>
                  <a:srgbClr val="042441"/>
                </a:solidFill>
              </a:rPr>
              <a:t>Ελληνογερμανική</a:t>
            </a:r>
            <a:r>
              <a:rPr lang="el-GR" sz="2000" b="1" dirty="0" smtClean="0">
                <a:solidFill>
                  <a:srgbClr val="042441"/>
                </a:solidFill>
              </a:rPr>
              <a:t> Αγωγή, 28/11/2013</a:t>
            </a:r>
            <a:endParaRPr lang="en-US" sz="2000" b="1" dirty="0">
              <a:solidFill>
                <a:srgbClr val="042441"/>
              </a:solidFill>
            </a:endParaRPr>
          </a:p>
        </p:txBody>
      </p:sp>
    </p:spTree>
    <p:extLst>
      <p:ext uri="{BB962C8B-B14F-4D97-AF65-F5344CB8AC3E}">
        <p14:creationId xmlns:p14="http://schemas.microsoft.com/office/powerpoint/2010/main" val="408983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5426" y="344557"/>
            <a:ext cx="3207026" cy="369332"/>
          </a:xfrm>
          <a:prstGeom prst="rect">
            <a:avLst/>
          </a:prstGeom>
          <a:noFill/>
        </p:spPr>
        <p:txBody>
          <a:bodyPr wrap="square" rtlCol="0">
            <a:spAutoFit/>
          </a:bodyPr>
          <a:lstStyle/>
          <a:p>
            <a:r>
              <a:rPr lang="el-GR" b="1" dirty="0" smtClean="0">
                <a:solidFill>
                  <a:schemeClr val="bg1"/>
                </a:solidFill>
              </a:rPr>
              <a:t>Το προφίλ του σχολείου </a:t>
            </a:r>
            <a:endParaRPr lang="el-GR"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701"/>
            <a:ext cx="4114800" cy="5543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077" y="987701"/>
            <a:ext cx="4143375" cy="5657850"/>
          </a:xfrm>
          <a:prstGeom prst="rect">
            <a:avLst/>
          </a:prstGeom>
        </p:spPr>
      </p:pic>
    </p:spTree>
    <p:extLst>
      <p:ext uri="{BB962C8B-B14F-4D97-AF65-F5344CB8AC3E}">
        <p14:creationId xmlns:p14="http://schemas.microsoft.com/office/powerpoint/2010/main" val="3655165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οργαν.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7" y="908720"/>
            <a:ext cx="6286500" cy="4089400"/>
          </a:xfrm>
          <a:prstGeom prst="rect">
            <a:avLst/>
          </a:prstGeom>
        </p:spPr>
      </p:pic>
      <p:pic>
        <p:nvPicPr>
          <p:cNvPr id="3" name="Picture 2" descr="οργαν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710" y="2857948"/>
            <a:ext cx="4320480" cy="3433810"/>
          </a:xfrm>
          <a:prstGeom prst="rect">
            <a:avLst/>
          </a:prstGeom>
        </p:spPr>
      </p:pic>
      <p:sp>
        <p:nvSpPr>
          <p:cNvPr id="4" name="TextBox 3"/>
          <p:cNvSpPr txBox="1"/>
          <p:nvPr/>
        </p:nvSpPr>
        <p:spPr>
          <a:xfrm>
            <a:off x="-16953" y="5373216"/>
            <a:ext cx="4835042" cy="369332"/>
          </a:xfrm>
          <a:prstGeom prst="rect">
            <a:avLst/>
          </a:prstGeom>
          <a:noFill/>
        </p:spPr>
        <p:txBody>
          <a:bodyPr wrap="none" rtlCol="0">
            <a:spAutoFit/>
          </a:bodyPr>
          <a:lstStyle/>
          <a:p>
            <a:r>
              <a:rPr lang="el-GR" b="1" dirty="0" smtClean="0"/>
              <a:t>Δημιουργία σχολικών κήπων – Δίκτυο Σχολείων </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836713"/>
            <a:ext cx="3563888" cy="2021234"/>
          </a:xfrm>
          <a:prstGeom prst="rect">
            <a:avLst/>
          </a:prstGeom>
        </p:spPr>
      </p:pic>
    </p:spTree>
    <p:extLst>
      <p:ext uri="{BB962C8B-B14F-4D97-AF65-F5344CB8AC3E}">
        <p14:creationId xmlns:p14="http://schemas.microsoft.com/office/powerpoint/2010/main" val="188644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1980" r="24106"/>
          <a:stretch/>
        </p:blipFill>
        <p:spPr>
          <a:xfrm>
            <a:off x="179512" y="1052736"/>
            <a:ext cx="4032448" cy="4248472"/>
          </a:xfrm>
          <a:prstGeom prst="rect">
            <a:avLst/>
          </a:prstGeom>
        </p:spPr>
      </p:pic>
      <p:sp>
        <p:nvSpPr>
          <p:cNvPr id="3" name="Rectangle 2"/>
          <p:cNvSpPr/>
          <p:nvPr/>
        </p:nvSpPr>
        <p:spPr>
          <a:xfrm>
            <a:off x="4355976" y="1619508"/>
            <a:ext cx="2880320" cy="523220"/>
          </a:xfrm>
          <a:prstGeom prst="rect">
            <a:avLst/>
          </a:prstGeom>
        </p:spPr>
        <p:txBody>
          <a:bodyPr wrap="square">
            <a:spAutoFit/>
          </a:bodyPr>
          <a:lstStyle/>
          <a:p>
            <a:r>
              <a:rPr lang="el-GR" sz="1400" b="1" dirty="0" smtClean="0">
                <a:solidFill>
                  <a:srgbClr val="093352"/>
                </a:solidFill>
              </a:rPr>
              <a:t>Εικονική σύνδεση με το </a:t>
            </a:r>
            <a:r>
              <a:rPr lang="en-US" sz="1400" b="1" dirty="0" smtClean="0">
                <a:solidFill>
                  <a:srgbClr val="093352"/>
                </a:solidFill>
              </a:rPr>
              <a:t>CERN- 2o </a:t>
            </a:r>
            <a:r>
              <a:rPr lang="el-GR" sz="1400" b="1" dirty="0" smtClean="0">
                <a:solidFill>
                  <a:srgbClr val="093352"/>
                </a:solidFill>
              </a:rPr>
              <a:t>Λύκειο Κομοτηνής </a:t>
            </a:r>
            <a:endParaRPr lang="en-US" sz="1400" b="1" dirty="0">
              <a:solidFill>
                <a:srgbClr val="093352"/>
              </a:solidFill>
            </a:endParaRPr>
          </a:p>
        </p:txBody>
      </p:sp>
      <p:pic>
        <p:nvPicPr>
          <p:cNvPr id="5" name="Picture 4"/>
          <p:cNvPicPr/>
          <p:nvPr/>
        </p:nvPicPr>
        <p:blipFill>
          <a:blip r:embed="rId3"/>
          <a:stretch>
            <a:fillRect/>
          </a:stretch>
        </p:blipFill>
        <p:spPr>
          <a:xfrm>
            <a:off x="4355976" y="3501008"/>
            <a:ext cx="4567275" cy="2605410"/>
          </a:xfrm>
          <a:prstGeom prst="rect">
            <a:avLst/>
          </a:prstGeom>
        </p:spPr>
      </p:pic>
    </p:spTree>
    <p:extLst>
      <p:ext uri="{BB962C8B-B14F-4D97-AF65-F5344CB8AC3E}">
        <p14:creationId xmlns:p14="http://schemas.microsoft.com/office/powerpoint/2010/main" val="1117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3888432" cy="4862869"/>
          </a:xfrm>
          <a:prstGeom prst="rect">
            <a:avLst/>
          </a:prstGeom>
        </p:spPr>
        <p:txBody>
          <a:bodyPr wrap="square">
            <a:spAutoFit/>
          </a:bodyPr>
          <a:lstStyle/>
          <a:p>
            <a:r>
              <a:rPr lang="el-GR" sz="1600" b="1" dirty="0" smtClean="0"/>
              <a:t>Συνεργατικές δράσεις </a:t>
            </a:r>
            <a:endParaRPr lang="en-US" sz="1600" b="1" dirty="0" smtClean="0"/>
          </a:p>
          <a:p>
            <a:endParaRPr lang="en-US" sz="1400" b="1" i="1" dirty="0"/>
          </a:p>
          <a:p>
            <a:r>
              <a:rPr lang="el-GR" sz="1400" b="1" i="1" dirty="0" smtClean="0"/>
              <a:t>Ας μοιραστούμε τη μουσική </a:t>
            </a:r>
            <a:endParaRPr lang="en-US" sz="1400" b="1" i="1" dirty="0" smtClean="0"/>
          </a:p>
          <a:p>
            <a:r>
              <a:rPr lang="en-US" sz="1400" dirty="0" smtClean="0">
                <a:hlinkClick r:id="rId2"/>
              </a:rPr>
              <a:t>http</a:t>
            </a:r>
            <a:r>
              <a:rPr lang="en-US" sz="1400" dirty="0">
                <a:hlinkClick r:id="rId2"/>
              </a:rPr>
              <a:t>://connect.ea.gr/</a:t>
            </a:r>
            <a:r>
              <a:rPr lang="en-US" sz="1400" dirty="0" smtClean="0">
                <a:hlinkClick r:id="rId2"/>
              </a:rPr>
              <a:t>dmascenario1</a:t>
            </a:r>
            <a:endParaRPr lang="el-GR" sz="1400" b="1" dirty="0"/>
          </a:p>
          <a:p>
            <a:endParaRPr lang="el-GR" sz="1400" b="1" dirty="0" smtClean="0"/>
          </a:p>
          <a:p>
            <a:r>
              <a:rPr lang="el-GR" sz="1400" b="1" i="1" dirty="0"/>
              <a:t>Εβδομάδες αστροπαρατήρησης </a:t>
            </a:r>
            <a:r>
              <a:rPr lang="el-GR" sz="1400" dirty="0"/>
              <a:t>μέσω ρομποτικών τηλεσκοπίων του </a:t>
            </a:r>
            <a:r>
              <a:rPr lang="en-US" sz="1400" dirty="0"/>
              <a:t>Discover the Cosmos portal. </a:t>
            </a:r>
            <a:r>
              <a:rPr lang="en-US" sz="1400" dirty="0">
                <a:hlinkClick r:id="rId3"/>
              </a:rPr>
              <a:t>http://www.opendiscoveryspace.eu/target-group/teachers</a:t>
            </a:r>
            <a:r>
              <a:rPr lang="en-US" sz="1400" dirty="0"/>
              <a:t> </a:t>
            </a:r>
            <a:endParaRPr lang="el-GR" sz="1400" dirty="0" smtClean="0"/>
          </a:p>
          <a:p>
            <a:endParaRPr lang="el-GR" sz="1400" dirty="0"/>
          </a:p>
          <a:p>
            <a:endParaRPr lang="el-GR" sz="1400" b="1" i="1" dirty="0" smtClean="0"/>
          </a:p>
          <a:p>
            <a:endParaRPr lang="el-GR" sz="1400" b="1" i="1" dirty="0"/>
          </a:p>
          <a:p>
            <a:r>
              <a:rPr lang="el-GR" sz="1400" b="1" i="1" dirty="0" smtClean="0"/>
              <a:t>Το </a:t>
            </a:r>
            <a:r>
              <a:rPr lang="el-GR" sz="1400" b="1" i="1" dirty="0"/>
              <a:t>πείραμα του Ερατοσθένη</a:t>
            </a:r>
            <a:endParaRPr lang="en-US" sz="1400" dirty="0"/>
          </a:p>
          <a:p>
            <a:r>
              <a:rPr lang="el-GR" sz="1400" dirty="0" smtClean="0"/>
              <a:t>Συνεργασία </a:t>
            </a:r>
            <a:r>
              <a:rPr lang="el-GR" sz="1400" dirty="0"/>
              <a:t>σχολείων για την από κοινού παρατήρηση και μέτρηση της περιφέρειας της γης, βάσει του πειράματος του Ερατοσθένη  </a:t>
            </a:r>
            <a:r>
              <a:rPr lang="en-US" sz="1400" dirty="0">
                <a:hlinkClick r:id="rId3"/>
              </a:rPr>
              <a:t>http://www.opendiscoveryspace.eu/target-group/teachers</a:t>
            </a:r>
            <a:r>
              <a:rPr lang="en-US" sz="1400" dirty="0"/>
              <a:t> </a:t>
            </a:r>
          </a:p>
          <a:p>
            <a:endParaRPr lang="en-US" sz="1400" dirty="0"/>
          </a:p>
          <a:p>
            <a:endParaRPr lang="el-GR" sz="1400" b="1" dirty="0"/>
          </a:p>
          <a:p>
            <a:endParaRPr lang="el-GR" sz="1400" b="1" dirty="0" smtClean="0"/>
          </a:p>
          <a:p>
            <a:endParaRPr lang="en-US" sz="1400" b="1" dirty="0"/>
          </a:p>
        </p:txBody>
      </p:sp>
      <p:pic>
        <p:nvPicPr>
          <p:cNvPr id="5" name="Picture 4" descr="music5.tiff"/>
          <p:cNvPicPr>
            <a:picLocks noChangeAspect="1"/>
          </p:cNvPicPr>
          <p:nvPr/>
        </p:nvPicPr>
        <p:blipFill rotWithShape="1">
          <a:blip r:embed="rId4" cstate="print">
            <a:extLst>
              <a:ext uri="{28A0092B-C50C-407E-A947-70E740481C1C}">
                <a14:useLocalDpi xmlns:a14="http://schemas.microsoft.com/office/drawing/2010/main" val="0"/>
              </a:ext>
            </a:extLst>
          </a:blip>
          <a:srcRect l="7843" b="9869"/>
          <a:stretch/>
        </p:blipFill>
        <p:spPr>
          <a:xfrm>
            <a:off x="4936212" y="908720"/>
            <a:ext cx="3236188" cy="1689684"/>
          </a:xfrm>
          <a:prstGeom prst="rect">
            <a:avLst/>
          </a:prstGeom>
        </p:spPr>
      </p:pic>
      <p:pic>
        <p:nvPicPr>
          <p:cNvPr id="7" name="Picture 6" descr="music3.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6212" y="2598404"/>
            <a:ext cx="3236188" cy="178014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205" y="4365104"/>
            <a:ext cx="3216195" cy="1961624"/>
          </a:xfrm>
          <a:prstGeom prst="rect">
            <a:avLst/>
          </a:prstGeom>
        </p:spPr>
      </p:pic>
    </p:spTree>
    <p:extLst>
      <p:ext uri="{BB962C8B-B14F-4D97-AF65-F5344CB8AC3E}">
        <p14:creationId xmlns:p14="http://schemas.microsoft.com/office/powerpoint/2010/main" val="3744368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ioparatiris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908720"/>
            <a:ext cx="4047074" cy="31531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9242"/>
            <a:ext cx="2586394" cy="2834076"/>
          </a:xfrm>
          <a:prstGeom prst="rect">
            <a:avLst/>
          </a:prstGeom>
        </p:spPr>
      </p:pic>
      <p:pic>
        <p:nvPicPr>
          <p:cNvPr id="4" name="Picture 3" descr="arx_olump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970" y="908720"/>
            <a:ext cx="3672408" cy="4937691"/>
          </a:xfrm>
          <a:prstGeom prst="rect">
            <a:avLst/>
          </a:prstGeom>
        </p:spPr>
      </p:pic>
      <p:sp>
        <p:nvSpPr>
          <p:cNvPr id="5" name="TextBox 4"/>
          <p:cNvSpPr txBox="1"/>
          <p:nvPr/>
        </p:nvSpPr>
        <p:spPr>
          <a:xfrm>
            <a:off x="2627784" y="4437112"/>
            <a:ext cx="2808312" cy="1200329"/>
          </a:xfrm>
          <a:prstGeom prst="rect">
            <a:avLst/>
          </a:prstGeom>
          <a:noFill/>
        </p:spPr>
        <p:txBody>
          <a:bodyPr wrap="square" rtlCol="0">
            <a:spAutoFit/>
          </a:bodyPr>
          <a:lstStyle/>
          <a:p>
            <a:r>
              <a:rPr lang="el-GR" b="1" dirty="0" smtClean="0"/>
              <a:t>Συνεργασία σχολείων Ν. Ηλείας για το </a:t>
            </a:r>
            <a:r>
              <a:rPr lang="en-US" b="1" dirty="0" smtClean="0"/>
              <a:t>project </a:t>
            </a:r>
            <a:r>
              <a:rPr lang="el-GR" b="1" dirty="0" smtClean="0"/>
              <a:t>«Η Φυσική των Ολυμπιακών Αγώνων» </a:t>
            </a:r>
            <a:endParaRPr lang="en-US" b="1" dirty="0"/>
          </a:p>
        </p:txBody>
      </p:sp>
    </p:spTree>
    <p:extLst>
      <p:ext uri="{BB962C8B-B14F-4D97-AF65-F5344CB8AC3E}">
        <p14:creationId xmlns:p14="http://schemas.microsoft.com/office/powerpoint/2010/main" val="1803482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g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124744"/>
            <a:ext cx="3888432" cy="5242736"/>
          </a:xfrm>
          <a:prstGeom prst="rect">
            <a:avLst/>
          </a:prstGeom>
        </p:spPr>
      </p:pic>
      <p:sp>
        <p:nvSpPr>
          <p:cNvPr id="3" name="TextBox 2"/>
          <p:cNvSpPr txBox="1"/>
          <p:nvPr/>
        </p:nvSpPr>
        <p:spPr>
          <a:xfrm>
            <a:off x="395536" y="1772816"/>
            <a:ext cx="2880320" cy="1477328"/>
          </a:xfrm>
          <a:prstGeom prst="rect">
            <a:avLst/>
          </a:prstGeom>
          <a:noFill/>
        </p:spPr>
        <p:txBody>
          <a:bodyPr wrap="square" rtlCol="0">
            <a:spAutoFit/>
          </a:bodyPr>
          <a:lstStyle/>
          <a:p>
            <a:r>
              <a:rPr lang="en-US" b="1" dirty="0" smtClean="0"/>
              <a:t>“</a:t>
            </a:r>
            <a:r>
              <a:rPr lang="el-GR" b="1" dirty="0" smtClean="0"/>
              <a:t>Καλημέρα κύριε </a:t>
            </a:r>
            <a:r>
              <a:rPr lang="en-US" b="1" dirty="0" smtClean="0"/>
              <a:t>Higgs” : </a:t>
            </a:r>
            <a:r>
              <a:rPr lang="el-GR" b="1" dirty="0" smtClean="0"/>
              <a:t>Συνεργασία Δημοτικών Σχολείων Μαγνησίας με </a:t>
            </a:r>
            <a:r>
              <a:rPr lang="en-US" b="1" dirty="0" smtClean="0"/>
              <a:t>CERN </a:t>
            </a:r>
            <a:r>
              <a:rPr lang="el-GR" b="1" dirty="0" smtClean="0"/>
              <a:t>με πυρήνα το ΔΣ Πορταριάς </a:t>
            </a:r>
            <a:endParaRPr lang="en-US" b="1" dirty="0"/>
          </a:p>
        </p:txBody>
      </p:sp>
    </p:spTree>
    <p:extLst>
      <p:ext uri="{BB962C8B-B14F-4D97-AF65-F5344CB8AC3E}">
        <p14:creationId xmlns:p14="http://schemas.microsoft.com/office/powerpoint/2010/main" val="17059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2330" y="120134"/>
            <a:ext cx="3564835" cy="923330"/>
          </a:xfrm>
          <a:prstGeom prst="rect">
            <a:avLst/>
          </a:prstGeom>
          <a:noFill/>
        </p:spPr>
        <p:txBody>
          <a:bodyPr wrap="square" rtlCol="0">
            <a:spAutoFit/>
          </a:bodyPr>
          <a:lstStyle/>
          <a:p>
            <a:r>
              <a:rPr lang="el-GR" b="1" dirty="0" smtClean="0">
                <a:solidFill>
                  <a:schemeClr val="bg1"/>
                </a:solidFill>
              </a:rPr>
              <a:t>Η πύλη του </a:t>
            </a:r>
            <a:r>
              <a:rPr lang="en-US" b="1" dirty="0" smtClean="0">
                <a:solidFill>
                  <a:schemeClr val="bg1"/>
                </a:solidFill>
              </a:rPr>
              <a:t>Open Discovery Space</a:t>
            </a:r>
          </a:p>
          <a:p>
            <a:r>
              <a:rPr lang="en-US" b="1" dirty="0">
                <a:solidFill>
                  <a:schemeClr val="bg1"/>
                </a:solidFill>
              </a:rPr>
              <a:t>http://portal.opendiscoveryspace.eu/ </a:t>
            </a:r>
            <a:endParaRPr lang="el-GR"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7518"/>
            <a:ext cx="9144000" cy="50228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40067"/>
            <a:ext cx="9144000" cy="5067300"/>
          </a:xfrm>
          <a:prstGeom prst="rect">
            <a:avLst/>
          </a:prstGeom>
        </p:spPr>
      </p:pic>
    </p:spTree>
    <p:extLst>
      <p:ext uri="{BB962C8B-B14F-4D97-AF65-F5344CB8AC3E}">
        <p14:creationId xmlns:p14="http://schemas.microsoft.com/office/powerpoint/2010/main" val="3216554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913" y="105305"/>
            <a:ext cx="5102088" cy="1043744"/>
          </a:xfrm>
        </p:spPr>
        <p:txBody>
          <a:bodyPr>
            <a:normAutofit/>
          </a:bodyPr>
          <a:lstStyle/>
          <a:p>
            <a:r>
              <a:rPr lang="el-GR" dirty="0"/>
              <a:t>Εγγραφή  </a:t>
            </a:r>
            <a:r>
              <a:rPr lang="el-GR" dirty="0" smtClean="0"/>
              <a:t>στο </a:t>
            </a:r>
            <a:r>
              <a:rPr lang="en-US" dirty="0"/>
              <a:t>ODS</a:t>
            </a:r>
            <a:br>
              <a:rPr lang="en-US" dirty="0"/>
            </a:br>
            <a:r>
              <a:rPr lang="en-US" dirty="0"/>
              <a:t>http://portal.opendiscoveryspace.eu</a:t>
            </a:r>
            <a:r>
              <a:rPr lang="en-US" dirty="0" smtClean="0"/>
              <a:t>/ </a:t>
            </a:r>
            <a:endParaRPr lang="en-US" dirty="0"/>
          </a:p>
        </p:txBody>
      </p:sp>
      <p:sp>
        <p:nvSpPr>
          <p:cNvPr id="4" name="Slide Number Placeholder 3"/>
          <p:cNvSpPr>
            <a:spLocks noGrp="1"/>
          </p:cNvSpPr>
          <p:nvPr>
            <p:ph type="sldNum" sz="quarter" idx="12"/>
          </p:nvPr>
        </p:nvSpPr>
        <p:spPr>
          <a:xfrm>
            <a:off x="8649022" y="6440253"/>
            <a:ext cx="494976" cy="365125"/>
          </a:xfrm>
        </p:spPr>
        <p:txBody>
          <a:bodyPr/>
          <a:lstStyle/>
          <a:p>
            <a:fld id="{7A02C347-4F61-2748-932D-DBBEA1FCAD8D}" type="slidenum">
              <a:rPr lang="en-US" smtClean="0"/>
              <a:pPr/>
              <a:t>17</a:t>
            </a:fld>
            <a:endParaRPr lang="en-US" dirty="0"/>
          </a:p>
        </p:txBody>
      </p:sp>
      <p:sp>
        <p:nvSpPr>
          <p:cNvPr id="7" name="Date Placeholder 3"/>
          <p:cNvSpPr>
            <a:spLocks noGrp="1"/>
          </p:cNvSpPr>
          <p:nvPr>
            <p:ph type="dt" sz="half" idx="10"/>
          </p:nvPr>
        </p:nvSpPr>
        <p:spPr>
          <a:xfrm>
            <a:off x="5019524" y="6440253"/>
            <a:ext cx="1019629" cy="365125"/>
          </a:xfrm>
        </p:spPr>
        <p:txBody>
          <a:bodyPr/>
          <a:lstStyle/>
          <a:p>
            <a:r>
              <a:rPr lang="el-GR" dirty="0" smtClean="0"/>
              <a:t>28/11/2013</a:t>
            </a:r>
            <a:endParaRPr lang="en-US" dirty="0"/>
          </a:p>
        </p:txBody>
      </p:sp>
      <p:sp>
        <p:nvSpPr>
          <p:cNvPr id="8" name="Footer Placeholder 4"/>
          <p:cNvSpPr>
            <a:spLocks noGrp="1"/>
          </p:cNvSpPr>
          <p:nvPr>
            <p:ph type="ftr" sz="quarter" idx="11"/>
          </p:nvPr>
        </p:nvSpPr>
        <p:spPr>
          <a:xfrm>
            <a:off x="457199" y="6440253"/>
            <a:ext cx="4562325" cy="365125"/>
          </a:xfrm>
        </p:spPr>
        <p:txBody>
          <a:bodyPr/>
          <a:lstStyle/>
          <a:p>
            <a:r>
              <a:rPr lang="el-GR" dirty="0" err="1" smtClean="0"/>
              <a:t>Ελληνογερμανική</a:t>
            </a:r>
            <a:r>
              <a:rPr lang="el-GR" dirty="0" smtClean="0"/>
              <a:t> Αγωγή</a:t>
            </a:r>
            <a:endParaRPr lang="en-US" dirty="0"/>
          </a:p>
        </p:txBody>
      </p:sp>
      <p:sp>
        <p:nvSpPr>
          <p:cNvPr id="3" name="Content Placeholder 2"/>
          <p:cNvSpPr>
            <a:spLocks noGrp="1"/>
          </p:cNvSpPr>
          <p:nvPr>
            <p:ph idx="1"/>
          </p:nvPr>
        </p:nvSpPr>
        <p:spPr>
          <a:xfrm>
            <a:off x="172278" y="1457739"/>
            <a:ext cx="8812696" cy="4863547"/>
          </a:xfrm>
        </p:spPr>
        <p:txBody>
          <a:bodyPr/>
          <a:lstStyle/>
          <a:p>
            <a:r>
              <a:rPr lang="el-GR" dirty="0" smtClean="0"/>
              <a:t>Εγγραφή  στην Πύλη (</a:t>
            </a:r>
            <a:r>
              <a:rPr lang="en-US" dirty="0" smtClean="0"/>
              <a:t>Create </a:t>
            </a:r>
            <a:r>
              <a:rPr lang="en-US" dirty="0"/>
              <a:t>new </a:t>
            </a:r>
            <a:r>
              <a:rPr lang="en-US" dirty="0" smtClean="0"/>
              <a:t>account</a:t>
            </a:r>
            <a:r>
              <a:rPr lang="el-GR" dirty="0" smtClean="0"/>
              <a:t>)</a:t>
            </a:r>
            <a:r>
              <a:rPr lang="en-US" dirty="0" smtClean="0"/>
              <a:t>:</a:t>
            </a:r>
            <a:r>
              <a:rPr lang="el-GR" dirty="0" smtClean="0"/>
              <a:t>               </a:t>
            </a:r>
          </a:p>
          <a:p>
            <a:pPr marL="0" indent="0">
              <a:buNone/>
            </a:pPr>
            <a:endParaRPr lang="el-GR" dirty="0"/>
          </a:p>
          <a:p>
            <a:pPr marL="0" indent="0">
              <a:buNone/>
            </a:pPr>
            <a:r>
              <a:rPr lang="en-US" dirty="0" smtClean="0"/>
              <a:t>    </a:t>
            </a:r>
            <a:endParaRPr lang="el-GR" dirty="0" smtClean="0"/>
          </a:p>
          <a:p>
            <a:endParaRPr lang="el-GR" dirty="0"/>
          </a:p>
        </p:txBody>
      </p:sp>
      <p:pic>
        <p:nvPicPr>
          <p:cNvPr id="1027" name="Picture 3" descr="C:\Users\stecherouvis\Desktop\ODS Screen shots\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426" y="2120348"/>
            <a:ext cx="3843130" cy="400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71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Εγγραφή στο </a:t>
            </a:r>
            <a:r>
              <a:rPr lang="en-US" dirty="0" smtClean="0"/>
              <a:t>ODS</a:t>
            </a:r>
            <a:endParaRPr lang="el-GR" dirty="0"/>
          </a:p>
        </p:txBody>
      </p:sp>
      <p:sp>
        <p:nvSpPr>
          <p:cNvPr id="3" name="Content Placeholder 2"/>
          <p:cNvSpPr>
            <a:spLocks noGrp="1"/>
          </p:cNvSpPr>
          <p:nvPr>
            <p:ph idx="1"/>
          </p:nvPr>
        </p:nvSpPr>
        <p:spPr>
          <a:xfrm>
            <a:off x="238539" y="1361661"/>
            <a:ext cx="8574157" cy="4866861"/>
          </a:xfrm>
        </p:spPr>
        <p:txBody>
          <a:bodyPr/>
          <a:lstStyle/>
          <a:p>
            <a:r>
              <a:rPr lang="el-GR" sz="1800" dirty="0" smtClean="0"/>
              <a:t>Εισαγωγή στοιχείων</a:t>
            </a:r>
          </a:p>
          <a:p>
            <a:pPr marL="0" indent="0">
              <a:buNone/>
            </a:pPr>
            <a:r>
              <a:rPr lang="el-GR" dirty="0" smtClean="0"/>
              <a:t> </a:t>
            </a:r>
            <a:endParaRPr lang="el-GR" dirty="0"/>
          </a:p>
        </p:txBody>
      </p:sp>
      <p:sp>
        <p:nvSpPr>
          <p:cNvPr id="4" name="Date Placeholder 3"/>
          <p:cNvSpPr>
            <a:spLocks noGrp="1"/>
          </p:cNvSpPr>
          <p:nvPr>
            <p:ph type="dt" sz="half" idx="10"/>
          </p:nvPr>
        </p:nvSpPr>
        <p:spPr/>
        <p:txBody>
          <a:bodyPr/>
          <a:lstStyle/>
          <a:p>
            <a:endParaRPr lang="el-GR" dirty="0" smtClean="0"/>
          </a:p>
          <a:p>
            <a:r>
              <a:rPr lang="el-GR" sz="1200" dirty="0" smtClean="0"/>
              <a:t>28/11/2013</a:t>
            </a:r>
            <a:endParaRPr lang="en-US" sz="1200" dirty="0"/>
          </a:p>
          <a:p>
            <a:endParaRPr lang="en-US" dirty="0"/>
          </a:p>
        </p:txBody>
      </p:sp>
      <p:sp>
        <p:nvSpPr>
          <p:cNvPr id="5" name="Footer Placeholder 4"/>
          <p:cNvSpPr>
            <a:spLocks noGrp="1"/>
          </p:cNvSpPr>
          <p:nvPr>
            <p:ph type="ftr" sz="quarter" idx="11"/>
          </p:nvPr>
        </p:nvSpPr>
        <p:spPr>
          <a:xfrm>
            <a:off x="457200" y="6492875"/>
            <a:ext cx="4562325" cy="365125"/>
          </a:xfrm>
        </p:spPr>
        <p:txBody>
          <a:bodyPr/>
          <a:lstStyle/>
          <a:p>
            <a:r>
              <a:rPr lang="el-GR" sz="1200" dirty="0" err="1"/>
              <a:t>Ελληνογερμανική</a:t>
            </a:r>
            <a:r>
              <a:rPr lang="el-GR" sz="1200" dirty="0"/>
              <a:t> Αγωγή</a:t>
            </a:r>
            <a:endParaRPr lang="en-US" sz="1200"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18</a:t>
            </a:fld>
            <a:endParaRPr lang="en-US" dirty="0"/>
          </a:p>
        </p:txBody>
      </p:sp>
      <p:pic>
        <p:nvPicPr>
          <p:cNvPr id="7" name="Picture 6"/>
          <p:cNvPicPr/>
          <p:nvPr/>
        </p:nvPicPr>
        <p:blipFill>
          <a:blip r:embed="rId2"/>
          <a:stretch>
            <a:fillRect/>
          </a:stretch>
        </p:blipFill>
        <p:spPr>
          <a:xfrm>
            <a:off x="1020417" y="1961322"/>
            <a:ext cx="6904383" cy="4478931"/>
          </a:xfrm>
          <a:prstGeom prst="rect">
            <a:avLst/>
          </a:prstGeom>
        </p:spPr>
      </p:pic>
    </p:spTree>
    <p:extLst>
      <p:ext uri="{BB962C8B-B14F-4D97-AF65-F5344CB8AC3E}">
        <p14:creationId xmlns:p14="http://schemas.microsoft.com/office/powerpoint/2010/main" val="1950999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Ολοκλήρωση εγγραφής</a:t>
            </a:r>
            <a:br>
              <a:rPr lang="el-GR" dirty="0"/>
            </a:br>
            <a:r>
              <a:rPr lang="el-GR" dirty="0" smtClean="0"/>
              <a:t> στο </a:t>
            </a:r>
            <a:r>
              <a:rPr lang="en-US" dirty="0" smtClean="0"/>
              <a:t>ODS</a:t>
            </a:r>
            <a:endParaRPr lang="el-GR" dirty="0"/>
          </a:p>
        </p:txBody>
      </p:sp>
      <p:sp>
        <p:nvSpPr>
          <p:cNvPr id="3" name="Content Placeholder 2"/>
          <p:cNvSpPr>
            <a:spLocks noGrp="1"/>
          </p:cNvSpPr>
          <p:nvPr>
            <p:ph idx="1"/>
          </p:nvPr>
        </p:nvSpPr>
        <p:spPr/>
        <p:txBody>
          <a:bodyPr>
            <a:normAutofit/>
          </a:bodyPr>
          <a:lstStyle/>
          <a:p>
            <a:r>
              <a:rPr lang="en-US" dirty="0" smtClean="0"/>
              <a:t>A</a:t>
            </a:r>
            <a:r>
              <a:rPr lang="el-GR" dirty="0" smtClean="0"/>
              <a:t>ποστολή επιβεβαιωτικού μηνύματος εγγραφής</a:t>
            </a:r>
          </a:p>
          <a:p>
            <a:pPr marL="0" indent="0">
              <a:buNone/>
            </a:pPr>
            <a:endParaRPr lang="el-GR" dirty="0" smtClean="0"/>
          </a:p>
          <a:p>
            <a:r>
              <a:rPr lang="el-GR" dirty="0" smtClean="0"/>
              <a:t>Πρώτο ‘</a:t>
            </a:r>
            <a:r>
              <a:rPr lang="en-US" dirty="0"/>
              <a:t>Login</a:t>
            </a:r>
            <a:r>
              <a:rPr lang="el-GR" dirty="0" smtClean="0"/>
              <a:t>’ ακολουθώντας τον σύνδεσμο του μηνύματος. </a:t>
            </a:r>
            <a:endParaRPr lang="el-GR" dirty="0"/>
          </a:p>
          <a:p>
            <a:pPr marL="0" indent="0">
              <a:buNone/>
            </a:pPr>
            <a:endParaRPr lang="el-GR" dirty="0"/>
          </a:p>
          <a:p>
            <a:r>
              <a:rPr lang="el-GR" dirty="0" smtClean="0"/>
              <a:t>‘</a:t>
            </a:r>
            <a:r>
              <a:rPr lang="en-US" dirty="0"/>
              <a:t>Login</a:t>
            </a:r>
            <a:r>
              <a:rPr lang="el-GR" dirty="0"/>
              <a:t>’ </a:t>
            </a:r>
            <a:r>
              <a:rPr lang="el-GR" dirty="0" smtClean="0"/>
              <a:t>-&gt; Πρόσβαση </a:t>
            </a:r>
            <a:r>
              <a:rPr lang="el-GR" dirty="0"/>
              <a:t>στη φόρμα διαχείρισης του λογαριασμού </a:t>
            </a:r>
            <a:r>
              <a:rPr lang="el-GR" dirty="0" smtClean="0"/>
              <a:t>σας (ενημέρωση στοιχείων προφιλ, εισαγωγή εικόνας)</a:t>
            </a: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19</a:t>
            </a:fld>
            <a:endParaRPr lang="en-US" dirty="0"/>
          </a:p>
        </p:txBody>
      </p:sp>
    </p:spTree>
    <p:extLst>
      <p:ext uri="{BB962C8B-B14F-4D97-AF65-F5344CB8AC3E}">
        <p14:creationId xmlns:p14="http://schemas.microsoft.com/office/powerpoint/2010/main" val="229471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24744"/>
            <a:ext cx="6768752" cy="5355312"/>
          </a:xfrm>
          <a:prstGeom prst="rect">
            <a:avLst/>
          </a:prstGeom>
          <a:noFill/>
        </p:spPr>
        <p:txBody>
          <a:bodyPr wrap="square" rtlCol="0">
            <a:spAutoFit/>
          </a:bodyPr>
          <a:lstStyle/>
          <a:p>
            <a:r>
              <a:rPr lang="el-GR" dirty="0" smtClean="0">
                <a:solidFill>
                  <a:srgbClr val="002060"/>
                </a:solidFill>
                <a:effectLst>
                  <a:outerShdw blurRad="38100" dist="38100" dir="2700000" algn="tl">
                    <a:srgbClr val="000000">
                      <a:alpha val="43137"/>
                    </a:srgbClr>
                  </a:outerShdw>
                </a:effectLst>
              </a:rPr>
              <a:t>Κύριος στόχος:</a:t>
            </a:r>
            <a:endParaRPr lang="el-GR" dirty="0">
              <a:solidFill>
                <a:srgbClr val="002060"/>
              </a:solidFill>
              <a:effectLst>
                <a:outerShdw blurRad="38100" dist="38100" dir="2700000" algn="tl">
                  <a:srgbClr val="000000">
                    <a:alpha val="43137"/>
                  </a:srgbClr>
                </a:outerShdw>
              </a:effectLst>
            </a:endParaRPr>
          </a:p>
          <a:p>
            <a:pPr marL="285750" indent="-285750">
              <a:buFont typeface="Arial" pitchFamily="34" charset="0"/>
              <a:buChar char="•"/>
            </a:pPr>
            <a:r>
              <a:rPr lang="el-GR" dirty="0" smtClean="0">
                <a:solidFill>
                  <a:srgbClr val="002060"/>
                </a:solidFill>
              </a:rPr>
              <a:t>Αξιοποίηση </a:t>
            </a:r>
            <a:r>
              <a:rPr lang="el-GR" dirty="0">
                <a:solidFill>
                  <a:srgbClr val="002060"/>
                </a:solidFill>
              </a:rPr>
              <a:t>των δυνατοτήτων των Νέων Τεχνολογιών και εφαρμογών της ηλεκτρονικής μάθησης στην καθημερινή σχολική ζωή</a:t>
            </a:r>
            <a:r>
              <a:rPr lang="el-GR" dirty="0" smtClean="0">
                <a:solidFill>
                  <a:srgbClr val="002060"/>
                </a:solidFill>
              </a:rPr>
              <a:t>   -&gt;    </a:t>
            </a:r>
            <a:r>
              <a:rPr lang="el-GR" dirty="0">
                <a:solidFill>
                  <a:srgbClr val="002060"/>
                </a:solidFill>
                <a:effectLst>
                  <a:outerShdw blurRad="38100" dist="38100" dir="2700000" algn="tl">
                    <a:srgbClr val="000000">
                      <a:alpha val="43137"/>
                    </a:srgbClr>
                  </a:outerShdw>
                </a:effectLst>
              </a:rPr>
              <a:t>Εκσυγχρονισμός και εδραίωση της καινοτομίας στη σχολική </a:t>
            </a:r>
            <a:r>
              <a:rPr lang="el-GR" dirty="0" smtClean="0">
                <a:solidFill>
                  <a:srgbClr val="002060"/>
                </a:solidFill>
                <a:effectLst>
                  <a:outerShdw blurRad="38100" dist="38100" dir="2700000" algn="tl">
                    <a:srgbClr val="000000">
                      <a:alpha val="43137"/>
                    </a:srgbClr>
                  </a:outerShdw>
                </a:effectLst>
              </a:rPr>
              <a:t>εκπαίδευση</a:t>
            </a:r>
            <a:r>
              <a:rPr lang="en-US" dirty="0" smtClean="0">
                <a:solidFill>
                  <a:srgbClr val="002060"/>
                </a:solidFill>
                <a:effectLst>
                  <a:outerShdw blurRad="38100" dist="38100" dir="2700000" algn="tl">
                    <a:srgbClr val="000000">
                      <a:alpha val="43137"/>
                    </a:srgbClr>
                  </a:outerShdw>
                </a:effectLst>
              </a:rPr>
              <a:t> </a:t>
            </a:r>
            <a:r>
              <a:rPr lang="el-GR" dirty="0" smtClean="0">
                <a:solidFill>
                  <a:srgbClr val="002060"/>
                </a:solidFill>
                <a:effectLst>
                  <a:outerShdw blurRad="38100" dist="38100" dir="2700000" algn="tl">
                    <a:srgbClr val="000000">
                      <a:alpha val="43137"/>
                    </a:srgbClr>
                  </a:outerShdw>
                </a:effectLst>
              </a:rPr>
              <a:t>και συνολική ανάπτυξη της σχολικής μονάδας </a:t>
            </a:r>
          </a:p>
          <a:p>
            <a:endParaRPr lang="el-GR" dirty="0" smtClean="0">
              <a:solidFill>
                <a:srgbClr val="002060"/>
              </a:solidFill>
            </a:endParaRPr>
          </a:p>
          <a:p>
            <a:r>
              <a:rPr lang="el-GR" dirty="0">
                <a:solidFill>
                  <a:srgbClr val="002060"/>
                </a:solidFill>
                <a:effectLst>
                  <a:outerShdw blurRad="38100" dist="38100" dir="2700000" algn="tl">
                    <a:srgbClr val="000000">
                      <a:alpha val="43137"/>
                    </a:srgbClr>
                  </a:outerShdw>
                </a:effectLst>
              </a:rPr>
              <a:t>Πώς; </a:t>
            </a:r>
          </a:p>
          <a:p>
            <a:pPr marL="285750" indent="-285750">
              <a:buFont typeface="Arial" pitchFamily="34" charset="0"/>
              <a:buChar char="•"/>
            </a:pPr>
            <a:r>
              <a:rPr lang="el-GR" dirty="0" smtClean="0">
                <a:solidFill>
                  <a:srgbClr val="002060"/>
                </a:solidFill>
              </a:rPr>
              <a:t>Δημιουργία ενός καινοτόμου πανευρωπαϊκού περιβάλλοντος ηλεκτρονικής </a:t>
            </a:r>
            <a:r>
              <a:rPr lang="el-GR" dirty="0">
                <a:solidFill>
                  <a:srgbClr val="002060"/>
                </a:solidFill>
              </a:rPr>
              <a:t>μάθησης και ενιαίας πρόσβασης σε ψηφιακές </a:t>
            </a:r>
            <a:r>
              <a:rPr lang="el-GR" dirty="0" smtClean="0">
                <a:solidFill>
                  <a:srgbClr val="002060"/>
                </a:solidFill>
              </a:rPr>
              <a:t>βιβλιοθήκες </a:t>
            </a:r>
            <a:r>
              <a:rPr lang="en-US" dirty="0">
                <a:solidFill>
                  <a:srgbClr val="002060"/>
                </a:solidFill>
                <a:hlinkClick r:id="rId2"/>
              </a:rPr>
              <a:t>http://portal.opendiscoveryspace.eu</a:t>
            </a:r>
            <a:r>
              <a:rPr lang="en-US" dirty="0" smtClean="0">
                <a:solidFill>
                  <a:srgbClr val="002060"/>
                </a:solidFill>
                <a:hlinkClick r:id="rId2"/>
              </a:rPr>
              <a:t>/</a:t>
            </a:r>
            <a:r>
              <a:rPr lang="el-GR" dirty="0" smtClean="0">
                <a:solidFill>
                  <a:srgbClr val="002060"/>
                </a:solidFill>
              </a:rPr>
              <a:t>  -&gt;     ευέλικτοι και δημιουργικοί τρόποι </a:t>
            </a:r>
            <a:r>
              <a:rPr lang="el-GR" dirty="0">
                <a:solidFill>
                  <a:srgbClr val="002060"/>
                </a:solidFill>
              </a:rPr>
              <a:t>μάθησης, </a:t>
            </a:r>
            <a:r>
              <a:rPr lang="el-GR" dirty="0" smtClean="0">
                <a:solidFill>
                  <a:srgbClr val="002060"/>
                </a:solidFill>
              </a:rPr>
              <a:t>βελτίωση των τρόπων παραγωγής</a:t>
            </a:r>
            <a:r>
              <a:rPr lang="el-GR" dirty="0">
                <a:solidFill>
                  <a:srgbClr val="002060"/>
                </a:solidFill>
              </a:rPr>
              <a:t>, πρόσβασης και χρήσης ψηφιακού εκπαιδευτικού υλικού</a:t>
            </a:r>
            <a:r>
              <a:rPr lang="el-GR" dirty="0" smtClean="0">
                <a:solidFill>
                  <a:srgbClr val="002060"/>
                </a:solidFill>
              </a:rPr>
              <a:t>.</a:t>
            </a:r>
          </a:p>
          <a:p>
            <a:endParaRPr lang="el-GR" dirty="0">
              <a:solidFill>
                <a:srgbClr val="002060"/>
              </a:solidFill>
            </a:endParaRPr>
          </a:p>
          <a:p>
            <a:pPr marL="285750" indent="-285750">
              <a:buFont typeface="Arial" pitchFamily="34" charset="0"/>
              <a:buChar char="•"/>
            </a:pPr>
            <a:r>
              <a:rPr lang="el-GR" dirty="0" smtClean="0">
                <a:solidFill>
                  <a:srgbClr val="002060"/>
                </a:solidFill>
              </a:rPr>
              <a:t>Υποστήριξη εκπαιδευτικών, μαθητών </a:t>
            </a:r>
            <a:r>
              <a:rPr lang="el-GR" dirty="0">
                <a:solidFill>
                  <a:srgbClr val="002060"/>
                </a:solidFill>
              </a:rPr>
              <a:t>και </a:t>
            </a:r>
            <a:r>
              <a:rPr lang="el-GR" dirty="0" smtClean="0">
                <a:solidFill>
                  <a:srgbClr val="002060"/>
                </a:solidFill>
              </a:rPr>
              <a:t>γονέων για να </a:t>
            </a:r>
            <a:r>
              <a:rPr lang="el-GR" dirty="0">
                <a:solidFill>
                  <a:srgbClr val="002060"/>
                </a:solidFill>
              </a:rPr>
              <a:t>ανακαλύψουν, να σχολιάσουν, να μοιραστούν και να αξιολογήσουν ψηφιακές πηγές μάθησης από ένα ευρύ φάσμα θεματικών περιοχών</a:t>
            </a:r>
            <a:r>
              <a:rPr lang="el-GR" dirty="0">
                <a:solidFill>
                  <a:schemeClr val="tx2"/>
                </a:solidFill>
              </a:rPr>
              <a:t>. </a:t>
            </a:r>
          </a:p>
        </p:txBody>
      </p:sp>
    </p:spTree>
    <p:extLst>
      <p:ext uri="{BB962C8B-B14F-4D97-AF65-F5344CB8AC3E}">
        <p14:creationId xmlns:p14="http://schemas.microsoft.com/office/powerpoint/2010/main" val="1429365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Προφίλ χρήστη (</a:t>
            </a:r>
            <a:r>
              <a:rPr lang="en-US" dirty="0" smtClean="0"/>
              <a:t>My area</a:t>
            </a:r>
            <a:r>
              <a:rPr lang="el-GR" dirty="0" smtClean="0"/>
              <a:t>)</a:t>
            </a:r>
            <a:endParaRPr lang="el-GR"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l-GR" sz="1800" dirty="0"/>
              <a:t>Μετά τη σύνδεσή σας στην Πύλη, μπορείτε να μεταβείτε στη σελίδα του προφίλ, επιλέγοντας είτε το όνομά σας είτε το ‘</a:t>
            </a:r>
            <a:r>
              <a:rPr lang="en-US" sz="1800" dirty="0"/>
              <a:t>My Area</a:t>
            </a:r>
            <a:r>
              <a:rPr lang="el-GR" sz="1800" dirty="0"/>
              <a:t>’, που βρίσκονται στην επικεφαλίδα κάθε σελίδας</a:t>
            </a:r>
            <a:r>
              <a:rPr lang="el-GR" sz="1800" dirty="0" smtClean="0"/>
              <a:t>.</a:t>
            </a:r>
            <a:r>
              <a:rPr lang="el-GR" sz="1800" dirty="0"/>
              <a:t> </a:t>
            </a:r>
          </a:p>
          <a:p>
            <a:pPr marL="0" indent="0">
              <a:buNone/>
            </a:pPr>
            <a:endParaRPr lang="el-GR" sz="1800" dirty="0"/>
          </a:p>
          <a:p>
            <a:endParaRPr lang="el-GR" sz="1800" dirty="0" smtClean="0"/>
          </a:p>
          <a:p>
            <a:endParaRPr lang="el-GR" sz="1800" dirty="0"/>
          </a:p>
          <a:p>
            <a:endParaRPr lang="el-GR" sz="1800" dirty="0" smtClean="0"/>
          </a:p>
          <a:p>
            <a:endParaRPr lang="el-GR" sz="1800" dirty="0"/>
          </a:p>
          <a:p>
            <a:endParaRPr lang="el-GR" sz="1800" dirty="0" smtClean="0"/>
          </a:p>
          <a:p>
            <a:endParaRPr lang="el-GR" sz="1800" dirty="0" smtClean="0"/>
          </a:p>
          <a:p>
            <a:pPr marL="0" indent="0">
              <a:buNone/>
            </a:pPr>
            <a:endParaRPr lang="el-GR" sz="1800" dirty="0"/>
          </a:p>
          <a:p>
            <a:pPr marL="0" indent="0">
              <a:buNone/>
            </a:pPr>
            <a:endParaRPr lang="el-GR" sz="1800" dirty="0"/>
          </a:p>
          <a:p>
            <a:r>
              <a:rPr lang="el-GR" sz="1800" dirty="0" smtClean="0"/>
              <a:t>Μέσα </a:t>
            </a:r>
            <a:r>
              <a:rPr lang="el-GR" sz="1800" dirty="0"/>
              <a:t>από αυτή τη σελίδα, θα έχετε τη δυνατότητα να επεξεργαστείτε τα στοιχεία του προφίλ σας, αλλά και να ακολουθήσετε όλες τις ενέργειές σας που σχετίζονται με το περιεχόμενο της Πύλης, τις κοινότητες που είστε μέλος, αλλά και τους άλλους χρήστες, με τους οποίους έχετε συνδεθεί.</a:t>
            </a:r>
          </a:p>
          <a:p>
            <a:pPr marL="0" indent="0">
              <a:buNone/>
            </a:pP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20</a:t>
            </a:fld>
            <a:endParaRPr lang="en-US" dirty="0"/>
          </a:p>
        </p:txBody>
      </p:sp>
      <p:pic>
        <p:nvPicPr>
          <p:cNvPr id="7" name="Picture 6"/>
          <p:cNvPicPr/>
          <p:nvPr/>
        </p:nvPicPr>
        <p:blipFill rotWithShape="1">
          <a:blip r:embed="rId2"/>
          <a:srcRect b="23150"/>
          <a:stretch/>
        </p:blipFill>
        <p:spPr bwMode="auto">
          <a:xfrm>
            <a:off x="781877" y="2786062"/>
            <a:ext cx="7553739" cy="191846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2024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Ρυθμίσεις λογαριασμού</a:t>
            </a: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21</a:t>
            </a:fld>
            <a:endParaRPr lang="en-US" dirty="0"/>
          </a:p>
        </p:txBody>
      </p:sp>
      <p:sp>
        <p:nvSpPr>
          <p:cNvPr id="7" name="Content Placeholder 6"/>
          <p:cNvSpPr>
            <a:spLocks noGrp="1"/>
          </p:cNvSpPr>
          <p:nvPr>
            <p:ph idx="1"/>
          </p:nvPr>
        </p:nvSpPr>
        <p:spPr/>
        <p:txBody>
          <a:bodyPr/>
          <a:lstStyle/>
          <a:p>
            <a:r>
              <a:rPr lang="el-GR" sz="1800" dirty="0" smtClean="0"/>
              <a:t>Διαχείριση λογαριασμού </a:t>
            </a:r>
            <a:r>
              <a:rPr lang="el-GR" sz="1800" dirty="0"/>
              <a:t>μέσα από την επιλογή </a:t>
            </a:r>
            <a:r>
              <a:rPr lang="el-GR" sz="1800" dirty="0" smtClean="0"/>
              <a:t>‘</a:t>
            </a:r>
            <a:r>
              <a:rPr lang="el-GR" sz="1800" dirty="0"/>
              <a:t>Ρυθμίσεις </a:t>
            </a:r>
            <a:r>
              <a:rPr lang="el-GR" sz="1800" dirty="0" smtClean="0"/>
              <a:t>Λογαριασμού’.</a:t>
            </a:r>
          </a:p>
          <a:p>
            <a:pPr marL="0" indent="0">
              <a:buNone/>
            </a:pPr>
            <a:endParaRPr lang="el-GR" sz="1800" dirty="0"/>
          </a:p>
        </p:txBody>
      </p:sp>
      <p:pic>
        <p:nvPicPr>
          <p:cNvPr id="2051" name="Picture 3" descr="C:\Users\stecherouvis\Desktop\ODS Screen shots\Διαχείριση Λογαριασμο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97" y="2120348"/>
            <a:ext cx="7964556" cy="431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44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Προφίλ </a:t>
            </a:r>
            <a:r>
              <a:rPr lang="el-GR" dirty="0"/>
              <a:t>ικανοτήτων</a:t>
            </a:r>
          </a:p>
        </p:txBody>
      </p:sp>
      <p:sp>
        <p:nvSpPr>
          <p:cNvPr id="3" name="Content Placeholder 2"/>
          <p:cNvSpPr>
            <a:spLocks noGrp="1"/>
          </p:cNvSpPr>
          <p:nvPr>
            <p:ph idx="1"/>
          </p:nvPr>
        </p:nvSpPr>
        <p:spPr>
          <a:xfrm>
            <a:off x="172277" y="1272209"/>
            <a:ext cx="8812697" cy="5168044"/>
          </a:xfrm>
        </p:spPr>
        <p:txBody>
          <a:bodyPr/>
          <a:lstStyle/>
          <a:p>
            <a:r>
              <a:rPr lang="el-GR" sz="2000" dirty="0" smtClean="0"/>
              <a:t>Το προφίλ ικανοτήτων ως εργαλείο </a:t>
            </a:r>
            <a:r>
              <a:rPr lang="el-GR" sz="2000" dirty="0" err="1" smtClean="0"/>
              <a:t>αυτοαξιολόγησης</a:t>
            </a:r>
            <a:r>
              <a:rPr lang="el-GR" sz="2000" dirty="0" smtClean="0"/>
              <a:t>. </a:t>
            </a:r>
          </a:p>
          <a:p>
            <a:pPr marL="0" indent="0">
              <a:buNone/>
            </a:pP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a:xfrm>
            <a:off x="457200" y="6440253"/>
            <a:ext cx="4562325" cy="365125"/>
          </a:xfrm>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22</a:t>
            </a:fld>
            <a:endParaRPr lang="en-US" dirty="0"/>
          </a:p>
        </p:txBody>
      </p:sp>
      <p:pic>
        <p:nvPicPr>
          <p:cNvPr id="3074" name="Picture 2" descr="C:\Users\stecherouvis\Desktop\ODS Screen shots\Προφίλ Ικανοτήτω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9" y="1921565"/>
            <a:ext cx="7341704" cy="451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02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l-GR" b="1" dirty="0" smtClean="0">
                <a:solidFill>
                  <a:schemeClr val="bg1"/>
                </a:solidFill>
              </a:rPr>
              <a:t/>
            </a:r>
            <a:br>
              <a:rPr lang="el-GR" b="1" dirty="0" smtClean="0">
                <a:solidFill>
                  <a:schemeClr val="bg1"/>
                </a:solidFill>
              </a:rPr>
            </a:br>
            <a:r>
              <a:rPr lang="el-GR" sz="2700" b="1" dirty="0" smtClean="0">
                <a:solidFill>
                  <a:schemeClr val="bg1"/>
                </a:solidFill>
                <a:latin typeface="+mj-lt"/>
              </a:rPr>
              <a:t>Περιεχόμενο &amp; δραστηριότητες χρήστη</a:t>
            </a:r>
            <a:r>
              <a:rPr lang="el-GR" sz="2700" b="1" dirty="0">
                <a:latin typeface="+mj-lt"/>
              </a:rPr>
              <a:t/>
            </a:r>
            <a:br>
              <a:rPr lang="el-GR" sz="2700" b="1" dirty="0">
                <a:latin typeface="+mj-lt"/>
              </a:rPr>
            </a:br>
            <a:endParaRPr lang="el-GR" sz="2700" dirty="0">
              <a:latin typeface="+mj-lt"/>
            </a:endParaRPr>
          </a:p>
        </p:txBody>
      </p:sp>
      <p:sp>
        <p:nvSpPr>
          <p:cNvPr id="3" name="Content Placeholder 2"/>
          <p:cNvSpPr>
            <a:spLocks noGrp="1"/>
          </p:cNvSpPr>
          <p:nvPr>
            <p:ph idx="1"/>
          </p:nvPr>
        </p:nvSpPr>
        <p:spPr>
          <a:xfrm>
            <a:off x="457200" y="1378226"/>
            <a:ext cx="8229600" cy="5062027"/>
          </a:xfrm>
        </p:spPr>
        <p:txBody>
          <a:bodyPr/>
          <a:lstStyle/>
          <a:p>
            <a:pPr lvl="0"/>
            <a:r>
              <a:rPr lang="el-GR" sz="1600" dirty="0"/>
              <a:t>Το κάθετο μενού </a:t>
            </a:r>
            <a:r>
              <a:rPr lang="el-GR" sz="1600" dirty="0" smtClean="0"/>
              <a:t>σας </a:t>
            </a:r>
            <a:r>
              <a:rPr lang="el-GR" sz="1600" dirty="0"/>
              <a:t>δίνει τη δυνατότητα να έχετε πρόσβαση σε όλες τις </a:t>
            </a:r>
            <a:r>
              <a:rPr lang="el-GR" sz="1600" dirty="0" smtClean="0"/>
              <a:t>δραστηριότητες </a:t>
            </a:r>
            <a:r>
              <a:rPr lang="el-GR" sz="1600" dirty="0"/>
              <a:t>της </a:t>
            </a:r>
            <a:r>
              <a:rPr lang="el-GR" sz="1600" dirty="0" smtClean="0"/>
              <a:t>Πύλης.</a:t>
            </a:r>
            <a:r>
              <a:rPr lang="el-GR" sz="1600" dirty="0"/>
              <a:t> </a:t>
            </a:r>
            <a:r>
              <a:rPr lang="el-GR" sz="1600" dirty="0" smtClean="0"/>
              <a:t>Προσωπικές </a:t>
            </a:r>
            <a:r>
              <a:rPr lang="el-GR" sz="1600" dirty="0"/>
              <a:t>ανακοινώσεις (‘</a:t>
            </a:r>
            <a:r>
              <a:rPr lang="en-US" sz="1600" dirty="0"/>
              <a:t>Microblog</a:t>
            </a:r>
            <a:r>
              <a:rPr lang="el-GR" sz="1600" dirty="0"/>
              <a:t>’): </a:t>
            </a:r>
            <a:r>
              <a:rPr lang="el-GR" sz="1600" dirty="0" smtClean="0"/>
              <a:t>Εδώ</a:t>
            </a:r>
            <a:r>
              <a:rPr lang="el-GR" sz="1600" dirty="0"/>
              <a:t>, μπορείτε να καταχωρήσετε όλες τις ανακοινώσεις που θέλετε να βλέπουν οι «φίλοι» σας.</a:t>
            </a:r>
          </a:p>
          <a:p>
            <a:pPr marL="0" indent="0">
              <a:buNone/>
            </a:pPr>
            <a:endParaRPr lang="el-GR" sz="2000" dirty="0" smtClean="0"/>
          </a:p>
          <a:p>
            <a:pPr marL="0" indent="0">
              <a:buNone/>
            </a:pPr>
            <a:endParaRPr lang="el-GR" sz="20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23</a:t>
            </a:fld>
            <a:endParaRPr lang="en-US" dirty="0"/>
          </a:p>
        </p:txBody>
      </p:sp>
      <p:pic>
        <p:nvPicPr>
          <p:cNvPr id="4098" name="Picture 2" descr="C:\Users\stecherouvis\Desktop\ODS Screen shots\Δραστηριότητε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8" y="2305878"/>
            <a:ext cx="7673009" cy="41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61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Ειδοποιήσεις (‘</a:t>
            </a:r>
            <a:r>
              <a:rPr lang="en-US" dirty="0"/>
              <a:t>notifications</a:t>
            </a:r>
            <a:r>
              <a:rPr lang="el-GR" dirty="0"/>
              <a:t>’)</a:t>
            </a:r>
          </a:p>
        </p:txBody>
      </p:sp>
      <p:sp>
        <p:nvSpPr>
          <p:cNvPr id="3" name="Content Placeholder 2"/>
          <p:cNvSpPr>
            <a:spLocks noGrp="1"/>
          </p:cNvSpPr>
          <p:nvPr>
            <p:ph idx="1"/>
          </p:nvPr>
        </p:nvSpPr>
        <p:spPr>
          <a:xfrm>
            <a:off x="457200" y="1457740"/>
            <a:ext cx="8229600" cy="4668424"/>
          </a:xfrm>
        </p:spPr>
        <p:txBody>
          <a:bodyPr/>
          <a:lstStyle/>
          <a:p>
            <a:pPr marL="0" lvl="0" indent="0">
              <a:buNone/>
            </a:pPr>
            <a:r>
              <a:rPr lang="el-GR" sz="1800" dirty="0"/>
              <a:t>Ειδοποιήσεις (‘</a:t>
            </a:r>
            <a:r>
              <a:rPr lang="en-US" sz="1800" dirty="0"/>
              <a:t>notifications</a:t>
            </a:r>
            <a:r>
              <a:rPr lang="el-GR" sz="1800" dirty="0" smtClean="0"/>
              <a:t>’) που </a:t>
            </a:r>
            <a:r>
              <a:rPr lang="el-GR" sz="1800" dirty="0"/>
              <a:t>λαμβάνετε από την Πύλη, π.χ. προσκλήσεις για να γίνετε μέλος μίας «Κοινότητας</a:t>
            </a:r>
            <a:r>
              <a:rPr lang="el-GR" sz="1800" dirty="0" smtClean="0"/>
              <a:t>», κλπ</a:t>
            </a:r>
            <a:r>
              <a:rPr lang="el-GR" sz="1800" dirty="0"/>
              <a:t>.</a:t>
            </a:r>
          </a:p>
          <a:p>
            <a:pPr marL="0" indent="0">
              <a:buNone/>
            </a:pP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24</a:t>
            </a:fld>
            <a:endParaRPr lang="en-US" dirty="0"/>
          </a:p>
        </p:txBody>
      </p:sp>
      <p:pic>
        <p:nvPicPr>
          <p:cNvPr id="5122" name="Picture 2" descr="C:\Users\stecherouvis\Desktop\ODS Screen shots\Ειδοποιήσει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 y="2213114"/>
            <a:ext cx="7633252" cy="422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5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Φίλοι</a:t>
            </a:r>
            <a:endParaRPr lang="el-GR" dirty="0"/>
          </a:p>
        </p:txBody>
      </p:sp>
      <p:sp>
        <p:nvSpPr>
          <p:cNvPr id="3" name="Content Placeholder 2"/>
          <p:cNvSpPr>
            <a:spLocks noGrp="1"/>
          </p:cNvSpPr>
          <p:nvPr>
            <p:ph idx="1"/>
          </p:nvPr>
        </p:nvSpPr>
        <p:spPr>
          <a:xfrm>
            <a:off x="457200" y="1444488"/>
            <a:ext cx="8229600" cy="4995764"/>
          </a:xfrm>
        </p:spPr>
        <p:txBody>
          <a:bodyPr>
            <a:normAutofit/>
          </a:bodyPr>
          <a:lstStyle/>
          <a:p>
            <a:pPr marL="0" indent="0">
              <a:buNone/>
            </a:pPr>
            <a:r>
              <a:rPr lang="el-GR" sz="2000" dirty="0"/>
              <a:t>Φίλοι (‘</a:t>
            </a:r>
            <a:r>
              <a:rPr lang="en-US" sz="2000" dirty="0"/>
              <a:t>connections</a:t>
            </a:r>
            <a:r>
              <a:rPr lang="el-GR" sz="2000" dirty="0" smtClean="0"/>
              <a:t>’): Όλοι </a:t>
            </a:r>
            <a:r>
              <a:rPr lang="el-GR" sz="2000" dirty="0"/>
              <a:t>οι χρήστες, με τους οποίους έχετε συνδεθεί εμφανίζονται </a:t>
            </a:r>
            <a:r>
              <a:rPr lang="el-GR" sz="2000" dirty="0" smtClean="0"/>
              <a:t>εδώ.</a:t>
            </a:r>
          </a:p>
          <a:p>
            <a:pPr marL="0" indent="0">
              <a:buNone/>
            </a:pPr>
            <a:endParaRPr lang="el-GR" sz="20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25</a:t>
            </a:fld>
            <a:endParaRPr lang="en-US" dirty="0"/>
          </a:p>
        </p:txBody>
      </p:sp>
      <p:pic>
        <p:nvPicPr>
          <p:cNvPr id="1026" name="Picture 2" descr="C:\Users\stecherouvis\Desktop\10 Nov Workshop\Φίλο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3" y="2213113"/>
            <a:ext cx="7301948" cy="422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07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a:t>
            </a:r>
            <a:endParaRPr lang="el-GR" dirty="0"/>
          </a:p>
        </p:txBody>
      </p:sp>
      <p:sp>
        <p:nvSpPr>
          <p:cNvPr id="3" name="Content Placeholder 2"/>
          <p:cNvSpPr>
            <a:spLocks noGrp="1"/>
          </p:cNvSpPr>
          <p:nvPr>
            <p:ph idx="1"/>
          </p:nvPr>
        </p:nvSpPr>
        <p:spPr>
          <a:xfrm>
            <a:off x="457200" y="1431236"/>
            <a:ext cx="8229600" cy="4694928"/>
          </a:xfrm>
        </p:spPr>
        <p:txBody>
          <a:bodyPr>
            <a:normAutofit/>
          </a:bodyPr>
          <a:lstStyle/>
          <a:p>
            <a:r>
              <a:rPr lang="el-GR" sz="2000" dirty="0"/>
              <a:t>Κοινότητες </a:t>
            </a:r>
            <a:r>
              <a:rPr lang="el-GR" sz="2000" dirty="0" smtClean="0"/>
              <a:t>(‘</a:t>
            </a:r>
            <a:r>
              <a:rPr lang="en-US" sz="2000" dirty="0" smtClean="0"/>
              <a:t>communities</a:t>
            </a:r>
            <a:r>
              <a:rPr lang="el-GR" sz="2000" dirty="0" smtClean="0"/>
              <a:t>’): Εδώ </a:t>
            </a:r>
            <a:r>
              <a:rPr lang="el-GR" sz="2000" dirty="0"/>
              <a:t>παρουσιάζονται όλες οι κοινότητες που έχετε δημιουργήσει ή είστε μέλος</a:t>
            </a:r>
            <a:r>
              <a:rPr lang="el-GR" sz="2000" dirty="0" smtClean="0"/>
              <a:t>.</a:t>
            </a:r>
            <a:endParaRPr lang="en-US" sz="2000" dirty="0" smtClean="0"/>
          </a:p>
          <a:p>
            <a:pPr marL="0" indent="0">
              <a:buNone/>
            </a:pPr>
            <a:endParaRPr lang="el-GR" sz="20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26</a:t>
            </a:fld>
            <a:endParaRPr lang="en-US" dirty="0"/>
          </a:p>
        </p:txBody>
      </p:sp>
      <p:pic>
        <p:nvPicPr>
          <p:cNvPr id="2050" name="Picture 2" descr="C:\Users\stecherouvis\Desktop\ODS Screen shots\Κοινότητε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 y="2186609"/>
            <a:ext cx="7474226" cy="42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05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Ομάδες, Συζητήσεις, </a:t>
            </a:r>
            <a:r>
              <a:rPr lang="el-GR" dirty="0" err="1" smtClean="0"/>
              <a:t>Ιστολόγια</a:t>
            </a:r>
            <a:r>
              <a:rPr lang="el-GR" dirty="0" smtClean="0"/>
              <a:t>, κλπ. </a:t>
            </a:r>
            <a:endParaRPr lang="el-GR" dirty="0"/>
          </a:p>
        </p:txBody>
      </p:sp>
      <p:sp>
        <p:nvSpPr>
          <p:cNvPr id="3" name="Content Placeholder 2"/>
          <p:cNvSpPr>
            <a:spLocks noGrp="1"/>
          </p:cNvSpPr>
          <p:nvPr>
            <p:ph idx="1"/>
          </p:nvPr>
        </p:nvSpPr>
        <p:spPr>
          <a:xfrm>
            <a:off x="457200" y="1298714"/>
            <a:ext cx="8229600" cy="4827450"/>
          </a:xfrm>
        </p:spPr>
        <p:txBody>
          <a:bodyPr>
            <a:normAutofit/>
          </a:bodyPr>
          <a:lstStyle/>
          <a:p>
            <a:r>
              <a:rPr lang="el-GR" sz="1800" dirty="0"/>
              <a:t>Ομάδες (‘</a:t>
            </a:r>
            <a:r>
              <a:rPr lang="el-GR" sz="1800" dirty="0" err="1"/>
              <a:t>groups</a:t>
            </a:r>
            <a:r>
              <a:rPr lang="el-GR" sz="1800" dirty="0"/>
              <a:t>’), Συζητήσεις (‘</a:t>
            </a:r>
            <a:r>
              <a:rPr lang="el-GR" sz="1800" dirty="0" err="1"/>
              <a:t>discussion</a:t>
            </a:r>
            <a:r>
              <a:rPr lang="el-GR" sz="1800" dirty="0"/>
              <a:t>’), </a:t>
            </a:r>
            <a:r>
              <a:rPr lang="el-GR" sz="1800" dirty="0" err="1"/>
              <a:t>Ιστολόγια</a:t>
            </a:r>
            <a:r>
              <a:rPr lang="el-GR" sz="1800" dirty="0"/>
              <a:t> (‘</a:t>
            </a:r>
            <a:r>
              <a:rPr lang="el-GR" sz="1800" dirty="0" err="1"/>
              <a:t>blogs</a:t>
            </a:r>
            <a:r>
              <a:rPr lang="el-GR" sz="1800" dirty="0"/>
              <a:t>’), Γεγονότα  (‘</a:t>
            </a:r>
            <a:r>
              <a:rPr lang="el-GR" sz="1800" dirty="0" err="1"/>
              <a:t>events</a:t>
            </a:r>
            <a:r>
              <a:rPr lang="el-GR" sz="1800" dirty="0"/>
              <a:t>’), Ψηφοφορίες  (‘</a:t>
            </a:r>
            <a:r>
              <a:rPr lang="el-GR" sz="1800" dirty="0" err="1"/>
              <a:t>polls</a:t>
            </a:r>
            <a:r>
              <a:rPr lang="el-GR" sz="1800" dirty="0"/>
              <a:t>’), Εκπαιδευτικά Αντικείμενα (‘</a:t>
            </a:r>
            <a:r>
              <a:rPr lang="el-GR" sz="1800" dirty="0" err="1"/>
              <a:t>educational</a:t>
            </a:r>
            <a:r>
              <a:rPr lang="el-GR" sz="1800" dirty="0"/>
              <a:t> </a:t>
            </a:r>
            <a:r>
              <a:rPr lang="el-GR" sz="1800" dirty="0" err="1"/>
              <a:t>objects</a:t>
            </a:r>
            <a:r>
              <a:rPr lang="el-GR" sz="1800" dirty="0" smtClean="0"/>
              <a:t>’).</a:t>
            </a:r>
          </a:p>
          <a:p>
            <a:pPr marL="0" indent="0">
              <a:buNone/>
            </a:pPr>
            <a:endParaRPr lang="el-GR" sz="20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27</a:t>
            </a:fld>
            <a:endParaRPr lang="en-US" dirty="0"/>
          </a:p>
        </p:txBody>
      </p:sp>
      <p:pic>
        <p:nvPicPr>
          <p:cNvPr id="3074" name="Picture 2" descr="C:\Users\stecherouvis\Desktop\ODS Screen shots\Ομάδες κλπ..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2226366"/>
            <a:ext cx="7262191" cy="421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97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Σελιδοδείκτες</a:t>
            </a:r>
            <a:endParaRPr lang="el-GR" dirty="0"/>
          </a:p>
        </p:txBody>
      </p:sp>
      <p:sp>
        <p:nvSpPr>
          <p:cNvPr id="3" name="Content Placeholder 2"/>
          <p:cNvSpPr>
            <a:spLocks noGrp="1"/>
          </p:cNvSpPr>
          <p:nvPr>
            <p:ph idx="1"/>
          </p:nvPr>
        </p:nvSpPr>
        <p:spPr>
          <a:xfrm>
            <a:off x="457200" y="1431236"/>
            <a:ext cx="8229600" cy="4694928"/>
          </a:xfrm>
        </p:spPr>
        <p:txBody>
          <a:bodyPr>
            <a:normAutofit/>
          </a:bodyPr>
          <a:lstStyle/>
          <a:p>
            <a:r>
              <a:rPr lang="el-GR" sz="1800" dirty="0"/>
              <a:t>Σελιδοδείκτες  (‘</a:t>
            </a:r>
            <a:r>
              <a:rPr lang="el-GR" sz="1800" dirty="0" err="1"/>
              <a:t>bookmarks</a:t>
            </a:r>
            <a:r>
              <a:rPr lang="el-GR" sz="1800" dirty="0" smtClean="0"/>
              <a:t>’): Εδώ </a:t>
            </a:r>
            <a:r>
              <a:rPr lang="el-GR" sz="1800" dirty="0"/>
              <a:t>περιλαμβάνεται όλο το περιεχόμενο το οποίο έχετε επιλέξει να προσθέσετε στους σελιδοδείκτες σας, ώστε να έχετε άμεση πρόσβαση</a:t>
            </a:r>
            <a:r>
              <a:rPr lang="el-GR" sz="1800" dirty="0" smtClean="0"/>
              <a:t>.</a:t>
            </a:r>
          </a:p>
          <a:p>
            <a:pPr marL="0" indent="0">
              <a:buNone/>
            </a:pPr>
            <a:endParaRPr lang="el-GR" sz="18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28</a:t>
            </a:fld>
            <a:endParaRPr lang="en-US" dirty="0"/>
          </a:p>
        </p:txBody>
      </p:sp>
      <p:pic>
        <p:nvPicPr>
          <p:cNvPr id="4098" name="Picture 2" descr="C:\Users\stecherouvis\Desktop\ODS Screen shots\Σελιδοδείκτε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 y="2305878"/>
            <a:ext cx="7659757" cy="41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82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αναζήτηση</a:t>
            </a:r>
            <a:endParaRPr lang="el-GR" dirty="0"/>
          </a:p>
        </p:txBody>
      </p:sp>
      <p:sp>
        <p:nvSpPr>
          <p:cNvPr id="3" name="Content Placeholder 2"/>
          <p:cNvSpPr>
            <a:spLocks noGrp="1"/>
          </p:cNvSpPr>
          <p:nvPr>
            <p:ph idx="1"/>
          </p:nvPr>
        </p:nvSpPr>
        <p:spPr>
          <a:xfrm>
            <a:off x="457200" y="1272209"/>
            <a:ext cx="8229600" cy="5168043"/>
          </a:xfrm>
        </p:spPr>
        <p:txBody>
          <a:bodyPr>
            <a:normAutofit/>
          </a:bodyPr>
          <a:lstStyle/>
          <a:p>
            <a:r>
              <a:rPr lang="el-GR" sz="1600" dirty="0"/>
              <a:t>Από την πρώτη σελίδα της Πύλης, μπορείτε να αναζητήσετε όλες τις κοινότητες που έχουν δημιουργηθεί σε αυτή, επιλέγοντας τα κατάλληλα κριτήρια του μενού που βρίσκονται στο κάτω μέρος της σελίδας</a:t>
            </a:r>
            <a:r>
              <a:rPr lang="el-GR" sz="1600" dirty="0" smtClean="0"/>
              <a:t>.</a:t>
            </a:r>
          </a:p>
          <a:p>
            <a:pPr marL="0" indent="0">
              <a:buNone/>
            </a:pPr>
            <a:endParaRPr lang="el-GR" sz="18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29</a:t>
            </a:fld>
            <a:endParaRPr lang="en-US" dirty="0"/>
          </a:p>
        </p:txBody>
      </p:sp>
      <p:pic>
        <p:nvPicPr>
          <p:cNvPr id="7" name="Picture 6"/>
          <p:cNvPicPr/>
          <p:nvPr/>
        </p:nvPicPr>
        <p:blipFill rotWithShape="1">
          <a:blip r:embed="rId2"/>
          <a:srcRect t="1045"/>
          <a:stretch/>
        </p:blipFill>
        <p:spPr bwMode="auto">
          <a:xfrm>
            <a:off x="1378226" y="2040835"/>
            <a:ext cx="6042991" cy="4399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847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196752"/>
            <a:ext cx="5616624" cy="1200329"/>
          </a:xfrm>
          <a:prstGeom prst="rect">
            <a:avLst/>
          </a:prstGeom>
          <a:noFill/>
        </p:spPr>
        <p:txBody>
          <a:bodyPr wrap="square" rtlCol="0">
            <a:spAutoFit/>
          </a:bodyPr>
          <a:lstStyle/>
          <a:p>
            <a:endParaRPr lang="en-US" dirty="0">
              <a:solidFill>
                <a:srgbClr val="093352"/>
              </a:solidFill>
            </a:endParaRPr>
          </a:p>
          <a:p>
            <a:pPr lvl="1"/>
            <a:endParaRPr lang="en-US" dirty="0">
              <a:solidFill>
                <a:srgbClr val="093352"/>
              </a:solidFill>
            </a:endParaRPr>
          </a:p>
          <a:p>
            <a:pPr lvl="1"/>
            <a:r>
              <a:rPr lang="en-US" dirty="0">
                <a:solidFill>
                  <a:srgbClr val="093352"/>
                </a:solidFill>
              </a:rPr>
              <a:t>							</a:t>
            </a:r>
            <a:endParaRPr lang="de-DE" dirty="0">
              <a:solidFill>
                <a:srgbClr val="093352"/>
              </a:solidFill>
            </a:endParaRPr>
          </a:p>
        </p:txBody>
      </p:sp>
      <p:pic>
        <p:nvPicPr>
          <p:cNvPr id="3" name="Picture 2" descr="Finland_genik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718" y="1052736"/>
            <a:ext cx="3319282" cy="2160240"/>
          </a:xfrm>
          <a:prstGeom prst="rect">
            <a:avLst/>
          </a:prstGeom>
        </p:spPr>
      </p:pic>
      <p:pic>
        <p:nvPicPr>
          <p:cNvPr id="4" name="Picture 3" descr="ομαδεσ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718523"/>
            <a:ext cx="3347864" cy="2302765"/>
          </a:xfrm>
          <a:prstGeom prst="rect">
            <a:avLst/>
          </a:prstGeom>
        </p:spPr>
      </p:pic>
      <p:sp>
        <p:nvSpPr>
          <p:cNvPr id="5" name="Rectangle 4"/>
          <p:cNvSpPr/>
          <p:nvPr/>
        </p:nvSpPr>
        <p:spPr>
          <a:xfrm>
            <a:off x="179512" y="1340767"/>
            <a:ext cx="4572000" cy="4524315"/>
          </a:xfrm>
          <a:prstGeom prst="rect">
            <a:avLst/>
          </a:prstGeom>
        </p:spPr>
        <p:txBody>
          <a:bodyPr>
            <a:spAutoFit/>
          </a:bodyPr>
          <a:lstStyle/>
          <a:p>
            <a:endParaRPr lang="el-GR" b="1" dirty="0" smtClean="0">
              <a:solidFill>
                <a:srgbClr val="F36C3A"/>
              </a:solidFill>
            </a:endParaRPr>
          </a:p>
          <a:p>
            <a:endParaRPr lang="en-US" b="1" dirty="0">
              <a:solidFill>
                <a:srgbClr val="F36C3A"/>
              </a:solidFill>
            </a:endParaRPr>
          </a:p>
          <a:p>
            <a:r>
              <a:rPr lang="el-GR" b="1" dirty="0" smtClean="0">
                <a:solidFill>
                  <a:srgbClr val="F36C3A"/>
                </a:solidFill>
              </a:rPr>
              <a:t>Στο επίκεντρο: </a:t>
            </a:r>
            <a:endParaRPr lang="en-US" b="1" dirty="0" smtClean="0">
              <a:solidFill>
                <a:srgbClr val="F36C3A"/>
              </a:solidFill>
            </a:endParaRPr>
          </a:p>
          <a:p>
            <a:pPr marL="285750" indent="-285750">
              <a:buFont typeface="Arial" panose="020B0604020202020204" pitchFamily="34" charset="0"/>
              <a:buChar char="•"/>
            </a:pPr>
            <a:r>
              <a:rPr lang="en-US" b="1" dirty="0">
                <a:solidFill>
                  <a:srgbClr val="17375E"/>
                </a:solidFill>
              </a:rPr>
              <a:t>O</a:t>
            </a:r>
            <a:r>
              <a:rPr lang="el-GR" b="1" dirty="0" smtClean="0">
                <a:solidFill>
                  <a:srgbClr val="17375E"/>
                </a:solidFill>
              </a:rPr>
              <a:t>ργάνωση </a:t>
            </a:r>
            <a:r>
              <a:rPr lang="el-GR" dirty="0">
                <a:solidFill>
                  <a:srgbClr val="17375E"/>
                </a:solidFill>
              </a:rPr>
              <a:t>εκπαιδευτικού ψηφιακού </a:t>
            </a:r>
            <a:r>
              <a:rPr lang="el-GR" dirty="0" smtClean="0">
                <a:solidFill>
                  <a:srgbClr val="17375E"/>
                </a:solidFill>
              </a:rPr>
              <a:t>περιεχομένου</a:t>
            </a:r>
            <a:endParaRPr lang="en-US" dirty="0" smtClean="0">
              <a:solidFill>
                <a:srgbClr val="17375E"/>
              </a:solidFill>
            </a:endParaRPr>
          </a:p>
          <a:p>
            <a:pPr marL="285750" indent="-285750">
              <a:buFont typeface="Arial" panose="020B0604020202020204" pitchFamily="34" charset="0"/>
              <a:buChar char="•"/>
            </a:pPr>
            <a:endParaRPr lang="en-US" dirty="0" smtClean="0">
              <a:solidFill>
                <a:srgbClr val="F36C3A"/>
              </a:solidFill>
            </a:endParaRPr>
          </a:p>
          <a:p>
            <a:pPr marL="285750" indent="-285750">
              <a:buFont typeface="Arial" panose="020B0604020202020204" pitchFamily="34" charset="0"/>
              <a:buChar char="•"/>
            </a:pPr>
            <a:r>
              <a:rPr lang="el-GR" dirty="0" smtClean="0">
                <a:solidFill>
                  <a:srgbClr val="17375E"/>
                </a:solidFill>
              </a:rPr>
              <a:t>Διερεύνηση </a:t>
            </a:r>
            <a:r>
              <a:rPr lang="el-GR" dirty="0">
                <a:solidFill>
                  <a:srgbClr val="17375E"/>
                </a:solidFill>
              </a:rPr>
              <a:t>των </a:t>
            </a:r>
            <a:r>
              <a:rPr lang="el-GR" b="1" dirty="0">
                <a:solidFill>
                  <a:srgbClr val="17375E"/>
                </a:solidFill>
              </a:rPr>
              <a:t>αναγκών</a:t>
            </a:r>
            <a:r>
              <a:rPr lang="el-GR" dirty="0">
                <a:solidFill>
                  <a:srgbClr val="17375E"/>
                </a:solidFill>
              </a:rPr>
              <a:t> των σχολικών κοινοτήτων </a:t>
            </a:r>
            <a:endParaRPr lang="en-US" dirty="0" smtClean="0">
              <a:solidFill>
                <a:srgbClr val="17375E"/>
              </a:solidFill>
            </a:endParaRPr>
          </a:p>
          <a:p>
            <a:endParaRPr lang="en-US" dirty="0">
              <a:solidFill>
                <a:srgbClr val="17375E"/>
              </a:solidFill>
            </a:endParaRPr>
          </a:p>
          <a:p>
            <a:pPr marL="285750" indent="-285750">
              <a:buFont typeface="Arial" panose="020B0604020202020204" pitchFamily="34" charset="0"/>
              <a:buChar char="•"/>
            </a:pPr>
            <a:r>
              <a:rPr lang="en-US" dirty="0">
                <a:solidFill>
                  <a:srgbClr val="17375E"/>
                </a:solidFill>
              </a:rPr>
              <a:t> </a:t>
            </a:r>
            <a:r>
              <a:rPr lang="el-GR" dirty="0">
                <a:solidFill>
                  <a:srgbClr val="17375E"/>
                </a:solidFill>
              </a:rPr>
              <a:t>Δημιουργία </a:t>
            </a:r>
            <a:r>
              <a:rPr lang="el-GR" b="1" dirty="0">
                <a:solidFill>
                  <a:srgbClr val="17375E"/>
                </a:solidFill>
              </a:rPr>
              <a:t>κοινοτήτων εκπαιδευτικών/σχολείων</a:t>
            </a:r>
            <a:r>
              <a:rPr lang="el-GR" dirty="0">
                <a:solidFill>
                  <a:srgbClr val="17375E"/>
                </a:solidFill>
              </a:rPr>
              <a:t> </a:t>
            </a:r>
            <a:r>
              <a:rPr lang="el-GR" dirty="0" smtClean="0">
                <a:solidFill>
                  <a:srgbClr val="17375E"/>
                </a:solidFill>
              </a:rPr>
              <a:t>και</a:t>
            </a:r>
            <a:r>
              <a:rPr lang="en-US" dirty="0" smtClean="0">
                <a:solidFill>
                  <a:srgbClr val="17375E"/>
                </a:solidFill>
              </a:rPr>
              <a:t> </a:t>
            </a:r>
            <a:r>
              <a:rPr lang="el-GR" dirty="0" smtClean="0">
                <a:solidFill>
                  <a:srgbClr val="17375E"/>
                </a:solidFill>
              </a:rPr>
              <a:t>υποστηρικτικών </a:t>
            </a:r>
            <a:r>
              <a:rPr lang="el-GR" dirty="0">
                <a:solidFill>
                  <a:srgbClr val="17375E"/>
                </a:solidFill>
              </a:rPr>
              <a:t>υποδομών </a:t>
            </a:r>
            <a:endParaRPr lang="en-US" dirty="0" smtClean="0">
              <a:solidFill>
                <a:srgbClr val="17375E"/>
              </a:solidFill>
            </a:endParaRPr>
          </a:p>
          <a:p>
            <a:endParaRPr lang="el-GR" dirty="0">
              <a:solidFill>
                <a:srgbClr val="17375E"/>
              </a:solidFill>
            </a:endParaRPr>
          </a:p>
          <a:p>
            <a:pPr marL="285750" indent="-285750">
              <a:buFont typeface="Arial" panose="020B0604020202020204" pitchFamily="34" charset="0"/>
              <a:buChar char="•"/>
            </a:pPr>
            <a:r>
              <a:rPr lang="el-GR" dirty="0">
                <a:solidFill>
                  <a:srgbClr val="17375E"/>
                </a:solidFill>
              </a:rPr>
              <a:t> Ανάπτυξη οδηγιών </a:t>
            </a:r>
            <a:r>
              <a:rPr lang="el-GR" b="1" dirty="0">
                <a:solidFill>
                  <a:srgbClr val="17375E"/>
                </a:solidFill>
              </a:rPr>
              <a:t>εκπαιδευτικού σχεδιασμού</a:t>
            </a:r>
            <a:endParaRPr lang="el-GR" sz="1200" dirty="0">
              <a:solidFill>
                <a:srgbClr val="17375E"/>
              </a:solidFill>
            </a:endParaRPr>
          </a:p>
          <a:p>
            <a:endParaRPr lang="el-GR" b="1" dirty="0">
              <a:solidFill>
                <a:srgbClr val="FF0000"/>
              </a:solidFill>
            </a:endParaRPr>
          </a:p>
        </p:txBody>
      </p:sp>
    </p:spTree>
    <p:extLst>
      <p:ext uri="{BB962C8B-B14F-4D97-AF65-F5344CB8AC3E}">
        <p14:creationId xmlns:p14="http://schemas.microsoft.com/office/powerpoint/2010/main" val="1570786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02C347-4F61-2748-932D-DBBEA1FCAD8D}" type="slidenum">
              <a:rPr lang="en-US" smtClean="0"/>
              <a:pPr/>
              <a:t>30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049"/>
            <a:ext cx="9143998" cy="570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218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a:t>
            </a:r>
            <a:r>
              <a:rPr lang="en-US" dirty="0" smtClean="0"/>
              <a:t>‘</a:t>
            </a:r>
            <a:r>
              <a:rPr lang="el-GR" dirty="0" smtClean="0"/>
              <a:t>γίνε μέλος</a:t>
            </a:r>
            <a:r>
              <a:rPr lang="en-US" dirty="0" smtClean="0"/>
              <a:t>’</a:t>
            </a:r>
            <a:endParaRPr lang="el-GR" dirty="0"/>
          </a:p>
        </p:txBody>
      </p:sp>
      <p:sp>
        <p:nvSpPr>
          <p:cNvPr id="3" name="Content Placeholder 2"/>
          <p:cNvSpPr>
            <a:spLocks noGrp="1"/>
          </p:cNvSpPr>
          <p:nvPr>
            <p:ph idx="1"/>
          </p:nvPr>
        </p:nvSpPr>
        <p:spPr>
          <a:xfrm>
            <a:off x="457200" y="1444487"/>
            <a:ext cx="8229600" cy="4995763"/>
          </a:xfrm>
        </p:spPr>
        <p:txBody>
          <a:bodyPr/>
          <a:lstStyle/>
          <a:p>
            <a:r>
              <a:rPr lang="el-GR" sz="1800" dirty="0"/>
              <a:t>Στη σελίδα της κοινότητας που θα επισκεφθείτε, θα βρείτε την </a:t>
            </a:r>
            <a:r>
              <a:rPr lang="el-GR" sz="1800" dirty="0" smtClean="0"/>
              <a:t>επιλογή ‘Γίνε μέλος’ (‘</a:t>
            </a:r>
            <a:r>
              <a:rPr lang="el-GR" sz="1800" dirty="0" err="1"/>
              <a:t>Join</a:t>
            </a:r>
            <a:r>
              <a:rPr lang="el-GR" sz="1800" dirty="0" smtClean="0"/>
              <a:t>’) ή ‘Αποχώρησε’ (</a:t>
            </a:r>
            <a:r>
              <a:rPr lang="en-US" sz="1800" dirty="0" smtClean="0"/>
              <a:t>‘Leave’)</a:t>
            </a:r>
            <a:r>
              <a:rPr lang="el-GR" sz="1800" dirty="0" smtClean="0"/>
              <a:t>, </a:t>
            </a:r>
            <a:r>
              <a:rPr lang="el-GR" sz="1800" dirty="0"/>
              <a:t>όπως φαίνεται στην </a:t>
            </a:r>
            <a:r>
              <a:rPr lang="el-GR" sz="1800" dirty="0" smtClean="0"/>
              <a:t>εικόνα</a:t>
            </a:r>
            <a:r>
              <a:rPr lang="en-US" sz="1800" dirty="0" smtClean="0"/>
              <a:t>.</a:t>
            </a:r>
            <a:endParaRPr lang="el-GR" sz="1800" dirty="0" smtClean="0"/>
          </a:p>
          <a:p>
            <a:pPr marL="0" indent="0">
              <a:buNone/>
            </a:pPr>
            <a:endParaRPr lang="el-GR" sz="1800" dirty="0"/>
          </a:p>
          <a:p>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31</a:t>
            </a:fld>
            <a:endParaRPr lang="en-US" dirty="0"/>
          </a:p>
        </p:txBody>
      </p:sp>
      <p:pic>
        <p:nvPicPr>
          <p:cNvPr id="5122" name="Picture 2" descr="C:\Users\stecherouvis\Desktop\ODS Screen shots\ODS pilot schools commu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4" y="2160105"/>
            <a:ext cx="7142922" cy="42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17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02C347-4F61-2748-932D-DBBEA1FCAD8D}" type="slidenum">
              <a:rPr lang="en-US" smtClean="0"/>
              <a:pPr/>
              <a:t>32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5" y="1366826"/>
            <a:ext cx="5564501" cy="442247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235" y="3299791"/>
            <a:ext cx="4941427" cy="2820815"/>
          </a:xfrm>
        </p:spPr>
      </p:pic>
    </p:spTree>
    <p:extLst>
      <p:ext uri="{BB962C8B-B14F-4D97-AF65-F5344CB8AC3E}">
        <p14:creationId xmlns:p14="http://schemas.microsoft.com/office/powerpoint/2010/main" val="1564664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γίνε μέλος </a:t>
            </a:r>
            <a:endParaRPr lang="el-GR" dirty="0"/>
          </a:p>
        </p:txBody>
      </p:sp>
      <p:sp>
        <p:nvSpPr>
          <p:cNvPr id="3" name="Content Placeholder 2"/>
          <p:cNvSpPr>
            <a:spLocks noGrp="1"/>
          </p:cNvSpPr>
          <p:nvPr>
            <p:ph idx="1"/>
          </p:nvPr>
        </p:nvSpPr>
        <p:spPr>
          <a:xfrm>
            <a:off x="457200" y="1457740"/>
            <a:ext cx="8229600" cy="4668424"/>
          </a:xfrm>
        </p:spPr>
        <p:txBody>
          <a:bodyPr/>
          <a:lstStyle/>
          <a:p>
            <a:pPr marL="0" indent="0">
              <a:buNone/>
            </a:pPr>
            <a:r>
              <a:rPr lang="el-GR" sz="1800" dirty="0" smtClean="0"/>
              <a:t>Ομάδες, Δραστηριότητες, Γεγονότα, </a:t>
            </a:r>
            <a:r>
              <a:rPr lang="el-GR" sz="1800" dirty="0" err="1" smtClean="0"/>
              <a:t>Ιστολόγια</a:t>
            </a:r>
            <a:r>
              <a:rPr lang="el-GR" sz="1800" dirty="0" smtClean="0"/>
              <a:t>, Συζητήσεις, </a:t>
            </a:r>
            <a:r>
              <a:rPr lang="en-US" sz="1800" dirty="0" smtClean="0"/>
              <a:t>Polls.</a:t>
            </a:r>
          </a:p>
          <a:p>
            <a:pPr marL="0" indent="0">
              <a:buNone/>
            </a:pPr>
            <a:r>
              <a:rPr lang="el-GR" dirty="0" smtClean="0"/>
              <a:t> </a:t>
            </a: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33</a:t>
            </a:fld>
            <a:endParaRPr lang="en-US" dirty="0"/>
          </a:p>
        </p:txBody>
      </p:sp>
      <p:pic>
        <p:nvPicPr>
          <p:cNvPr id="7170" name="Picture 2" descr="C:\Users\stecherouvis\Desktop\ODS Screen shots\Κοινότητες στοιχεί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3" y="1974574"/>
            <a:ext cx="7845287" cy="446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100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Κοινότητα: δημιουργία</a:t>
            </a:r>
            <a:endParaRPr lang="el-GR" dirty="0"/>
          </a:p>
        </p:txBody>
      </p:sp>
      <p:sp>
        <p:nvSpPr>
          <p:cNvPr id="3" name="Content Placeholder 2"/>
          <p:cNvSpPr>
            <a:spLocks noGrp="1"/>
          </p:cNvSpPr>
          <p:nvPr>
            <p:ph idx="1"/>
          </p:nvPr>
        </p:nvSpPr>
        <p:spPr>
          <a:xfrm>
            <a:off x="457200" y="1391478"/>
            <a:ext cx="8229600" cy="4734685"/>
          </a:xfrm>
        </p:spPr>
        <p:txBody>
          <a:bodyPr>
            <a:normAutofit/>
          </a:bodyPr>
          <a:lstStyle/>
          <a:p>
            <a:pPr marL="0" indent="0">
              <a:buNone/>
            </a:pPr>
            <a:r>
              <a:rPr lang="el-GR" sz="1800" dirty="0"/>
              <a:t>Οι κοινότητες που μπορείτε να δημιουργήσετε μέσα στην Πύλη του ODS μπορούν να είναι είτε ανεξάρτητες είτε να συνδέονται με κάποια άλλη κοινότητα που υπάρχει ήδη</a:t>
            </a:r>
            <a:r>
              <a:rPr lang="el-GR" sz="1800" dirty="0" smtClean="0"/>
              <a:t>.</a:t>
            </a:r>
          </a:p>
          <a:p>
            <a:pPr marL="0" indent="0">
              <a:buNone/>
            </a:pPr>
            <a:endParaRPr lang="el-GR" sz="1800" dirty="0"/>
          </a:p>
        </p:txBody>
      </p:sp>
      <p:sp>
        <p:nvSpPr>
          <p:cNvPr id="4" name="Date Placeholder 3"/>
          <p:cNvSpPr>
            <a:spLocks noGrp="1"/>
          </p:cNvSpPr>
          <p:nvPr>
            <p:ph type="dt" sz="half" idx="10"/>
          </p:nvPr>
        </p:nvSpPr>
        <p:spPr/>
        <p:txBody>
          <a:bodyPr/>
          <a:lstStyle/>
          <a:p>
            <a:endParaRPr lang="el-GR" dirty="0" smtClean="0"/>
          </a:p>
          <a:p>
            <a:r>
              <a:rPr lang="el-GR" dirty="0" smtClean="0"/>
              <a:t>28/11/2013</a:t>
            </a:r>
            <a:endParaRPr lang="en-US" dirty="0"/>
          </a:p>
          <a:p>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34</a:t>
            </a:fld>
            <a:endParaRPr lang="en-US" dirty="0"/>
          </a:p>
        </p:txBody>
      </p:sp>
      <p:pic>
        <p:nvPicPr>
          <p:cNvPr id="6146" name="Picture 2" descr="C:\Users\stecherouvis\Desktop\ODS Screen shots\Δημιουργώ Κοινότητε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7" y="2411896"/>
            <a:ext cx="6758608" cy="402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59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Διαχείριση</a:t>
            </a:r>
            <a:endParaRPr lang="el-GR" dirty="0"/>
          </a:p>
        </p:txBody>
      </p:sp>
      <p:sp>
        <p:nvSpPr>
          <p:cNvPr id="3" name="Content Placeholder 2"/>
          <p:cNvSpPr>
            <a:spLocks noGrp="1"/>
          </p:cNvSpPr>
          <p:nvPr>
            <p:ph idx="1"/>
          </p:nvPr>
        </p:nvSpPr>
        <p:spPr>
          <a:xfrm>
            <a:off x="457200" y="1338469"/>
            <a:ext cx="8229600" cy="5101783"/>
          </a:xfrm>
        </p:spPr>
        <p:txBody>
          <a:bodyPr/>
          <a:lstStyle/>
          <a:p>
            <a:r>
              <a:rPr lang="el-GR" sz="1800" dirty="0"/>
              <a:t>Μ</a:t>
            </a:r>
            <a:r>
              <a:rPr lang="el-GR" sz="1800" dirty="0" smtClean="0"/>
              <a:t>εταβείτε </a:t>
            </a:r>
            <a:r>
              <a:rPr lang="el-GR" sz="1800" dirty="0"/>
              <a:t>στην σελίδα διαχείρισης της κοινότητας. Μέσα από εδώ, μπορείτε να </a:t>
            </a:r>
            <a:r>
              <a:rPr lang="el-GR" sz="1800" dirty="0" smtClean="0"/>
              <a:t>διαχειριστείτε </a:t>
            </a:r>
            <a:r>
              <a:rPr lang="el-GR" sz="1800" dirty="0"/>
              <a:t>τα μέλη της </a:t>
            </a:r>
            <a:r>
              <a:rPr lang="el-GR" sz="1800" dirty="0" smtClean="0"/>
              <a:t>κοινότητας</a:t>
            </a:r>
            <a:r>
              <a:rPr lang="el-GR" sz="1800" dirty="0"/>
              <a:t> </a:t>
            </a:r>
            <a:r>
              <a:rPr lang="el-GR" sz="1800" dirty="0" smtClean="0"/>
              <a:t>και </a:t>
            </a:r>
            <a:r>
              <a:rPr lang="el-GR" sz="1800" dirty="0"/>
              <a:t>τα χαρακτηριστικά </a:t>
            </a:r>
            <a:r>
              <a:rPr lang="el-GR" sz="1800" dirty="0" smtClean="0"/>
              <a:t>της.</a:t>
            </a:r>
            <a:r>
              <a:rPr lang="el-GR" dirty="0" smtClean="0"/>
              <a:t> </a:t>
            </a:r>
          </a:p>
          <a:p>
            <a:pPr marL="0" indent="0">
              <a:buNone/>
            </a:pP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35</a:t>
            </a:fld>
            <a:endParaRPr lang="en-US" dirty="0"/>
          </a:p>
        </p:txBody>
      </p:sp>
      <p:pic>
        <p:nvPicPr>
          <p:cNvPr id="8194" name="Picture 2" descr="C:\Users\stecherouvis\Desktop\ODS Screen shots\Διαχείριση Κοινότητας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57" y="2305878"/>
            <a:ext cx="6665844" cy="41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75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Διαχείριση</a:t>
            </a:r>
            <a:endParaRPr lang="el-GR" dirty="0"/>
          </a:p>
        </p:txBody>
      </p:sp>
      <p:sp>
        <p:nvSpPr>
          <p:cNvPr id="3" name="Content Placeholder 2"/>
          <p:cNvSpPr>
            <a:spLocks noGrp="1"/>
          </p:cNvSpPr>
          <p:nvPr>
            <p:ph idx="1"/>
          </p:nvPr>
        </p:nvSpPr>
        <p:spPr>
          <a:xfrm>
            <a:off x="457200" y="1364974"/>
            <a:ext cx="8229600" cy="4761189"/>
          </a:xfrm>
        </p:spPr>
        <p:txBody>
          <a:bodyPr/>
          <a:lstStyle/>
          <a:p>
            <a:pPr marL="0" indent="0">
              <a:buNone/>
            </a:pPr>
            <a:r>
              <a:rPr lang="el-GR" sz="2000" dirty="0" smtClean="0"/>
              <a:t>Διαχείριση μελών και ρόλων.</a:t>
            </a:r>
          </a:p>
          <a:p>
            <a:pPr marL="0" indent="0">
              <a:buNone/>
            </a:pPr>
            <a:endParaRPr lang="el-GR" dirty="0" smtClean="0"/>
          </a:p>
          <a:p>
            <a:pPr marL="0" indent="0">
              <a:buNone/>
            </a:pP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36</a:t>
            </a:fld>
            <a:endParaRPr lang="en-US" dirty="0"/>
          </a:p>
        </p:txBody>
      </p:sp>
      <p:pic>
        <p:nvPicPr>
          <p:cNvPr id="9219" name="Picture 3" descr="C:\Users\stecherouvis\Desktop\ODS Screen shots\Διαχείριση Κοινότητας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4" y="1815549"/>
            <a:ext cx="7712765" cy="462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4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Κοινότητες: διαχείριση</a:t>
            </a:r>
            <a:endParaRPr lang="el-GR" dirty="0"/>
          </a:p>
        </p:txBody>
      </p:sp>
      <p:sp>
        <p:nvSpPr>
          <p:cNvPr id="3" name="Content Placeholder 2"/>
          <p:cNvSpPr>
            <a:spLocks noGrp="1"/>
          </p:cNvSpPr>
          <p:nvPr>
            <p:ph idx="1"/>
          </p:nvPr>
        </p:nvSpPr>
        <p:spPr>
          <a:xfrm>
            <a:off x="457200" y="1338470"/>
            <a:ext cx="8229600" cy="4787694"/>
          </a:xfrm>
        </p:spPr>
        <p:txBody>
          <a:bodyPr/>
          <a:lstStyle/>
          <a:p>
            <a:pPr marL="0" indent="0">
              <a:buNone/>
            </a:pPr>
            <a:r>
              <a:rPr lang="el-GR" sz="1800" dirty="0" smtClean="0"/>
              <a:t>Επεξεργασία κοινότητας</a:t>
            </a:r>
          </a:p>
          <a:p>
            <a:pPr marL="0" indent="0">
              <a:buNone/>
            </a:pPr>
            <a:r>
              <a:rPr lang="el-GR" dirty="0" smtClean="0"/>
              <a:t> </a:t>
            </a:r>
            <a:endParaRPr lang="el-GR" dirty="0"/>
          </a:p>
        </p:txBody>
      </p:sp>
      <p:sp>
        <p:nvSpPr>
          <p:cNvPr id="4" name="Date Placeholder 3"/>
          <p:cNvSpPr>
            <a:spLocks noGrp="1"/>
          </p:cNvSpPr>
          <p:nvPr>
            <p:ph type="dt" sz="half" idx="10"/>
          </p:nvPr>
        </p:nvSpPr>
        <p:spPr/>
        <p:txBody>
          <a:bodyPr/>
          <a:lstStyle/>
          <a:p>
            <a:endParaRPr lang="el-GR" dirty="0" smtClean="0"/>
          </a:p>
          <a:p>
            <a:r>
              <a:rPr lang="el-GR" dirty="0" smtClean="0"/>
              <a:t>28/11/2013</a:t>
            </a:r>
            <a:endParaRPr lang="en-US" dirty="0" smtClean="0"/>
          </a:p>
          <a:p>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37</a:t>
            </a:fld>
            <a:endParaRPr lang="en-US" dirty="0"/>
          </a:p>
        </p:txBody>
      </p:sp>
      <p:pic>
        <p:nvPicPr>
          <p:cNvPr id="10242" name="Picture 2" descr="C:\Users\stecherouvis\Desktop\ODS Screen shots\Επεξεργασία κοινότητας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5" y="1656522"/>
            <a:ext cx="7089913" cy="478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99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εκπαιδευτικού περιεχομένου</a:t>
            </a:r>
            <a:endParaRPr lang="el-GR" dirty="0"/>
          </a:p>
        </p:txBody>
      </p:sp>
      <p:sp>
        <p:nvSpPr>
          <p:cNvPr id="3" name="Content Placeholder 2"/>
          <p:cNvSpPr>
            <a:spLocks noGrp="1"/>
          </p:cNvSpPr>
          <p:nvPr>
            <p:ph idx="1"/>
          </p:nvPr>
        </p:nvSpPr>
        <p:spPr>
          <a:xfrm>
            <a:off x="457200" y="1404730"/>
            <a:ext cx="8229600" cy="4721433"/>
          </a:xfrm>
        </p:spPr>
        <p:txBody>
          <a:bodyPr>
            <a:normAutofit/>
          </a:bodyPr>
          <a:lstStyle/>
          <a:p>
            <a:r>
              <a:rPr lang="el-GR" sz="1800" dirty="0" smtClean="0"/>
              <a:t>Δημιουργώ εκπαιδευτικό αντικείμενο, σχέδιο μαθήματος, εκπαιδευτικό σενάριο</a:t>
            </a:r>
          </a:p>
          <a:p>
            <a:pPr marL="0" indent="0">
              <a:buNone/>
            </a:pPr>
            <a:r>
              <a:rPr lang="el-GR" sz="1800" dirty="0" smtClean="0"/>
              <a:t> </a:t>
            </a:r>
            <a:endParaRPr lang="el-GR" sz="18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38</a:t>
            </a:fld>
            <a:endParaRPr lang="en-US" dirty="0"/>
          </a:p>
        </p:txBody>
      </p:sp>
      <p:pic>
        <p:nvPicPr>
          <p:cNvPr id="7" name="Picture 6"/>
          <p:cNvPicPr/>
          <p:nvPr/>
        </p:nvPicPr>
        <p:blipFill>
          <a:blip r:embed="rId2"/>
          <a:stretch>
            <a:fillRect/>
          </a:stretch>
        </p:blipFill>
        <p:spPr>
          <a:xfrm>
            <a:off x="980660" y="2332383"/>
            <a:ext cx="7116417" cy="3246782"/>
          </a:xfrm>
          <a:prstGeom prst="rect">
            <a:avLst/>
          </a:prstGeom>
          <a:ln>
            <a:solidFill>
              <a:schemeClr val="bg1">
                <a:lumMod val="85000"/>
              </a:schemeClr>
            </a:solidFill>
          </a:ln>
        </p:spPr>
      </p:pic>
    </p:spTree>
    <p:extLst>
      <p:ext uri="{BB962C8B-B14F-4D97-AF65-F5344CB8AC3E}">
        <p14:creationId xmlns:p14="http://schemas.microsoft.com/office/powerpoint/2010/main" val="3298145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εκπαιδευτικού περιεχομένου</a:t>
            </a:r>
          </a:p>
        </p:txBody>
      </p:sp>
      <p:sp>
        <p:nvSpPr>
          <p:cNvPr id="3" name="Content Placeholder 2"/>
          <p:cNvSpPr>
            <a:spLocks noGrp="1"/>
          </p:cNvSpPr>
          <p:nvPr>
            <p:ph idx="1"/>
          </p:nvPr>
        </p:nvSpPr>
        <p:spPr>
          <a:xfrm>
            <a:off x="457200" y="1404730"/>
            <a:ext cx="8229600" cy="4721433"/>
          </a:xfrm>
        </p:spPr>
        <p:txBody>
          <a:bodyPr>
            <a:normAutofit/>
          </a:bodyPr>
          <a:lstStyle/>
          <a:p>
            <a:r>
              <a:rPr lang="el-GR" sz="1800" dirty="0"/>
              <a:t>Για την δημιουργία του αντικειμένου σας, θα πρέπει πρώτα να εισάγεται τον τίτλο του, καθώς και να επιλέξετε τις ετικέτες (‘</a:t>
            </a:r>
            <a:r>
              <a:rPr lang="en-US" sz="1800" dirty="0"/>
              <a:t>tags</a:t>
            </a:r>
            <a:r>
              <a:rPr lang="el-GR" sz="1800" dirty="0"/>
              <a:t>’) που το </a:t>
            </a:r>
            <a:r>
              <a:rPr lang="el-GR" sz="1800" dirty="0" smtClean="0"/>
              <a:t>χαρακτηρίζουν,</a:t>
            </a:r>
            <a:r>
              <a:rPr lang="el-GR" sz="1800" dirty="0"/>
              <a:t> προκειμένου να διευκολύνετε τόσο την κατανόησή του από τους άλλους χρήστες όσο και την αναζήτησή του μέσα από τους σχετικούς μηχανισμούς της Πύλης.</a:t>
            </a:r>
          </a:p>
          <a:p>
            <a:endParaRPr lang="el-GR" sz="1800" dirty="0" smtClean="0"/>
          </a:p>
          <a:p>
            <a:pPr marL="0" indent="0">
              <a:buNone/>
            </a:pPr>
            <a:endParaRPr lang="el-GR" sz="1800" dirty="0" smtClean="0"/>
          </a:p>
          <a:p>
            <a:pPr marL="0" indent="0">
              <a:buNone/>
            </a:pPr>
            <a:endParaRPr lang="el-GR" sz="18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39</a:t>
            </a:fld>
            <a:endParaRPr lang="en-US" dirty="0"/>
          </a:p>
        </p:txBody>
      </p:sp>
      <p:pic>
        <p:nvPicPr>
          <p:cNvPr id="8" name="Picture 7"/>
          <p:cNvPicPr/>
          <p:nvPr/>
        </p:nvPicPr>
        <p:blipFill>
          <a:blip r:embed="rId2"/>
          <a:stretch>
            <a:fillRect/>
          </a:stretch>
        </p:blipFill>
        <p:spPr>
          <a:xfrm>
            <a:off x="1192694" y="3190710"/>
            <a:ext cx="6851375" cy="2719760"/>
          </a:xfrm>
          <a:prstGeom prst="rect">
            <a:avLst/>
          </a:prstGeom>
          <a:ln>
            <a:solidFill>
              <a:schemeClr val="bg1">
                <a:lumMod val="85000"/>
              </a:schemeClr>
            </a:solidFill>
          </a:ln>
        </p:spPr>
      </p:pic>
    </p:spTree>
    <p:extLst>
      <p:ext uri="{BB962C8B-B14F-4D97-AF65-F5344CB8AC3E}">
        <p14:creationId xmlns:p14="http://schemas.microsoft.com/office/powerpoint/2010/main" val="377308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8280920" cy="4247317"/>
          </a:xfrm>
          <a:prstGeom prst="rect">
            <a:avLst/>
          </a:prstGeom>
        </p:spPr>
        <p:txBody>
          <a:bodyPr wrap="square">
            <a:spAutoFit/>
          </a:bodyPr>
          <a:lstStyle/>
          <a:p>
            <a:pPr lvl="1"/>
            <a:endParaRPr lang="de-DE" dirty="0">
              <a:solidFill>
                <a:srgbClr val="093352"/>
              </a:solidFill>
            </a:endParaRPr>
          </a:p>
          <a:p>
            <a:pPr marL="742950" lvl="1" indent="-285750">
              <a:buFont typeface="Arial"/>
              <a:buChar char="•"/>
            </a:pPr>
            <a:endParaRPr lang="de-DE" dirty="0" smtClean="0">
              <a:solidFill>
                <a:srgbClr val="093352"/>
              </a:solidFill>
            </a:endParaRPr>
          </a:p>
          <a:p>
            <a:endParaRPr lang="de-DE" dirty="0">
              <a:solidFill>
                <a:srgbClr val="093352"/>
              </a:solidFill>
            </a:endParaRPr>
          </a:p>
          <a:p>
            <a:pPr marL="285750" indent="-285750">
              <a:buFont typeface="Arial"/>
              <a:buChar char="•"/>
            </a:pPr>
            <a:endParaRPr lang="de-DE" dirty="0">
              <a:solidFill>
                <a:srgbClr val="093352"/>
              </a:solidFill>
            </a:endParaRPr>
          </a:p>
          <a:p>
            <a:pPr marL="285750" indent="-285750">
              <a:buFont typeface="Arial"/>
              <a:buChar char="•"/>
            </a:pPr>
            <a:endParaRPr lang="de-DE" dirty="0" smtClean="0">
              <a:solidFill>
                <a:srgbClr val="093352"/>
              </a:solidFill>
            </a:endParaRPr>
          </a:p>
          <a:p>
            <a:pPr marL="285750" indent="-285750">
              <a:buFont typeface="Arial"/>
              <a:buChar char="•"/>
            </a:pPr>
            <a:endParaRPr lang="de-DE" dirty="0">
              <a:solidFill>
                <a:srgbClr val="093352"/>
              </a:solidFill>
            </a:endParaRPr>
          </a:p>
          <a:p>
            <a:pPr marL="285750" indent="-285750">
              <a:buFont typeface="Arial"/>
              <a:buChar char="•"/>
            </a:pPr>
            <a:endParaRPr lang="de-DE" dirty="0" smtClean="0">
              <a:solidFill>
                <a:srgbClr val="093352"/>
              </a:solidFill>
            </a:endParaRPr>
          </a:p>
          <a:p>
            <a:pPr marL="285750" indent="-285750">
              <a:buFont typeface="Arial"/>
              <a:buChar char="•"/>
            </a:pPr>
            <a:endParaRPr lang="de-DE" dirty="0">
              <a:solidFill>
                <a:srgbClr val="093352"/>
              </a:solidFill>
            </a:endParaRPr>
          </a:p>
          <a:p>
            <a:pPr marL="285750" indent="-285750">
              <a:buFont typeface="Arial"/>
              <a:buChar char="•"/>
            </a:pPr>
            <a:endParaRPr lang="de-DE" dirty="0" smtClean="0">
              <a:solidFill>
                <a:srgbClr val="093352"/>
              </a:solidFill>
            </a:endParaRPr>
          </a:p>
          <a:p>
            <a:pPr marL="285750" indent="-285750">
              <a:buFont typeface="Arial"/>
              <a:buChar char="•"/>
            </a:pPr>
            <a:endParaRPr lang="de-DE" dirty="0">
              <a:solidFill>
                <a:srgbClr val="093352"/>
              </a:solidFill>
            </a:endParaRPr>
          </a:p>
          <a:p>
            <a:pPr marL="285750" indent="-285750">
              <a:buFont typeface="Arial"/>
              <a:buChar char="•"/>
            </a:pPr>
            <a:endParaRPr lang="de-DE" dirty="0" smtClean="0">
              <a:solidFill>
                <a:srgbClr val="093352"/>
              </a:solidFill>
            </a:endParaRPr>
          </a:p>
          <a:p>
            <a:pPr marL="285750" indent="-285750">
              <a:buFont typeface="Arial"/>
              <a:buChar char="•"/>
            </a:pPr>
            <a:endParaRPr lang="de-DE" dirty="0">
              <a:solidFill>
                <a:srgbClr val="093352"/>
              </a:solidFill>
            </a:endParaRPr>
          </a:p>
          <a:p>
            <a:endParaRPr lang="de-DE" dirty="0" smtClean="0">
              <a:solidFill>
                <a:srgbClr val="093352"/>
              </a:solidFill>
            </a:endParaRPr>
          </a:p>
          <a:p>
            <a:endParaRPr lang="de-DE" dirty="0">
              <a:solidFill>
                <a:srgbClr val="093352"/>
              </a:solidFill>
            </a:endParaRPr>
          </a:p>
          <a:p>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068" y="3122870"/>
            <a:ext cx="2571446" cy="29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22869"/>
            <a:ext cx="2267744" cy="295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889" y="3122871"/>
            <a:ext cx="3121740" cy="294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Rectangle 5"/>
          <p:cNvSpPr txBox="1">
            <a:spLocks noChangeArrowheads="1"/>
          </p:cNvSpPr>
          <p:nvPr/>
        </p:nvSpPr>
        <p:spPr>
          <a:xfrm>
            <a:off x="971600" y="1556792"/>
            <a:ext cx="6320383" cy="79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1800" b="1" dirty="0" smtClean="0">
                <a:solidFill>
                  <a:srgbClr val="17375E"/>
                </a:solidFill>
                <a:latin typeface="+mj-lt"/>
              </a:rPr>
              <a:t>Συνεργασία με εθνικές πρωτοβουλίες και φορείς – Στην Ελλάδα: ΙΕΠ, Φωτόδεντρο, Ψηφιακό Σχολείο/ Ινστιτούτο Τεχνολογίας Υπολογιστών </a:t>
            </a:r>
          </a:p>
          <a:p>
            <a:pPr marL="457200" lvl="1" indent="0">
              <a:lnSpc>
                <a:spcPct val="80000"/>
              </a:lnSpc>
              <a:buNone/>
            </a:pPr>
            <a:endParaRPr lang="el-GR" sz="1400" b="1" dirty="0" smtClean="0">
              <a:solidFill>
                <a:srgbClr val="17375E"/>
              </a:solidFill>
              <a:latin typeface="+mj-lt"/>
            </a:endParaRPr>
          </a:p>
          <a:p>
            <a:pPr marL="457200" lvl="1" indent="0">
              <a:lnSpc>
                <a:spcPct val="80000"/>
              </a:lnSpc>
              <a:buNone/>
            </a:pPr>
            <a:endParaRPr lang="el-GR" sz="1400" b="1" dirty="0">
              <a:solidFill>
                <a:srgbClr val="17375E"/>
              </a:solidFill>
              <a:latin typeface="+mj-lt"/>
            </a:endParaRPr>
          </a:p>
          <a:p>
            <a:pPr marL="457200" lvl="1" indent="0">
              <a:lnSpc>
                <a:spcPct val="80000"/>
              </a:lnSpc>
              <a:buNone/>
            </a:pPr>
            <a:endParaRPr lang="el-GR" sz="1400" b="1" dirty="0" smtClean="0">
              <a:solidFill>
                <a:srgbClr val="17375E"/>
              </a:solidFill>
              <a:latin typeface="+mj-lt"/>
            </a:endParaRPr>
          </a:p>
          <a:p>
            <a:pPr>
              <a:lnSpc>
                <a:spcPct val="80000"/>
              </a:lnSpc>
            </a:pPr>
            <a:endParaRPr lang="el-GR" sz="1800" b="1" dirty="0">
              <a:solidFill>
                <a:srgbClr val="17375E"/>
              </a:solidFill>
              <a:latin typeface="+mj-lt"/>
            </a:endParaRPr>
          </a:p>
        </p:txBody>
      </p:sp>
    </p:spTree>
    <p:extLst>
      <p:ext uri="{BB962C8B-B14F-4D97-AF65-F5344CB8AC3E}">
        <p14:creationId xmlns:p14="http://schemas.microsoft.com/office/powerpoint/2010/main" val="3793978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Μεταδεδομένα</a:t>
            </a:r>
            <a:r>
              <a:rPr lang="el-GR" dirty="0" smtClean="0"/>
              <a:t> </a:t>
            </a:r>
            <a:endParaRPr lang="el-GR" dirty="0"/>
          </a:p>
        </p:txBody>
      </p:sp>
      <p:sp>
        <p:nvSpPr>
          <p:cNvPr id="3" name="Content Placeholder 2"/>
          <p:cNvSpPr>
            <a:spLocks noGrp="1"/>
          </p:cNvSpPr>
          <p:nvPr>
            <p:ph idx="1"/>
          </p:nvPr>
        </p:nvSpPr>
        <p:spPr>
          <a:xfrm>
            <a:off x="457200" y="1325217"/>
            <a:ext cx="8229600" cy="5115036"/>
          </a:xfrm>
        </p:spPr>
        <p:txBody>
          <a:bodyPr/>
          <a:lstStyle/>
          <a:p>
            <a:r>
              <a:rPr lang="el-GR" sz="1400" dirty="0"/>
              <a:t>Μετά την αποθήκευση αυτής της </a:t>
            </a:r>
            <a:r>
              <a:rPr lang="el-GR" sz="1400" dirty="0" smtClean="0"/>
              <a:t>πληροφορίας πρέπει </a:t>
            </a:r>
            <a:r>
              <a:rPr lang="el-GR" sz="1400" dirty="0"/>
              <a:t>να προσδιορίσετε τα </a:t>
            </a:r>
            <a:r>
              <a:rPr lang="el-GR" sz="1400" dirty="0" err="1"/>
              <a:t>μεταδεδομένα</a:t>
            </a:r>
            <a:r>
              <a:rPr lang="el-GR" sz="1400" dirty="0"/>
              <a:t> του εκπαιδευτικού αντικειμένου που δημιουργήσατε. </a:t>
            </a:r>
            <a:r>
              <a:rPr lang="el-GR" sz="1400" dirty="0" smtClean="0"/>
              <a:t>Τα </a:t>
            </a:r>
            <a:r>
              <a:rPr lang="el-GR" sz="1400" dirty="0"/>
              <a:t>τέσσερα πρώτα περιλαμβάνουν πεδία που θα πρέπει να συμπληρωθούν υποχρεωτικά και σημειώνονται με την χρήση του αστερίσκου (*), ενώ τα </a:t>
            </a:r>
            <a:r>
              <a:rPr lang="el-GR" sz="1400" dirty="0" smtClean="0"/>
              <a:t>υπόλοιπα 6 </a:t>
            </a:r>
            <a:r>
              <a:rPr lang="el-GR" sz="1400" dirty="0"/>
              <a:t>βήματα είναι προαιρετικά. </a:t>
            </a:r>
            <a:endParaRPr lang="el-GR" sz="1400" dirty="0" smtClean="0"/>
          </a:p>
          <a:p>
            <a:pPr marL="0" indent="0">
              <a:buNone/>
            </a:pPr>
            <a:endParaRPr lang="el-GR" sz="1600"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40</a:t>
            </a:fld>
            <a:endParaRPr lang="en-US" dirty="0"/>
          </a:p>
        </p:txBody>
      </p:sp>
      <p:pic>
        <p:nvPicPr>
          <p:cNvPr id="11266" name="Picture 2" descr="C:\Users\stecherouvis\Desktop\ODS Screen shots\μεταδεδομέν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2425148"/>
            <a:ext cx="6851374" cy="401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18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Μεταδεδομένα</a:t>
            </a:r>
            <a:endParaRPr lang="el-GR" dirty="0"/>
          </a:p>
        </p:txBody>
      </p:sp>
      <p:sp>
        <p:nvSpPr>
          <p:cNvPr id="3" name="Content Placeholder 2"/>
          <p:cNvSpPr>
            <a:spLocks noGrp="1"/>
          </p:cNvSpPr>
          <p:nvPr>
            <p:ph idx="1"/>
          </p:nvPr>
        </p:nvSpPr>
        <p:spPr>
          <a:xfrm>
            <a:off x="457200" y="1470992"/>
            <a:ext cx="8229600" cy="4655172"/>
          </a:xfrm>
        </p:spPr>
        <p:txBody>
          <a:bodyPr/>
          <a:lstStyle/>
          <a:p>
            <a:r>
              <a:rPr lang="el-GR" sz="1800" dirty="0" err="1" smtClean="0"/>
              <a:t>Μεταδεδομένα</a:t>
            </a:r>
            <a:r>
              <a:rPr lang="el-GR" sz="1800" dirty="0" smtClean="0"/>
              <a:t> για προχωρημένους.</a:t>
            </a:r>
          </a:p>
          <a:p>
            <a:pPr marL="0" indent="0">
              <a:buNone/>
            </a:pPr>
            <a:r>
              <a:rPr lang="el-GR" dirty="0" smtClean="0"/>
              <a:t> </a:t>
            </a:r>
            <a:endParaRPr lang="el-GR" dirty="0"/>
          </a:p>
        </p:txBody>
      </p:sp>
      <p:sp>
        <p:nvSpPr>
          <p:cNvPr id="4" name="Date Placeholder 3"/>
          <p:cNvSpPr>
            <a:spLocks noGrp="1"/>
          </p:cNvSpPr>
          <p:nvPr>
            <p:ph type="dt" sz="half" idx="10"/>
          </p:nvPr>
        </p:nvSpPr>
        <p:spPr/>
        <p:txBody>
          <a:bodyPr/>
          <a:lstStyle/>
          <a:p>
            <a:r>
              <a:rPr lang="el-GR" dirty="0"/>
              <a:t>28/11/2013</a:t>
            </a:r>
            <a:endParaRPr lang="en-US" dirty="0"/>
          </a:p>
        </p:txBody>
      </p:sp>
      <p:sp>
        <p:nvSpPr>
          <p:cNvPr id="5" name="Footer Placeholder 4"/>
          <p:cNvSpPr>
            <a:spLocks noGrp="1"/>
          </p:cNvSpPr>
          <p:nvPr>
            <p:ph type="ftr" sz="quarter" idx="11"/>
          </p:nvPr>
        </p:nvSpPr>
        <p:spPr/>
        <p:txBody>
          <a:bodyPr/>
          <a:lstStyle/>
          <a:p>
            <a:r>
              <a:rPr lang="el-GR" dirty="0" err="1"/>
              <a:t>Ελληνογερμανική</a:t>
            </a:r>
            <a:r>
              <a:rPr lang="el-GR" dirty="0"/>
              <a:t> Αγωγή</a:t>
            </a:r>
            <a:endParaRPr lang="en-US"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41</a:t>
            </a:fld>
            <a:endParaRPr lang="en-US" dirty="0"/>
          </a:p>
        </p:txBody>
      </p:sp>
      <p:pic>
        <p:nvPicPr>
          <p:cNvPr id="12290" name="Picture 2" descr="C:\Users\stecherouvis\Desktop\ODS Screen shots\Μεταδεδομένα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78" y="1948071"/>
            <a:ext cx="7421218" cy="449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7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Εργαλείο δημιουργίας εκπαιδευτικού σεναρίου</a:t>
            </a:r>
            <a:endParaRPr lang="el-GR"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600200"/>
            <a:ext cx="7961229" cy="4525963"/>
          </a:xfrm>
        </p:spPr>
      </p:pic>
      <p:sp>
        <p:nvSpPr>
          <p:cNvPr id="6" name="Slide Number Placeholder 5"/>
          <p:cNvSpPr>
            <a:spLocks noGrp="1"/>
          </p:cNvSpPr>
          <p:nvPr>
            <p:ph type="sldNum" sz="quarter" idx="12"/>
          </p:nvPr>
        </p:nvSpPr>
        <p:spPr/>
        <p:txBody>
          <a:bodyPr/>
          <a:lstStyle/>
          <a:p>
            <a:fld id="{7A02C347-4F61-2748-932D-DBBEA1FCAD8D}" type="slidenum">
              <a:rPr lang="en-US" smtClean="0"/>
              <a:pPr/>
              <a:t>42</a:t>
            </a:fld>
            <a:endParaRPr lang="en-US" dirty="0"/>
          </a:p>
        </p:txBody>
      </p:sp>
      <p:sp>
        <p:nvSpPr>
          <p:cNvPr id="8" name="Footer Placeholder 4"/>
          <p:cNvSpPr>
            <a:spLocks noGrp="1"/>
          </p:cNvSpPr>
          <p:nvPr>
            <p:ph type="ftr" sz="quarter" idx="11"/>
          </p:nvPr>
        </p:nvSpPr>
        <p:spPr>
          <a:xfrm>
            <a:off x="457199" y="6440253"/>
            <a:ext cx="4562325" cy="365125"/>
          </a:xfrm>
        </p:spPr>
        <p:txBody>
          <a:bodyPr/>
          <a:lstStyle/>
          <a:p>
            <a:r>
              <a:rPr lang="el-GR" dirty="0" err="1"/>
              <a:t>Ελληνογερμανική</a:t>
            </a:r>
            <a:r>
              <a:rPr lang="el-GR" dirty="0"/>
              <a:t> Αγωγή</a:t>
            </a:r>
            <a:endParaRPr lang="en-US" dirty="0"/>
          </a:p>
        </p:txBody>
      </p:sp>
      <p:sp>
        <p:nvSpPr>
          <p:cNvPr id="9" name="Date Placeholder 3"/>
          <p:cNvSpPr>
            <a:spLocks noGrp="1"/>
          </p:cNvSpPr>
          <p:nvPr>
            <p:ph type="dt" sz="half" idx="10"/>
          </p:nvPr>
        </p:nvSpPr>
        <p:spPr>
          <a:xfrm>
            <a:off x="4913506" y="6440253"/>
            <a:ext cx="1019629" cy="365125"/>
          </a:xfrm>
        </p:spPr>
        <p:txBody>
          <a:bodyPr/>
          <a:lstStyle/>
          <a:p>
            <a:r>
              <a:rPr lang="el-GR" dirty="0"/>
              <a:t>28/11/2013</a:t>
            </a:r>
            <a:endParaRPr lang="en-US" dirty="0"/>
          </a:p>
        </p:txBody>
      </p:sp>
    </p:spTree>
    <p:extLst>
      <p:ext uri="{BB962C8B-B14F-4D97-AF65-F5344CB8AC3E}">
        <p14:creationId xmlns:p14="http://schemas.microsoft.com/office/powerpoint/2010/main" val="1433715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Ανάρτηση εκδήλωσης</a:t>
            </a:r>
            <a:endParaRPr lang="el-GR"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43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1149049"/>
            <a:ext cx="8145439" cy="5524500"/>
          </a:xfrm>
          <a:prstGeom prst="rect">
            <a:avLst/>
          </a:prstGeom>
        </p:spPr>
      </p:pic>
    </p:spTree>
    <p:extLst>
      <p:ext uri="{BB962C8B-B14F-4D97-AF65-F5344CB8AC3E}">
        <p14:creationId xmlns:p14="http://schemas.microsoft.com/office/powerpoint/2010/main" val="298068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19422" y="1361662"/>
            <a:ext cx="8229600" cy="2574234"/>
          </a:xfrm>
        </p:spPr>
        <p:txBody>
          <a:bodyPr/>
          <a:lstStyle/>
          <a:p>
            <a:pPr marL="0" indent="0">
              <a:buNone/>
            </a:pPr>
            <a:endParaRPr lang="el-GR" dirty="0" smtClean="0"/>
          </a:p>
          <a:p>
            <a:pPr marL="0" indent="0" algn="ctr">
              <a:buNone/>
            </a:pPr>
            <a:r>
              <a:rPr lang="el-GR" sz="5400" i="1" dirty="0" smtClean="0"/>
              <a:t>Ευχαριστούμε &amp; </a:t>
            </a:r>
          </a:p>
          <a:p>
            <a:pPr marL="0" indent="0" algn="ctr">
              <a:buNone/>
            </a:pPr>
            <a:r>
              <a:rPr lang="el-GR" sz="5400" i="1" dirty="0" smtClean="0"/>
              <a:t>Καλή Πλοήγηση</a:t>
            </a:r>
            <a:endParaRPr lang="el-GR" sz="5400" dirty="0"/>
          </a:p>
        </p:txBody>
      </p:sp>
      <p:sp>
        <p:nvSpPr>
          <p:cNvPr id="6" name="Slide Number Placeholder 5"/>
          <p:cNvSpPr>
            <a:spLocks noGrp="1"/>
          </p:cNvSpPr>
          <p:nvPr>
            <p:ph type="sldNum" sz="quarter" idx="12"/>
          </p:nvPr>
        </p:nvSpPr>
        <p:spPr/>
        <p:txBody>
          <a:bodyPr/>
          <a:lstStyle/>
          <a:p>
            <a:fld id="{7A02C347-4F61-2748-932D-DBBEA1FCAD8D}" type="slidenum">
              <a:rPr lang="en-US" smtClean="0"/>
              <a:pPr/>
              <a:t>44</a:t>
            </a:fld>
            <a:endParaRPr lang="en-US" dirty="0"/>
          </a:p>
        </p:txBody>
      </p:sp>
      <p:sp>
        <p:nvSpPr>
          <p:cNvPr id="7" name="TextBox 6"/>
          <p:cNvSpPr txBox="1"/>
          <p:nvPr/>
        </p:nvSpPr>
        <p:spPr>
          <a:xfrm>
            <a:off x="2213112" y="4520718"/>
            <a:ext cx="4373217" cy="646331"/>
          </a:xfrm>
          <a:prstGeom prst="rect">
            <a:avLst/>
          </a:prstGeom>
          <a:noFill/>
        </p:spPr>
        <p:txBody>
          <a:bodyPr wrap="square" rtlCol="0">
            <a:spAutoFit/>
          </a:bodyPr>
          <a:lstStyle/>
          <a:p>
            <a:r>
              <a:rPr lang="el-GR" dirty="0" smtClean="0"/>
              <a:t>Ελένη Χελιώτη </a:t>
            </a:r>
            <a:r>
              <a:rPr lang="en-US" dirty="0" smtClean="0">
                <a:hlinkClick r:id="rId2"/>
              </a:rPr>
              <a:t>chelioti@ea.gr</a:t>
            </a:r>
            <a:endParaRPr lang="en-US" dirty="0" smtClean="0"/>
          </a:p>
          <a:p>
            <a:r>
              <a:rPr lang="el-GR" dirty="0" smtClean="0"/>
              <a:t>Στέφανος Χερουβής </a:t>
            </a:r>
            <a:r>
              <a:rPr lang="en-US" dirty="0" smtClean="0">
                <a:hlinkClick r:id="rId3"/>
              </a:rPr>
              <a:t>stecherouvis@ea.gr</a:t>
            </a:r>
            <a:r>
              <a:rPr lang="el-GR" dirty="0" smtClean="0"/>
              <a:t> </a:t>
            </a:r>
            <a:endParaRPr lang="el-GR" dirty="0"/>
          </a:p>
        </p:txBody>
      </p:sp>
    </p:spTree>
    <p:extLst>
      <p:ext uri="{BB962C8B-B14F-4D97-AF65-F5344CB8AC3E}">
        <p14:creationId xmlns:p14="http://schemas.microsoft.com/office/powerpoint/2010/main" val="357691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4" y="1556792"/>
            <a:ext cx="6057809" cy="302433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69306041"/>
              </p:ext>
            </p:extLst>
          </p:nvPr>
        </p:nvGraphicFramePr>
        <p:xfrm>
          <a:off x="6084168" y="1268760"/>
          <a:ext cx="2736305" cy="4481784"/>
        </p:xfrm>
        <a:graphic>
          <a:graphicData uri="http://schemas.openxmlformats.org/drawingml/2006/table">
            <a:tbl>
              <a:tblPr>
                <a:tableStyleId>{5C22544A-7EE6-4342-B048-85BDC9FD1C3A}</a:tableStyleId>
              </a:tblPr>
              <a:tblGrid>
                <a:gridCol w="292721"/>
                <a:gridCol w="610896"/>
                <a:gridCol w="610896"/>
                <a:gridCol w="610896"/>
                <a:gridCol w="610896"/>
              </a:tblGrid>
              <a:tr h="181229">
                <a:tc>
                  <a:txBody>
                    <a:bodyPr/>
                    <a:lstStyle/>
                    <a:p>
                      <a:pPr algn="l" fontAlgn="b"/>
                      <a:r>
                        <a:rPr lang="el-GR" sz="1000" u="none" strike="noStrike" dirty="0">
                          <a:effectLst/>
                        </a:rPr>
                        <a:t> </a:t>
                      </a:r>
                      <a:endParaRPr lang="el-GR" sz="1000" b="0" i="0" u="none" strike="noStrike" dirty="0">
                        <a:solidFill>
                          <a:srgbClr val="000000"/>
                        </a:solidFill>
                        <a:effectLst/>
                        <a:latin typeface="Calibri"/>
                      </a:endParaRPr>
                    </a:p>
                  </a:txBody>
                  <a:tcPr marL="8833" marR="8833" marT="8833" marB="0" anchor="b"/>
                </a:tc>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Schools</a:t>
                      </a:r>
                      <a:endParaRPr lang="en-US"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Teachers </a:t>
                      </a:r>
                      <a:endParaRPr lang="en-US"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Students </a:t>
                      </a:r>
                      <a:endParaRPr lang="en-US"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Austria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9</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9</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245</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2</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Belgium</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160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3</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Bulgaria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79</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3745</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4</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Croatia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9</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671</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5</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Cyprus</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34</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58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552</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6</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Estonia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414</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7</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Finland</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95</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208</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8</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France</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dirty="0">
                          <a:effectLst/>
                        </a:rPr>
                        <a:t>16</a:t>
                      </a:r>
                      <a:endParaRPr lang="el-GR" sz="1000" b="0" i="0" u="none" strike="noStrike" dirty="0">
                        <a:solidFill>
                          <a:srgbClr val="000000"/>
                        </a:solidFill>
                        <a:effectLst/>
                        <a:latin typeface="Calibri"/>
                      </a:endParaRPr>
                    </a:p>
                  </a:txBody>
                  <a:tcPr marL="8833" marR="8833" marT="8833" marB="0" anchor="b"/>
                </a:tc>
                <a:tc>
                  <a:txBody>
                    <a:bodyPr/>
                    <a:lstStyle/>
                    <a:p>
                      <a:pPr algn="r" fontAlgn="b"/>
                      <a:r>
                        <a:rPr lang="el-GR" sz="1000" u="none" strike="noStrike">
                          <a:effectLst/>
                        </a:rPr>
                        <a:t>18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333</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9</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Germany</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10</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Greece</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46</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142</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1400</a:t>
                      </a:r>
                      <a:endParaRPr lang="el-GR" sz="1000" b="0" i="0" u="none" strike="noStrike">
                        <a:solidFill>
                          <a:srgbClr val="000000"/>
                        </a:solidFill>
                        <a:effectLst/>
                        <a:latin typeface="Calibri"/>
                      </a:endParaRPr>
                    </a:p>
                  </a:txBody>
                  <a:tcPr marL="8833" marR="8833" marT="8833" marB="0" anchor="b"/>
                </a:tc>
              </a:tr>
              <a:tr h="166721">
                <a:tc>
                  <a:txBody>
                    <a:bodyPr/>
                    <a:lstStyle/>
                    <a:p>
                      <a:pPr algn="r" fontAlgn="b"/>
                      <a:r>
                        <a:rPr lang="el-GR" sz="1000" u="none" strike="noStrike">
                          <a:effectLst/>
                        </a:rPr>
                        <a:t>11</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Greenland</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12</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Ireland</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14</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80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13</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Italy</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62</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500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14</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Latvia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14</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155</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15</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Lithuania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5</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5</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135</a:t>
                      </a:r>
                      <a:endParaRPr lang="el-GR" sz="1000" b="0" i="0" u="none" strike="noStrike">
                        <a:solidFill>
                          <a:srgbClr val="000000"/>
                        </a:solidFill>
                        <a:effectLst/>
                        <a:latin typeface="Calibri"/>
                      </a:endParaRPr>
                    </a:p>
                  </a:txBody>
                  <a:tcPr marL="8833" marR="8833" marT="8833" marB="0" anchor="b"/>
                </a:tc>
              </a:tr>
              <a:tr h="328025">
                <a:tc>
                  <a:txBody>
                    <a:bodyPr/>
                    <a:lstStyle/>
                    <a:p>
                      <a:pPr algn="r" fontAlgn="b"/>
                      <a:r>
                        <a:rPr lang="el-GR" sz="1000" u="none" strike="noStrike">
                          <a:effectLst/>
                        </a:rPr>
                        <a:t>16</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Netherlands</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25</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265</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17</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Portugal</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30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48</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842</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18</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Romania</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160</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2126</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19</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Serbia </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600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20</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Spain</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13</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26</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140</a:t>
                      </a:r>
                      <a:endParaRPr lang="el-GR" sz="1000" b="0" i="0" u="none" strike="noStrike">
                        <a:solidFill>
                          <a:srgbClr val="000000"/>
                        </a:solidFill>
                        <a:effectLst/>
                        <a:latin typeface="Calibri"/>
                      </a:endParaRPr>
                    </a:p>
                  </a:txBody>
                  <a:tcPr marL="8833" marR="8833" marT="8833" marB="0" anchor="b"/>
                </a:tc>
              </a:tr>
              <a:tr h="181229">
                <a:tc>
                  <a:txBody>
                    <a:bodyPr/>
                    <a:lstStyle/>
                    <a:p>
                      <a:pPr algn="r" fontAlgn="b"/>
                      <a:r>
                        <a:rPr lang="el-GR" sz="1000" u="none" strike="noStrike">
                          <a:effectLst/>
                        </a:rPr>
                        <a:t>21</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u="none" strike="noStrike">
                          <a:effectLst/>
                        </a:rPr>
                        <a:t>UK</a:t>
                      </a:r>
                      <a:endParaRPr lang="en-US"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43</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47</a:t>
                      </a:r>
                      <a:endParaRPr lang="el-GR" sz="1000" b="0" i="0" u="none" strike="noStrike">
                        <a:solidFill>
                          <a:srgbClr val="000000"/>
                        </a:solidFill>
                        <a:effectLst/>
                        <a:latin typeface="Calibri"/>
                      </a:endParaRPr>
                    </a:p>
                  </a:txBody>
                  <a:tcPr marL="8833" marR="8833" marT="8833" marB="0" anchor="b"/>
                </a:tc>
                <a:tc>
                  <a:txBody>
                    <a:bodyPr/>
                    <a:lstStyle/>
                    <a:p>
                      <a:pPr algn="r" fontAlgn="b"/>
                      <a:r>
                        <a:rPr lang="el-GR" sz="1000" u="none" strike="noStrike">
                          <a:effectLst/>
                        </a:rPr>
                        <a:t>400</a:t>
                      </a:r>
                      <a:endParaRPr lang="el-GR" sz="1000" b="0" i="0" u="none" strike="noStrike">
                        <a:solidFill>
                          <a:srgbClr val="000000"/>
                        </a:solidFill>
                        <a:effectLst/>
                        <a:latin typeface="Calibri"/>
                      </a:endParaRPr>
                    </a:p>
                  </a:txBody>
                  <a:tcPr marL="8833" marR="8833" marT="8833" marB="0" anchor="b"/>
                </a:tc>
              </a:tr>
              <a:tr h="181229">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c>
                  <a:txBody>
                    <a:bodyPr/>
                    <a:lstStyle/>
                    <a:p>
                      <a:pPr algn="l" fontAlgn="b"/>
                      <a:r>
                        <a:rPr lang="el-GR" sz="1000" u="none" strike="noStrike" dirty="0">
                          <a:effectLst/>
                        </a:rPr>
                        <a:t> </a:t>
                      </a:r>
                      <a:endParaRPr lang="el-GR" sz="1000" b="0" i="0" u="none" strike="noStrike" dirty="0">
                        <a:solidFill>
                          <a:srgbClr val="000000"/>
                        </a:solidFill>
                        <a:effectLst/>
                        <a:latin typeface="Calibri"/>
                      </a:endParaRPr>
                    </a:p>
                  </a:txBody>
                  <a:tcPr marL="8833" marR="8833" marT="8833" marB="0" anchor="b"/>
                </a:tc>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r>
              <a:tr h="181229">
                <a:tc>
                  <a:txBody>
                    <a:bodyPr/>
                    <a:lstStyle/>
                    <a:p>
                      <a:pPr algn="l" fontAlgn="b"/>
                      <a:r>
                        <a:rPr lang="el-GR" sz="1000" u="none" strike="noStrike">
                          <a:effectLst/>
                        </a:rPr>
                        <a:t> </a:t>
                      </a:r>
                      <a:endParaRPr lang="el-GR" sz="1000" b="0" i="0" u="none" strike="noStrike">
                        <a:solidFill>
                          <a:srgbClr val="000000"/>
                        </a:solidFill>
                        <a:effectLst/>
                        <a:latin typeface="Calibri"/>
                      </a:endParaRPr>
                    </a:p>
                  </a:txBody>
                  <a:tcPr marL="8833" marR="8833" marT="8833" marB="0" anchor="b"/>
                </a:tc>
                <a:tc>
                  <a:txBody>
                    <a:bodyPr/>
                    <a:lstStyle/>
                    <a:p>
                      <a:pPr algn="l" fontAlgn="b"/>
                      <a:r>
                        <a:rPr lang="en-US" sz="1000" b="1" u="none" strike="noStrike" dirty="0">
                          <a:effectLst/>
                        </a:rPr>
                        <a:t>Total</a:t>
                      </a:r>
                      <a:endParaRPr lang="en-US" sz="1000" b="1" i="0" u="none" strike="noStrike" dirty="0">
                        <a:solidFill>
                          <a:srgbClr val="000000"/>
                        </a:solidFill>
                        <a:effectLst/>
                        <a:latin typeface="Calibri"/>
                      </a:endParaRPr>
                    </a:p>
                  </a:txBody>
                  <a:tcPr marL="8833" marR="8833" marT="8833" marB="0" anchor="b"/>
                </a:tc>
                <a:tc>
                  <a:txBody>
                    <a:bodyPr/>
                    <a:lstStyle/>
                    <a:p>
                      <a:pPr algn="r" fontAlgn="b"/>
                      <a:r>
                        <a:rPr lang="el-GR" sz="1000" b="1" u="none" strike="noStrike" dirty="0">
                          <a:effectLst/>
                        </a:rPr>
                        <a:t>407</a:t>
                      </a:r>
                      <a:endParaRPr lang="el-GR" sz="1000" b="1" i="0" u="none" strike="noStrike" dirty="0">
                        <a:solidFill>
                          <a:srgbClr val="000000"/>
                        </a:solidFill>
                        <a:effectLst/>
                        <a:latin typeface="Calibri"/>
                      </a:endParaRPr>
                    </a:p>
                  </a:txBody>
                  <a:tcPr marL="8833" marR="8833" marT="8833" marB="0" anchor="b"/>
                </a:tc>
                <a:tc>
                  <a:txBody>
                    <a:bodyPr/>
                    <a:lstStyle/>
                    <a:p>
                      <a:pPr algn="r" fontAlgn="b"/>
                      <a:r>
                        <a:rPr lang="el-GR" sz="1000" b="1" u="none" strike="noStrike" dirty="0">
                          <a:effectLst/>
                        </a:rPr>
                        <a:t>937</a:t>
                      </a:r>
                      <a:endParaRPr lang="el-GR" sz="1000" b="1" i="0" u="none" strike="noStrike" dirty="0">
                        <a:solidFill>
                          <a:srgbClr val="000000"/>
                        </a:solidFill>
                        <a:effectLst/>
                        <a:latin typeface="Calibri"/>
                      </a:endParaRPr>
                    </a:p>
                  </a:txBody>
                  <a:tcPr marL="8833" marR="8833" marT="8833" marB="0" anchor="b"/>
                </a:tc>
                <a:tc>
                  <a:txBody>
                    <a:bodyPr/>
                    <a:lstStyle/>
                    <a:p>
                      <a:pPr algn="r" fontAlgn="b"/>
                      <a:r>
                        <a:rPr lang="el-GR" sz="1000" b="1" u="none" strike="noStrike" dirty="0">
                          <a:effectLst/>
                        </a:rPr>
                        <a:t>13091</a:t>
                      </a:r>
                      <a:endParaRPr lang="el-GR" sz="1000" b="1" i="0" u="none" strike="noStrike" dirty="0">
                        <a:solidFill>
                          <a:srgbClr val="000000"/>
                        </a:solidFill>
                        <a:effectLst/>
                        <a:latin typeface="Calibri"/>
                      </a:endParaRPr>
                    </a:p>
                  </a:txBody>
                  <a:tcPr marL="8833" marR="8833" marT="8833" marB="0" anchor="b"/>
                </a:tc>
              </a:tr>
            </a:tbl>
          </a:graphicData>
        </a:graphic>
      </p:graphicFrame>
    </p:spTree>
    <p:extLst>
      <p:ext uri="{BB962C8B-B14F-4D97-AF65-F5344CB8AC3E}">
        <p14:creationId xmlns:p14="http://schemas.microsoft.com/office/powerpoint/2010/main" val="173637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7371" y="5383240"/>
            <a:ext cx="4654569" cy="1077218"/>
          </a:xfrm>
          <a:prstGeom prst="rect">
            <a:avLst/>
          </a:prstGeom>
        </p:spPr>
        <p:txBody>
          <a:bodyPr wrap="square">
            <a:spAutoFit/>
          </a:bodyPr>
          <a:lstStyle/>
          <a:p>
            <a:endParaRPr lang="en-US" sz="1600" b="1" dirty="0" smtClean="0">
              <a:solidFill>
                <a:srgbClr val="093352"/>
              </a:solidFill>
            </a:endParaRPr>
          </a:p>
          <a:p>
            <a:r>
              <a:rPr lang="el-GR" sz="1600" dirty="0" smtClean="0">
                <a:solidFill>
                  <a:srgbClr val="093352"/>
                </a:solidFill>
              </a:rPr>
              <a:t>Θερινό σχολείο- Κρήτη, Πάνορμο 30 Ιουνίου- </a:t>
            </a:r>
            <a:r>
              <a:rPr lang="en-US" sz="1600" dirty="0" smtClean="0">
                <a:solidFill>
                  <a:srgbClr val="093352"/>
                </a:solidFill>
              </a:rPr>
              <a:t> </a:t>
            </a:r>
            <a:r>
              <a:rPr lang="el-GR" sz="1600" dirty="0" smtClean="0">
                <a:solidFill>
                  <a:srgbClr val="093352"/>
                </a:solidFill>
              </a:rPr>
              <a:t>4 Ιουλίου 2013</a:t>
            </a:r>
            <a:r>
              <a:rPr lang="en-US" sz="1600" dirty="0" smtClean="0">
                <a:solidFill>
                  <a:srgbClr val="093352"/>
                </a:solidFill>
              </a:rPr>
              <a:t>    (</a:t>
            </a:r>
            <a:r>
              <a:rPr lang="el-GR" sz="1600" dirty="0" smtClean="0">
                <a:solidFill>
                  <a:srgbClr val="093352"/>
                </a:solidFill>
              </a:rPr>
              <a:t>η συμμετοχή των εκπαιδευτικών επιδοτείται από το πρόγραμμα </a:t>
            </a:r>
            <a:r>
              <a:rPr lang="en-US" sz="1600" dirty="0" smtClean="0">
                <a:solidFill>
                  <a:srgbClr val="093352"/>
                </a:solidFill>
              </a:rPr>
              <a:t>Comenius</a:t>
            </a:r>
            <a:r>
              <a:rPr lang="el-GR" sz="1600" dirty="0" smtClean="0">
                <a:solidFill>
                  <a:srgbClr val="093352"/>
                </a:solidFill>
              </a:rPr>
              <a:t>) </a:t>
            </a:r>
            <a:endParaRPr lang="el-GR" sz="1600" dirty="0">
              <a:solidFill>
                <a:srgbClr val="093352"/>
              </a:solidFill>
            </a:endParaRPr>
          </a:p>
        </p:txBody>
      </p:sp>
      <p:pic>
        <p:nvPicPr>
          <p:cNvPr id="2050" name="Picture 2" descr="C:\Users\chelioti\Pictures\SummerSchool2012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684916"/>
            <a:ext cx="3118723" cy="1824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653136"/>
            <a:ext cx="3118723" cy="1656184"/>
          </a:xfrm>
          <a:prstGeom prst="rect">
            <a:avLst/>
          </a:prstGeom>
        </p:spPr>
      </p:pic>
      <p:sp>
        <p:nvSpPr>
          <p:cNvPr id="5" name="Rectangle 4"/>
          <p:cNvSpPr/>
          <p:nvPr/>
        </p:nvSpPr>
        <p:spPr>
          <a:xfrm>
            <a:off x="323528" y="844623"/>
            <a:ext cx="8280920" cy="1077218"/>
          </a:xfrm>
          <a:prstGeom prst="rect">
            <a:avLst/>
          </a:prstGeom>
        </p:spPr>
        <p:txBody>
          <a:bodyPr wrap="square">
            <a:spAutoFit/>
          </a:bodyPr>
          <a:lstStyle/>
          <a:p>
            <a:endParaRPr lang="el-GR" sz="1600" b="1" i="1" dirty="0">
              <a:solidFill>
                <a:schemeClr val="tx2"/>
              </a:solidFill>
            </a:endParaRPr>
          </a:p>
          <a:p>
            <a:pPr marL="285750" indent="-285750">
              <a:buFontTx/>
              <a:buChar char="-"/>
            </a:pPr>
            <a:r>
              <a:rPr lang="el-GR" sz="1600" b="1" dirty="0"/>
              <a:t>Επιμορφωτικές δράσεις και </a:t>
            </a:r>
            <a:r>
              <a:rPr lang="el-GR" sz="1600" b="1" dirty="0" smtClean="0"/>
              <a:t>εργαστήρια (</a:t>
            </a:r>
            <a:r>
              <a:rPr lang="el-GR" sz="1600" dirty="0" smtClean="0"/>
              <a:t>2013: Κομοτηνή, Πήλιο, Ηλεία, Ηράκλειο, Χανιά</a:t>
            </a:r>
            <a:r>
              <a:rPr lang="el-GR" sz="1600" b="1" dirty="0" smtClean="0"/>
              <a:t>) </a:t>
            </a:r>
            <a:endParaRPr lang="el-GR" sz="1600" b="1" dirty="0"/>
          </a:p>
          <a:p>
            <a:pPr marL="285750" indent="-285750">
              <a:buFontTx/>
              <a:buChar char="-"/>
            </a:pPr>
            <a:r>
              <a:rPr lang="el-GR" sz="1600" b="1" dirty="0"/>
              <a:t>Θερινά και χειμερινά σχολεία </a:t>
            </a:r>
            <a:r>
              <a:rPr lang="el-GR" sz="1600" dirty="0"/>
              <a:t>για </a:t>
            </a:r>
            <a:r>
              <a:rPr lang="el-GR" sz="1600" dirty="0" smtClean="0"/>
              <a:t>εκπαιδευτικούς</a:t>
            </a:r>
            <a:r>
              <a:rPr lang="en-US" sz="1600" dirty="0" smtClean="0"/>
              <a:t> </a:t>
            </a:r>
            <a:r>
              <a:rPr lang="el-GR" sz="1600" dirty="0" smtClean="0"/>
              <a:t> </a:t>
            </a:r>
          </a:p>
          <a:p>
            <a:pPr marL="285750" indent="-285750">
              <a:buFontTx/>
              <a:buChar char="-"/>
            </a:pPr>
            <a:r>
              <a:rPr lang="el-GR" sz="1600" b="1" dirty="0" smtClean="0"/>
              <a:t>Συνέδρια (Αθήνα Ιούνιος 2013, Βόλος Αύγουστος 2013)</a:t>
            </a:r>
            <a:endParaRPr lang="el-GR" sz="1600" b="1" dirty="0"/>
          </a:p>
        </p:txBody>
      </p:sp>
      <p:pic>
        <p:nvPicPr>
          <p:cNvPr id="7" name="Picture 6" descr="C:\Users\chelioti\Pictures\Vilnius3.JPG"/>
          <p:cNvPicPr/>
          <p:nvPr/>
        </p:nvPicPr>
        <p:blipFill>
          <a:blip r:embed="rId4">
            <a:extLst>
              <a:ext uri="{28A0092B-C50C-407E-A947-70E740481C1C}">
                <a14:useLocalDpi xmlns:a14="http://schemas.microsoft.com/office/drawing/2010/main" val="0"/>
              </a:ext>
            </a:extLst>
          </a:blip>
          <a:srcRect/>
          <a:stretch>
            <a:fillRect/>
          </a:stretch>
        </p:blipFill>
        <p:spPr bwMode="auto">
          <a:xfrm>
            <a:off x="4989686" y="2955141"/>
            <a:ext cx="3816424" cy="1944216"/>
          </a:xfrm>
          <a:prstGeom prst="rect">
            <a:avLst/>
          </a:prstGeom>
          <a:noFill/>
          <a:ln>
            <a:noFill/>
          </a:ln>
        </p:spPr>
      </p:pic>
      <p:sp>
        <p:nvSpPr>
          <p:cNvPr id="9" name="Rectangle 8"/>
          <p:cNvSpPr/>
          <p:nvPr/>
        </p:nvSpPr>
        <p:spPr>
          <a:xfrm>
            <a:off x="4860032" y="1877923"/>
            <a:ext cx="4654569" cy="1077218"/>
          </a:xfrm>
          <a:prstGeom prst="rect">
            <a:avLst/>
          </a:prstGeom>
        </p:spPr>
        <p:txBody>
          <a:bodyPr wrap="square">
            <a:spAutoFit/>
          </a:bodyPr>
          <a:lstStyle/>
          <a:p>
            <a:endParaRPr lang="en-US" sz="1600" b="1" dirty="0" smtClean="0">
              <a:solidFill>
                <a:srgbClr val="093352"/>
              </a:solidFill>
            </a:endParaRPr>
          </a:p>
          <a:p>
            <a:r>
              <a:rPr lang="el-GR" sz="1600" dirty="0" smtClean="0">
                <a:solidFill>
                  <a:srgbClr val="093352"/>
                </a:solidFill>
              </a:rPr>
              <a:t>Χειμερινό σχολείο - </a:t>
            </a:r>
            <a:r>
              <a:rPr lang="en-US" sz="1600" dirty="0" smtClean="0">
                <a:solidFill>
                  <a:srgbClr val="093352"/>
                </a:solidFill>
              </a:rPr>
              <a:t>Vilnius, </a:t>
            </a:r>
            <a:r>
              <a:rPr lang="el-GR" sz="1600" dirty="0" smtClean="0">
                <a:solidFill>
                  <a:srgbClr val="093352"/>
                </a:solidFill>
              </a:rPr>
              <a:t>Λιθουανία: 27 Ιανουαρίου – 1 Φεβρουαρίου 2013</a:t>
            </a:r>
            <a:r>
              <a:rPr lang="en-US" sz="1600" dirty="0" smtClean="0">
                <a:solidFill>
                  <a:srgbClr val="093352"/>
                </a:solidFill>
              </a:rPr>
              <a:t>- </a:t>
            </a:r>
            <a:r>
              <a:rPr lang="el-GR" sz="1600" dirty="0" smtClean="0">
                <a:solidFill>
                  <a:srgbClr val="093352"/>
                </a:solidFill>
              </a:rPr>
              <a:t>Επόμενο: Φεβρουάριος 2014</a:t>
            </a:r>
            <a:endParaRPr lang="el-GR" sz="1600" dirty="0">
              <a:solidFill>
                <a:srgbClr val="093352"/>
              </a:solidFill>
            </a:endParaRPr>
          </a:p>
        </p:txBody>
      </p:sp>
    </p:spTree>
    <p:extLst>
      <p:ext uri="{BB962C8B-B14F-4D97-AF65-F5344CB8AC3E}">
        <p14:creationId xmlns:p14="http://schemas.microsoft.com/office/powerpoint/2010/main" val="341535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5412905" cy="5355312"/>
          </a:xfrm>
          <a:prstGeom prst="rect">
            <a:avLst/>
          </a:prstGeom>
        </p:spPr>
        <p:txBody>
          <a:bodyPr wrap="square">
            <a:spAutoFit/>
          </a:bodyPr>
          <a:lstStyle/>
          <a:p>
            <a:pPr marL="285750" indent="-285750">
              <a:buFontTx/>
              <a:buChar char="-"/>
            </a:pPr>
            <a:r>
              <a:rPr lang="el-GR" dirty="0"/>
              <a:t>Εργαστήρια παρουσίασης </a:t>
            </a:r>
            <a:r>
              <a:rPr lang="el-GR" b="1" dirty="0"/>
              <a:t>καλών </a:t>
            </a:r>
            <a:r>
              <a:rPr lang="el-GR" b="1" dirty="0" smtClean="0"/>
              <a:t>πρακτικών</a:t>
            </a:r>
            <a:r>
              <a:rPr lang="en-US" b="1" dirty="0" smtClean="0"/>
              <a:t>, </a:t>
            </a:r>
            <a:r>
              <a:rPr lang="el-GR" b="1" dirty="0" smtClean="0"/>
              <a:t>στοχοθεσίας</a:t>
            </a:r>
            <a:r>
              <a:rPr lang="el-GR" dirty="0" smtClean="0"/>
              <a:t> </a:t>
            </a:r>
            <a:r>
              <a:rPr lang="el-GR" dirty="0"/>
              <a:t>για την ανάπτυξη του </a:t>
            </a:r>
            <a:r>
              <a:rPr lang="el-GR" dirty="0" smtClean="0"/>
              <a:t>σχολείου</a:t>
            </a:r>
            <a:r>
              <a:rPr lang="en-US" dirty="0" smtClean="0"/>
              <a:t> </a:t>
            </a:r>
            <a:r>
              <a:rPr lang="el-GR" dirty="0" smtClean="0"/>
              <a:t>καταγραφής των αναγκών των εκπαιδευτικών</a:t>
            </a:r>
            <a:r>
              <a:rPr lang="en-US" dirty="0" smtClean="0"/>
              <a:t>-</a:t>
            </a:r>
            <a:r>
              <a:rPr lang="en-US" dirty="0"/>
              <a:t>&gt; </a:t>
            </a:r>
            <a:r>
              <a:rPr lang="el-GR" dirty="0"/>
              <a:t>Εργαστήρια </a:t>
            </a:r>
            <a:r>
              <a:rPr lang="el-GR" b="1" dirty="0"/>
              <a:t>ανατροφοδότησης</a:t>
            </a:r>
            <a:r>
              <a:rPr lang="en-US" dirty="0"/>
              <a:t>-&gt; </a:t>
            </a:r>
            <a:r>
              <a:rPr lang="el-GR" dirty="0"/>
              <a:t>Εργαστήρια </a:t>
            </a:r>
            <a:r>
              <a:rPr lang="el-GR" b="1" dirty="0"/>
              <a:t>τελικής </a:t>
            </a:r>
            <a:r>
              <a:rPr lang="el-GR" b="1" dirty="0" smtClean="0"/>
              <a:t>αξιολόγησης</a:t>
            </a:r>
            <a:endParaRPr lang="en-US" b="1" dirty="0" smtClean="0"/>
          </a:p>
          <a:p>
            <a:pPr marL="285750" indent="-285750">
              <a:buFontTx/>
              <a:buChar char="-"/>
            </a:pPr>
            <a:r>
              <a:rPr lang="el-GR" b="1" dirty="0" smtClean="0"/>
              <a:t>Συνεργασία Σχολικών Συμβούλων </a:t>
            </a:r>
          </a:p>
          <a:p>
            <a:pPr marL="285750" indent="-285750">
              <a:buFontTx/>
              <a:buChar char="-"/>
            </a:pPr>
            <a:endParaRPr lang="el-GR" b="1" dirty="0" smtClean="0"/>
          </a:p>
          <a:p>
            <a:pPr marL="285750" indent="-285750">
              <a:buFontTx/>
              <a:buChar char="-"/>
            </a:pPr>
            <a:r>
              <a:rPr lang="el-GR" b="1" dirty="0" smtClean="0"/>
              <a:t>Μέχρι τώρα συμμετοχή 750 εκπαιδευτικών Α/θμιας και Β/θμιας</a:t>
            </a:r>
          </a:p>
          <a:p>
            <a:pPr marL="342900" indent="-342900">
              <a:buAutoNum type="arabicParenR"/>
            </a:pPr>
            <a:r>
              <a:rPr lang="el-GR" dirty="0" smtClean="0"/>
              <a:t>Αθήνα (3 εργαστήρια)</a:t>
            </a:r>
          </a:p>
          <a:p>
            <a:pPr marL="342900" indent="-342900">
              <a:buAutoNum type="arabicParenR"/>
            </a:pPr>
            <a:r>
              <a:rPr lang="el-GR" dirty="0" smtClean="0"/>
              <a:t>Πάτρα</a:t>
            </a:r>
          </a:p>
          <a:p>
            <a:pPr marL="342900" indent="-342900">
              <a:buAutoNum type="arabicParenR"/>
            </a:pPr>
            <a:r>
              <a:rPr lang="el-GR" dirty="0" smtClean="0"/>
              <a:t>Θήβα</a:t>
            </a:r>
          </a:p>
          <a:p>
            <a:pPr marL="342900" indent="-342900">
              <a:buAutoNum type="arabicParenR"/>
            </a:pPr>
            <a:r>
              <a:rPr lang="el-GR" dirty="0" smtClean="0"/>
              <a:t>Φλώρινα</a:t>
            </a:r>
          </a:p>
          <a:p>
            <a:pPr marL="342900" indent="-342900">
              <a:buAutoNum type="arabicParenR"/>
            </a:pPr>
            <a:r>
              <a:rPr lang="el-GR" dirty="0" smtClean="0"/>
              <a:t>Θεσσαλονίκη</a:t>
            </a:r>
            <a:endParaRPr lang="en-US" dirty="0" smtClean="0"/>
          </a:p>
          <a:p>
            <a:pPr marL="342900" indent="-342900">
              <a:buAutoNum type="arabicParenR"/>
            </a:pPr>
            <a:r>
              <a:rPr lang="el-GR" dirty="0" smtClean="0"/>
              <a:t>Χανιά</a:t>
            </a:r>
          </a:p>
          <a:p>
            <a:pPr marL="342900" indent="-342900">
              <a:buAutoNum type="arabicParenR"/>
            </a:pPr>
            <a:r>
              <a:rPr lang="el-GR" dirty="0" smtClean="0"/>
              <a:t>Ρέθυμνο</a:t>
            </a:r>
          </a:p>
          <a:p>
            <a:pPr marL="342900" indent="-342900">
              <a:buAutoNum type="arabicParenR"/>
            </a:pPr>
            <a:r>
              <a:rPr lang="el-GR" dirty="0" smtClean="0"/>
              <a:t>Κομοτηνή</a:t>
            </a:r>
          </a:p>
          <a:p>
            <a:pPr marL="342900" indent="-342900">
              <a:buAutoNum type="arabicParenR"/>
            </a:pPr>
            <a:endParaRPr lang="el-GR" b="1" dirty="0"/>
          </a:p>
          <a:p>
            <a:endParaRPr lang="el-GR" b="1" dirty="0"/>
          </a:p>
        </p:txBody>
      </p:sp>
      <p:pic>
        <p:nvPicPr>
          <p:cNvPr id="3" name="Picture 2" descr="Patra20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818" y="3947864"/>
            <a:ext cx="3880182" cy="2910136"/>
          </a:xfrm>
          <a:prstGeom prst="rect">
            <a:avLst/>
          </a:prstGeom>
        </p:spPr>
      </p:pic>
      <p:pic>
        <p:nvPicPr>
          <p:cNvPr id="4" name="Picture 3" descr="Athens_opening_da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644" y="922580"/>
            <a:ext cx="3804356" cy="2536237"/>
          </a:xfrm>
          <a:prstGeom prst="rect">
            <a:avLst/>
          </a:prstGeom>
        </p:spPr>
      </p:pic>
    </p:spTree>
    <p:extLst>
      <p:ext uri="{BB962C8B-B14F-4D97-AF65-F5344CB8AC3E}">
        <p14:creationId xmlns:p14="http://schemas.microsoft.com/office/powerpoint/2010/main" val="252381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5" y="1412776"/>
            <a:ext cx="3242521" cy="1754326"/>
          </a:xfrm>
          <a:prstGeom prst="rect">
            <a:avLst/>
          </a:prstGeom>
        </p:spPr>
        <p:txBody>
          <a:bodyPr wrap="square">
            <a:spAutoFit/>
          </a:bodyPr>
          <a:lstStyle/>
          <a:p>
            <a:r>
              <a:rPr lang="el-GR" b="1" dirty="0" smtClean="0"/>
              <a:t>Εργαλεία</a:t>
            </a:r>
            <a:r>
              <a:rPr lang="el-GR" dirty="0" smtClean="0"/>
              <a:t> </a:t>
            </a:r>
            <a:r>
              <a:rPr lang="el-GR" dirty="0"/>
              <a:t>για</a:t>
            </a:r>
            <a:r>
              <a:rPr lang="el-GR" dirty="0" smtClean="0"/>
              <a:t>:</a:t>
            </a:r>
          </a:p>
          <a:p>
            <a:endParaRPr lang="el-GR" dirty="0"/>
          </a:p>
          <a:p>
            <a:r>
              <a:rPr lang="el-GR" dirty="0" smtClean="0"/>
              <a:t>Αποτύπωση της αξιοποίησης των ΤΠΕ στη σχολική μονάδα </a:t>
            </a:r>
            <a:endParaRPr lang="en-US" dirty="0" smtClean="0"/>
          </a:p>
          <a:p>
            <a:endParaRPr lang="el-GR" dirty="0" smtClean="0"/>
          </a:p>
          <a:p>
            <a:r>
              <a:rPr lang="en-US" b="1" dirty="0"/>
              <a:t>http://greece.e-mature.ea.gr/</a:t>
            </a:r>
            <a:endParaRPr lang="en-US" sz="1400" b="1" dirty="0"/>
          </a:p>
        </p:txBody>
      </p:sp>
      <p:pic>
        <p:nvPicPr>
          <p:cNvPr id="5" name="Picture 4" descr="e-mat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891096"/>
            <a:ext cx="6124550" cy="37620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5" y="4653136"/>
            <a:ext cx="3456384" cy="1644401"/>
          </a:xfrm>
          <a:prstGeom prst="rect">
            <a:avLst/>
          </a:prstGeom>
        </p:spPr>
      </p:pic>
    </p:spTree>
    <p:extLst>
      <p:ext uri="{BB962C8B-B14F-4D97-AF65-F5344CB8AC3E}">
        <p14:creationId xmlns:p14="http://schemas.microsoft.com/office/powerpoint/2010/main" val="191451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94" y="3113673"/>
            <a:ext cx="3680282" cy="1631216"/>
          </a:xfrm>
          <a:prstGeom prst="rect">
            <a:avLst/>
          </a:prstGeom>
        </p:spPr>
        <p:txBody>
          <a:bodyPr wrap="square">
            <a:spAutoFit/>
          </a:bodyPr>
          <a:lstStyle/>
          <a:p>
            <a:pPr lvl="1"/>
            <a:r>
              <a:rPr lang="el-GR" sz="2000" dirty="0" smtClean="0"/>
              <a:t>Εργαλείο για τον σχεδιασμό  </a:t>
            </a:r>
            <a:r>
              <a:rPr lang="el-GR" sz="2000" dirty="0"/>
              <a:t>του </a:t>
            </a:r>
            <a:r>
              <a:rPr lang="el-GR" sz="2000" b="1" dirty="0"/>
              <a:t>πλάνου δράσης της σχολικής μονάδας </a:t>
            </a:r>
            <a:r>
              <a:rPr lang="el-GR" sz="2000" dirty="0"/>
              <a:t>-&gt; </a:t>
            </a:r>
            <a:r>
              <a:rPr lang="el-GR" sz="2000" b="1" dirty="0"/>
              <a:t>μακροπρόθεσμοι</a:t>
            </a:r>
            <a:r>
              <a:rPr lang="el-GR" sz="2000" dirty="0"/>
              <a:t> στόχοι για τη σχολική ανάπτυξη</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65758"/>
            <a:ext cx="3456385" cy="1791729"/>
          </a:xfrm>
          <a:prstGeom prst="rect">
            <a:avLst/>
          </a:prstGeom>
        </p:spPr>
      </p:pic>
      <p:sp>
        <p:nvSpPr>
          <p:cNvPr id="5" name="Rectangle 4"/>
          <p:cNvSpPr/>
          <p:nvPr/>
        </p:nvSpPr>
        <p:spPr>
          <a:xfrm>
            <a:off x="3347864" y="1097134"/>
            <a:ext cx="5328592" cy="2862322"/>
          </a:xfrm>
          <a:prstGeom prst="rect">
            <a:avLst/>
          </a:prstGeom>
        </p:spPr>
        <p:txBody>
          <a:bodyPr wrap="square">
            <a:spAutoFit/>
          </a:bodyPr>
          <a:lstStyle/>
          <a:p>
            <a:pPr marL="800100" lvl="1" indent="-342900">
              <a:buFontTx/>
              <a:buChar char="-"/>
            </a:pPr>
            <a:r>
              <a:rPr lang="el-GR" sz="2000" b="1" dirty="0" smtClean="0">
                <a:solidFill>
                  <a:srgbClr val="00B0F0"/>
                </a:solidFill>
              </a:rPr>
              <a:t>Όραμα του σχολείου</a:t>
            </a:r>
          </a:p>
          <a:p>
            <a:pPr marL="800100" lvl="1" indent="-342900">
              <a:buFontTx/>
              <a:buChar char="-"/>
            </a:pPr>
            <a:r>
              <a:rPr lang="el-GR" sz="2000" b="1" dirty="0" smtClean="0">
                <a:solidFill>
                  <a:srgbClr val="00B0F0"/>
                </a:solidFill>
              </a:rPr>
              <a:t>Στόχοι ανάπτυξης </a:t>
            </a:r>
          </a:p>
          <a:p>
            <a:pPr marL="800100" lvl="1" indent="-342900">
              <a:buFontTx/>
              <a:buChar char="-"/>
            </a:pPr>
            <a:r>
              <a:rPr lang="el-GR" sz="2000" b="1" dirty="0" smtClean="0">
                <a:solidFill>
                  <a:srgbClr val="00B0F0"/>
                </a:solidFill>
              </a:rPr>
              <a:t>Συνεργασία με άλλα σχολεία/ δίκτυα/ γονείς/ άλλους φορείς/ τοπική κοινωνία </a:t>
            </a:r>
          </a:p>
          <a:p>
            <a:pPr marL="800100" lvl="1" indent="-342900">
              <a:buFontTx/>
              <a:buChar char="-"/>
            </a:pPr>
            <a:r>
              <a:rPr lang="el-GR" sz="2000" b="1" dirty="0" smtClean="0">
                <a:solidFill>
                  <a:srgbClr val="00B0F0"/>
                </a:solidFill>
              </a:rPr>
              <a:t>Περιοχές του Αναλυτικού προγράμματος </a:t>
            </a:r>
          </a:p>
          <a:p>
            <a:pPr marL="800100" lvl="1" indent="-342900">
              <a:buFontTx/>
              <a:buChar char="-"/>
            </a:pPr>
            <a:r>
              <a:rPr lang="el-GR" sz="2000" b="1" dirty="0" smtClean="0">
                <a:solidFill>
                  <a:srgbClr val="00B0F0"/>
                </a:solidFill>
              </a:rPr>
              <a:t>Τεχνολογικά εργαλεία (λογισμικά/ υλικό) </a:t>
            </a:r>
          </a:p>
          <a:p>
            <a:pPr marL="800100" lvl="1" indent="-342900">
              <a:buFontTx/>
              <a:buChar char="-"/>
            </a:pPr>
            <a:r>
              <a:rPr lang="el-GR" sz="2000" b="1" dirty="0" smtClean="0">
                <a:solidFill>
                  <a:srgbClr val="00B0F0"/>
                </a:solidFill>
              </a:rPr>
              <a:t>Ανάγκες για υποστήριξη (παιδαγωγική/ τεχνολογική/ επιμορφωτική) </a:t>
            </a:r>
            <a:endParaRPr lang="en-US" sz="2000" b="1" dirty="0">
              <a:solidFill>
                <a:srgbClr val="00B0F0"/>
              </a:solidFill>
            </a:endParaRPr>
          </a:p>
        </p:txBody>
      </p:sp>
    </p:spTree>
    <p:extLst>
      <p:ext uri="{BB962C8B-B14F-4D97-AF65-F5344CB8AC3E}">
        <p14:creationId xmlns:p14="http://schemas.microsoft.com/office/powerpoint/2010/main" val="38406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1609</TotalTime>
  <Words>1249</Words>
  <Application>Microsoft Office PowerPoint</Application>
  <PresentationFormat>On-screen Show (4:3)</PresentationFormat>
  <Paragraphs>367</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Open Discovery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Εγγραφή  στο ODS http://portal.opendiscoveryspace.eu/ </vt:lpstr>
      <vt:lpstr>Εγγραφή στο ODS</vt:lpstr>
      <vt:lpstr>Ολοκλήρωση εγγραφής  στο ODS</vt:lpstr>
      <vt:lpstr>Προφίλ χρήστη (My area)</vt:lpstr>
      <vt:lpstr>Ρυθμίσεις λογαριασμού</vt:lpstr>
      <vt:lpstr>Προφίλ ικανοτήτων</vt:lpstr>
      <vt:lpstr> Περιεχόμενο &amp; δραστηριότητες χρήστη </vt:lpstr>
      <vt:lpstr>Ειδοποιήσεις (‘notifications’)</vt:lpstr>
      <vt:lpstr>Φίλοι</vt:lpstr>
      <vt:lpstr>Κοινότητες</vt:lpstr>
      <vt:lpstr>Ομάδες, Συζητήσεις, Ιστολόγια, κλπ. </vt:lpstr>
      <vt:lpstr>Σελιδοδείκτες</vt:lpstr>
      <vt:lpstr>Κοινότητες: αναζήτηση</vt:lpstr>
      <vt:lpstr>PowerPoint Presentation</vt:lpstr>
      <vt:lpstr>Κοινότητες: ‘γίνε μέλος’</vt:lpstr>
      <vt:lpstr>PowerPoint Presentation</vt:lpstr>
      <vt:lpstr>Κοινότητες: γίνε μέλος </vt:lpstr>
      <vt:lpstr>Κοινότητα: δημιουργία</vt:lpstr>
      <vt:lpstr>Κοινότητες: Διαχείριση</vt:lpstr>
      <vt:lpstr>Κοινότητες: Διαχείριση</vt:lpstr>
      <vt:lpstr>Κοινότητες: διαχείριση</vt:lpstr>
      <vt:lpstr>Δημιουργία εκπαιδευτικού περιεχομένου</vt:lpstr>
      <vt:lpstr>Δημιουργία εκπαιδευτικού περιεχομένου</vt:lpstr>
      <vt:lpstr>Μεταδεδομένα </vt:lpstr>
      <vt:lpstr>Μεταδεδομένα</vt:lpstr>
      <vt:lpstr>Εργαλείο δημιουργίας εκπαιδευτικού σεναρίου</vt:lpstr>
      <vt:lpstr>Ανάρτηση εκδήλωσης</vt:lpstr>
      <vt:lpstr>PowerPoint Presentation</vt:lpstr>
    </vt:vector>
  </TitlesOfParts>
  <Company>Fondation EurActiv PoliTech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VAN LERBERGHE</dc:creator>
  <cp:lastModifiedBy>Stefanos Cherouvis</cp:lastModifiedBy>
  <cp:revision>233</cp:revision>
  <cp:lastPrinted>2013-09-27T09:33:43Z</cp:lastPrinted>
  <dcterms:created xsi:type="dcterms:W3CDTF">2013-04-15T08:59:09Z</dcterms:created>
  <dcterms:modified xsi:type="dcterms:W3CDTF">2013-11-28T11:09:02Z</dcterms:modified>
</cp:coreProperties>
</file>