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63" r:id="rId11"/>
    <p:sldId id="264" r:id="rId12"/>
    <p:sldId id="265" r:id="rId13"/>
    <p:sldId id="266" r:id="rId14"/>
    <p:sldId id="267" r:id="rId15"/>
    <p:sldId id="271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F9B18-C178-454A-B2C4-5180EBDA6A70}" type="datetimeFigureOut">
              <a:rPr lang="el-GR" smtClean="0"/>
              <a:pPr/>
              <a:t>26/6/2014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elioti\AppData\Local\Microsoft\Windows\Temporary Internet Files\Content.Outlook\N0GO5AO6\COSMOS_BA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1" y="260648"/>
            <a:ext cx="8686800" cy="3024336"/>
          </a:xfrm>
        </p:spPr>
        <p:txBody>
          <a:bodyPr/>
          <a:lstStyle/>
          <a:p>
            <a:pPr algn="ctr"/>
            <a:r>
              <a:rPr lang="en-US" dirty="0" smtClean="0"/>
              <a:t>Open Discovery Space Summer School 2014</a:t>
            </a:r>
            <a:br>
              <a:rPr lang="en-US" dirty="0" smtClean="0"/>
            </a:br>
            <a:r>
              <a:rPr lang="en-US" sz="2000" dirty="0" smtClean="0"/>
              <a:t>Marathon, Greece, July 13-18 </a:t>
            </a:r>
            <a:endParaRPr lang="el-GR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2507" y="3573016"/>
            <a:ext cx="5760640" cy="82809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Educational Scenario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525" y="39288"/>
            <a:ext cx="2206947" cy="581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748" y="4817426"/>
            <a:ext cx="1940056" cy="1371604"/>
          </a:xfrm>
          <a:prstGeom prst="rect">
            <a:avLst/>
          </a:prstGeom>
        </p:spPr>
      </p:pic>
      <p:pic>
        <p:nvPicPr>
          <p:cNvPr id="1027" name="Picture 3" descr="C:\Users\chelioti\AppData\Local\Microsoft\Windows\Temporary Internet Files\Content.Outlook\N0GO5AO6\TRANSIt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74260"/>
            <a:ext cx="961689" cy="935001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elioti\AppData\Local\Microsoft\Windows\Temporary Internet Files\Content.Outlook\N0GO5AO6\UDL_LOGO_TE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352" y="4866063"/>
            <a:ext cx="1290382" cy="9431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41389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424936" cy="4824536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dirty="0" smtClean="0"/>
              <a:t>What are the expected benefits from parents’ engagement in this scenario? </a:t>
            </a:r>
          </a:p>
          <a:p>
            <a:pPr lvl="1"/>
            <a:r>
              <a:rPr lang="en-US" dirty="0" smtClean="0"/>
              <a:t>We  want a more efficient communication between the three factors mentioned above and a cart full transparency in the instructive - educational school.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350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1: Preparation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0060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dirty="0" smtClean="0"/>
              <a:t>For the activities to be completed stages: </a:t>
            </a:r>
          </a:p>
          <a:p>
            <a:pPr lvl="1"/>
            <a:r>
              <a:rPr lang="en-US" dirty="0" smtClean="0"/>
              <a:t>Communication to parents the information needed to access the wiki site. </a:t>
            </a:r>
          </a:p>
          <a:p>
            <a:pPr lvl="1"/>
            <a:r>
              <a:rPr lang="en-US" dirty="0" smtClean="0"/>
              <a:t>Obtaining parental consent for publication by students of software products made ​​by them.</a:t>
            </a:r>
          </a:p>
          <a:p>
            <a:pPr lvl="1"/>
            <a:r>
              <a:rPr lang="en-US" dirty="0" smtClean="0"/>
              <a:t>Copying software on a computer connected to the projector and smart board. </a:t>
            </a:r>
          </a:p>
          <a:p>
            <a:pPr lvl="1"/>
            <a:r>
              <a:rPr lang="en-US" dirty="0" smtClean="0"/>
              <a:t>Copy the software on each of the 25 computers in the lab to be going.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040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Implementation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1124744"/>
            <a:ext cx="9145016" cy="6048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Lessons will be conducted in a laboratory with smart board, black board, </a:t>
            </a:r>
            <a:r>
              <a:rPr lang="en-US" dirty="0" err="1" smtClean="0"/>
              <a:t>videoprojector</a:t>
            </a:r>
            <a:r>
              <a:rPr lang="en-US" dirty="0" smtClean="0"/>
              <a:t> and 25 computers. </a:t>
            </a:r>
          </a:p>
          <a:p>
            <a:pPr lvl="1"/>
            <a:r>
              <a:rPr lang="en-US" dirty="0" smtClean="0"/>
              <a:t>Initially students will study to the computer problems proposed by the teacher. </a:t>
            </a:r>
          </a:p>
          <a:p>
            <a:pPr lvl="1"/>
            <a:r>
              <a:rPr lang="en-US" dirty="0" smtClean="0"/>
              <a:t>After that they will be evaluated automatically by the software will present problems to the smart board. </a:t>
            </a:r>
          </a:p>
          <a:p>
            <a:pPr lvl="1"/>
            <a:r>
              <a:rPr lang="en-US" dirty="0" smtClean="0"/>
              <a:t>It will also work on black board for further details.</a:t>
            </a:r>
          </a:p>
          <a:p>
            <a:pPr lvl="1">
              <a:buNone/>
            </a:pPr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925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Assessment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700808"/>
            <a:ext cx="8892480" cy="4248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dirty="0" smtClean="0"/>
              <a:t>Student assessment will be as follows: </a:t>
            </a:r>
          </a:p>
          <a:p>
            <a:r>
              <a:rPr lang="en-US" dirty="0" smtClean="0"/>
              <a:t>The software provides a grade for each student for each problem solved. </a:t>
            </a:r>
          </a:p>
          <a:p>
            <a:r>
              <a:rPr lang="en-US" dirty="0" smtClean="0"/>
              <a:t>Software red marks each student's error, so both students and teachers know exactly which student errors. </a:t>
            </a:r>
          </a:p>
          <a:p>
            <a:r>
              <a:rPr lang="en-US" dirty="0" smtClean="0"/>
              <a:t>The teacher can record the marks obtained by each student. </a:t>
            </a:r>
          </a:p>
          <a:p>
            <a:r>
              <a:rPr lang="en-US" dirty="0" smtClean="0"/>
              <a:t>Mention that the numbers that appear in the problems are randomly generated, so each student solve problems with different dates. </a:t>
            </a:r>
          </a:p>
          <a:p>
            <a:r>
              <a:rPr lang="en-US" dirty="0" smtClean="0"/>
              <a:t>Students can be assessed by how smart board shows the problems studied.</a:t>
            </a:r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7625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Resources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484784"/>
            <a:ext cx="8892480" cy="446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Resources used in this activity are: </a:t>
            </a:r>
          </a:p>
          <a:p>
            <a:pPr marL="457200" lvl="1" indent="0"/>
            <a:r>
              <a:rPr lang="en-US" dirty="0" smtClean="0"/>
              <a:t>Network with 25 computers; </a:t>
            </a:r>
          </a:p>
          <a:p>
            <a:pPr marL="457200" lvl="1" indent="0"/>
            <a:r>
              <a:rPr lang="en-US" dirty="0" smtClean="0"/>
              <a:t> Original product software "Methods for solving arithmetic problems"</a:t>
            </a:r>
          </a:p>
          <a:p>
            <a:pPr marL="457200" lvl="1" indent="0"/>
            <a:r>
              <a:rPr lang="en-US" dirty="0" smtClean="0"/>
              <a:t> Projector and smart board; </a:t>
            </a:r>
          </a:p>
          <a:p>
            <a:pPr marL="457200" lvl="1" indent="0"/>
            <a:r>
              <a:rPr lang="en-US" dirty="0" smtClean="0"/>
              <a:t> Wiki site: </a:t>
            </a:r>
            <a:r>
              <a:rPr lang="en-US" dirty="0" err="1" smtClean="0"/>
              <a:t>http://wikigen7.wikispaces.com/</a:t>
            </a:r>
            <a:r>
              <a:rPr lang="en-US" dirty="0" smtClean="0"/>
              <a:t> </a:t>
            </a:r>
          </a:p>
          <a:p>
            <a:pPr marL="457200" lvl="1" indent="0"/>
            <a:r>
              <a:rPr lang="en-US" dirty="0" smtClean="0"/>
              <a:t> Collection of math problems: Mate 2000 - Publisher Parallel 45, Bucharest. </a:t>
            </a:r>
          </a:p>
          <a:p>
            <a:pPr marL="457200" lvl="1" indent="0"/>
            <a:r>
              <a:rPr lang="en-US" dirty="0" smtClean="0"/>
              <a:t> Math book.</a:t>
            </a:r>
          </a:p>
          <a:p>
            <a:pPr lvl="1"/>
            <a:r>
              <a:rPr lang="en-US" dirty="0" smtClean="0"/>
              <a:t>Software that are published at: </a:t>
            </a:r>
          </a:p>
          <a:p>
            <a:pPr lvl="1">
              <a:buNone/>
            </a:pPr>
            <a:r>
              <a:rPr lang="en-US" dirty="0" err="1" smtClean="0"/>
              <a:t>http://scoala7timisoara.ro/softorig/metode/index2.html</a:t>
            </a:r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99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420888"/>
            <a:ext cx="7125113" cy="924475"/>
          </a:xfrm>
        </p:spPr>
        <p:txBody>
          <a:bodyPr/>
          <a:lstStyle/>
          <a:p>
            <a:pPr algn="ctr"/>
            <a:r>
              <a:rPr lang="en-US" dirty="0" smtClean="0"/>
              <a:t>Thanks for your attention.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Basic info on the scenario: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5517231"/>
          </a:xfrm>
        </p:spPr>
        <p:txBody>
          <a:bodyPr>
            <a:noAutofit/>
          </a:bodyPr>
          <a:lstStyle/>
          <a:p>
            <a:r>
              <a:rPr lang="en-US" dirty="0"/>
              <a:t>Name of participant</a:t>
            </a:r>
            <a:r>
              <a:rPr lang="en-US" dirty="0" smtClean="0"/>
              <a:t>: </a:t>
            </a:r>
            <a:r>
              <a:rPr lang="en-US" dirty="0" err="1" smtClean="0"/>
              <a:t>Vasile</a:t>
            </a:r>
            <a:r>
              <a:rPr lang="en-US" dirty="0" smtClean="0"/>
              <a:t> Roman</a:t>
            </a:r>
            <a:endParaRPr lang="en-US" dirty="0"/>
          </a:p>
          <a:p>
            <a:r>
              <a:rPr lang="en-US" dirty="0" smtClean="0"/>
              <a:t>School No. 7 “Sf. Maria” Timisoara </a:t>
            </a:r>
            <a:endParaRPr lang="en-US" dirty="0"/>
          </a:p>
          <a:p>
            <a:r>
              <a:rPr lang="en-US" dirty="0"/>
              <a:t>Country: </a:t>
            </a:r>
            <a:r>
              <a:rPr lang="en-US" dirty="0" smtClean="0"/>
              <a:t>Romania</a:t>
            </a:r>
            <a:endParaRPr lang="el-GR" dirty="0"/>
          </a:p>
          <a:p>
            <a:endParaRPr lang="en-US" dirty="0" smtClean="0"/>
          </a:p>
          <a:p>
            <a:r>
              <a:rPr lang="en-US" dirty="0" smtClean="0"/>
              <a:t>Title of scenario: Methods for solving arithmetic problems</a:t>
            </a:r>
          </a:p>
          <a:p>
            <a:endParaRPr lang="en-US" dirty="0" smtClean="0"/>
          </a:p>
          <a:p>
            <a:r>
              <a:rPr lang="en-US" dirty="0" smtClean="0"/>
              <a:t>Short description/ main idea:</a:t>
            </a:r>
          </a:p>
          <a:p>
            <a:pPr>
              <a:buNone/>
            </a:pPr>
            <a:r>
              <a:rPr lang="en-US" dirty="0" smtClean="0"/>
              <a:t>During the </a:t>
            </a:r>
            <a:r>
              <a:rPr lang="en-US" dirty="0" smtClean="0"/>
              <a:t>four</a:t>
            </a:r>
            <a:r>
              <a:rPr lang="en-US" dirty="0" smtClean="0"/>
              <a:t> </a:t>
            </a:r>
            <a:r>
              <a:rPr lang="en-US" dirty="0" smtClean="0"/>
              <a:t>class will present several methods for solving arithmetic problems: </a:t>
            </a:r>
          </a:p>
          <a:p>
            <a:pPr>
              <a:buNone/>
            </a:pPr>
            <a:r>
              <a:rPr lang="en-US" dirty="0" smtClean="0"/>
              <a:t>- Method of Analytical; 					 - Method of false assumptions; </a:t>
            </a:r>
          </a:p>
          <a:p>
            <a:pPr>
              <a:buNone/>
            </a:pPr>
            <a:r>
              <a:rPr lang="en-US" dirty="0" smtClean="0"/>
              <a:t>- Method of reduction in establishment; - Figurative way; </a:t>
            </a:r>
          </a:p>
          <a:p>
            <a:pPr>
              <a:buNone/>
            </a:pPr>
            <a:r>
              <a:rPr lang="en-US" dirty="0" smtClean="0"/>
              <a:t>- Comparison method; 					  - Synthetic method; </a:t>
            </a:r>
          </a:p>
          <a:p>
            <a:pPr>
              <a:buNone/>
            </a:pPr>
            <a:r>
              <a:rPr lang="en-US" dirty="0" smtClean="0"/>
              <a:t>Also presented three problems Agility.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555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Educational objectives and pupils’ competences targeted: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9552" y="1916832"/>
            <a:ext cx="8604448" cy="3816424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At the end of the activity students will be able to: </a:t>
            </a:r>
          </a:p>
          <a:p>
            <a:r>
              <a:rPr lang="en-US" dirty="0" smtClean="0"/>
              <a:t> Specify the steps to solve a math problem; </a:t>
            </a:r>
          </a:p>
          <a:p>
            <a:r>
              <a:rPr lang="en-US" dirty="0" smtClean="0"/>
              <a:t> Select appropriate methods for the problem to be solved; </a:t>
            </a:r>
          </a:p>
          <a:p>
            <a:r>
              <a:rPr lang="en-US" dirty="0" smtClean="0"/>
              <a:t> Solve arithmetic problems using at least one of the methods presented; </a:t>
            </a:r>
          </a:p>
          <a:p>
            <a:r>
              <a:rPr lang="en-US" dirty="0" smtClean="0"/>
              <a:t> To write and solve math problems after a given </a:t>
            </a:r>
            <a:r>
              <a:rPr lang="en-US" dirty="0" smtClean="0"/>
              <a:t>model.</a:t>
            </a: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10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Pupils’ ages: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15616" y="2276872"/>
            <a:ext cx="7344816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whole activity of during the 4 hours will focus on original software. </a:t>
            </a:r>
          </a:p>
          <a:p>
            <a:r>
              <a:rPr lang="en-US" dirty="0" smtClean="0"/>
              <a:t>This activity is recommended to be sustained in the fourth grade and fifth grade, with students aged between 10-12 years.</a:t>
            </a: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856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Curriculum areas/ domains involved: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488832" cy="4032448"/>
          </a:xfrm>
        </p:spPr>
        <p:txBody>
          <a:bodyPr>
            <a:normAutofit/>
          </a:bodyPr>
          <a:lstStyle/>
          <a:p>
            <a:r>
              <a:rPr lang="en-US" dirty="0" smtClean="0"/>
              <a:t>The lesson is part of the curricular area "Math and Science", and the subject is "Mathematics". </a:t>
            </a:r>
          </a:p>
          <a:p>
            <a:r>
              <a:rPr lang="en-US" dirty="0" smtClean="0"/>
              <a:t>Considering the fact that software achieve two students were involved in the fifth grade, respectively, sixth grade we can talk about </a:t>
            </a:r>
            <a:r>
              <a:rPr lang="en-US" dirty="0" err="1" smtClean="0"/>
              <a:t>interdisciplinarity</a:t>
            </a:r>
            <a:r>
              <a:rPr lang="en-US" dirty="0" smtClean="0"/>
              <a:t>, so we have optional subject "Web Design" discipline for which we designed a program (curriculum ) own.</a:t>
            </a: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43221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Which school needs does your scenario address?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276872"/>
            <a:ext cx="8352928" cy="3960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Through this work we follow: </a:t>
            </a:r>
          </a:p>
          <a:p>
            <a:r>
              <a:rPr lang="en-US" dirty="0" smtClean="0"/>
              <a:t>Skills in solving practical problems in real life, by students. </a:t>
            </a:r>
          </a:p>
          <a:p>
            <a:r>
              <a:rPr lang="en-US" dirty="0" smtClean="0"/>
              <a:t>Developing mathematical reasoning in students. </a:t>
            </a:r>
          </a:p>
          <a:p>
            <a:r>
              <a:rPr lang="en-US" dirty="0" smtClean="0"/>
              <a:t>Preparing pupils for national assessments in sixth grade and eighth grade. </a:t>
            </a:r>
          </a:p>
          <a:p>
            <a:r>
              <a:rPr lang="en-US" dirty="0" smtClean="0"/>
              <a:t>Detection, preparation and involvement in the development of software capable of performing students in the field of </a:t>
            </a:r>
            <a:r>
              <a:rPr lang="en-US" dirty="0" err="1" smtClean="0"/>
              <a:t>ICT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0491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805264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sz="1900" dirty="0" smtClean="0"/>
              <a:t>How are pupils’ parents engaged in the process or/ and implementation of the educational scenario? What is their role? </a:t>
            </a:r>
          </a:p>
          <a:p>
            <a:pPr lvl="1"/>
            <a:r>
              <a:rPr lang="en-US" sz="1900" dirty="0" smtClean="0"/>
              <a:t>For better collaboration parents - student - teacher, I created a wiki site.  Address is:  </a:t>
            </a:r>
            <a:r>
              <a:rPr lang="en-US" sz="1900" dirty="0" err="1" smtClean="0"/>
              <a:t>http://wikigen7.wikispaces.com/</a:t>
            </a:r>
            <a:r>
              <a:rPr lang="en-US" sz="1900" dirty="0" smtClean="0"/>
              <a:t> </a:t>
            </a:r>
          </a:p>
          <a:p>
            <a:pPr lvl="1"/>
            <a:r>
              <a:rPr lang="en-US" sz="1900" dirty="0" smtClean="0"/>
              <a:t>This is based on a user name and password created at the invitation of the teacher, so students and parents can publish or study different software products made ​​by students. </a:t>
            </a:r>
          </a:p>
          <a:p>
            <a:pPr lvl="1"/>
            <a:r>
              <a:rPr lang="en-US" sz="1900" dirty="0" smtClean="0"/>
              <a:t>The teacher provides models, and workloads students. </a:t>
            </a:r>
          </a:p>
          <a:p>
            <a:pPr lvl="1"/>
            <a:r>
              <a:rPr lang="en-US" sz="1900" dirty="0" smtClean="0"/>
              <a:t>In a meeting with the parents they were informed about the existence of this platform, how to use and they agreed that students access and publish materials on site. </a:t>
            </a:r>
          </a:p>
          <a:p>
            <a:pPr lvl="1"/>
            <a:r>
              <a:rPr lang="en-US" sz="1900" dirty="0" smtClean="0"/>
              <a:t>No user name and password: information on the site can not be viewed.</a:t>
            </a:r>
            <a:endParaRPr lang="en-US" sz="1900" dirty="0"/>
          </a:p>
          <a:p>
            <a:pPr lvl="1">
              <a:buNone/>
            </a:pPr>
            <a:r>
              <a:rPr lang="en-US" dirty="0" smtClean="0"/>
              <a:t>Which school needs does their engagement in this scenario intend to serve?</a:t>
            </a:r>
            <a:r>
              <a:rPr lang="en-US" dirty="0"/>
              <a:t> </a:t>
            </a:r>
            <a:endParaRPr lang="en-US" dirty="0" smtClean="0"/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We want as close a connection between parents - student - teacher. </a:t>
            </a:r>
          </a:p>
          <a:p>
            <a:pPr lvl="1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513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125113" cy="924475"/>
          </a:xfrm>
        </p:spPr>
        <p:txBody>
          <a:bodyPr/>
          <a:lstStyle/>
          <a:p>
            <a:r>
              <a:rPr lang="en-US" dirty="0" smtClean="0"/>
              <a:t>Wiki main page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56895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125113" cy="924475"/>
          </a:xfrm>
        </p:spPr>
        <p:txBody>
          <a:bodyPr/>
          <a:lstStyle/>
          <a:p>
            <a:r>
              <a:rPr lang="en-US" dirty="0" smtClean="0"/>
              <a:t>Student achievement: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2" y="1196752"/>
            <a:ext cx="91440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453</TotalTime>
  <Words>807</Words>
  <Application>Microsoft Office PowerPoint</Application>
  <PresentationFormat>On-screen Show (4:3)</PresentationFormat>
  <Paragraphs>97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Summer</vt:lpstr>
      <vt:lpstr>Open Discovery Space Summer School 2014 Marathon, Greece, July 13-18 </vt:lpstr>
      <vt:lpstr>Basic info on the scenario:</vt:lpstr>
      <vt:lpstr>Educational objectives and pupils’ competences targeted: </vt:lpstr>
      <vt:lpstr> Pupils’ ages: </vt:lpstr>
      <vt:lpstr>Curriculum areas/ domains involved: </vt:lpstr>
      <vt:lpstr>Which school needs does your scenario address?  </vt:lpstr>
      <vt:lpstr>Parental engagement </vt:lpstr>
      <vt:lpstr>Wiki main page</vt:lpstr>
      <vt:lpstr>Student achievement:</vt:lpstr>
      <vt:lpstr>Parental engagement </vt:lpstr>
      <vt:lpstr>Phase 1: Preparation  </vt:lpstr>
      <vt:lpstr>Phase 2: Implementation   </vt:lpstr>
      <vt:lpstr>Phase 2: Assessment   </vt:lpstr>
      <vt:lpstr>Resources</vt:lpstr>
      <vt:lpstr>Thanks for your attention.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Discovery Space Summer Academy 2014</dc:title>
  <dc:creator>Chelioti Eleni</dc:creator>
  <cp:lastModifiedBy>romani</cp:lastModifiedBy>
  <cp:revision>31</cp:revision>
  <dcterms:created xsi:type="dcterms:W3CDTF">2014-06-12T09:44:21Z</dcterms:created>
  <dcterms:modified xsi:type="dcterms:W3CDTF">2014-06-26T19:27:50Z</dcterms:modified>
</cp:coreProperties>
</file>