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262" r:id="rId3"/>
    <p:sldId id="362" r:id="rId4"/>
    <p:sldId id="361" r:id="rId5"/>
    <p:sldId id="373" r:id="rId6"/>
    <p:sldId id="354" r:id="rId7"/>
    <p:sldId id="353" r:id="rId8"/>
    <p:sldId id="358" r:id="rId9"/>
    <p:sldId id="372" r:id="rId10"/>
    <p:sldId id="363" r:id="rId11"/>
    <p:sldId id="357" r:id="rId12"/>
    <p:sldId id="364" r:id="rId13"/>
    <p:sldId id="365" r:id="rId14"/>
    <p:sldId id="366" r:id="rId15"/>
    <p:sldId id="367" r:id="rId16"/>
    <p:sldId id="374" r:id="rId17"/>
    <p:sldId id="376" r:id="rId18"/>
    <p:sldId id="368" r:id="rId19"/>
    <p:sldId id="347" r:id="rId20"/>
    <p:sldId id="369" r:id="rId21"/>
  </p:sldIdLst>
  <p:sldSz cx="9144000" cy="6858000" type="screen4x3"/>
  <p:notesSz cx="6797675" cy="987266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59" userDrawn="1">
          <p15:clr>
            <a:srgbClr val="A4A3A4"/>
          </p15:clr>
        </p15:guide>
        <p15:guide id="2" pos="2168" userDrawn="1">
          <p15:clr>
            <a:srgbClr val="A4A3A4"/>
          </p15:clr>
        </p15:guide>
        <p15:guide id="3" orient="horz" pos="3110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FF99"/>
    <a:srgbClr val="99CCFF"/>
    <a:srgbClr val="00CCFF"/>
    <a:srgbClr val="3399FF"/>
    <a:srgbClr val="FFFF66"/>
    <a:srgbClr val="FFCC99"/>
    <a:srgbClr val="FF9900"/>
    <a:srgbClr val="FF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inimized">
    <p:restoredLeft sz="16691" autoAdjust="0"/>
    <p:restoredTop sz="84520" autoAdjust="0"/>
  </p:normalViewPr>
  <p:slideViewPr>
    <p:cSldViewPr snapToObjects="1">
      <p:cViewPr varScale="1">
        <p:scale>
          <a:sx n="21" d="100"/>
          <a:sy n="21" d="100"/>
        </p:scale>
        <p:origin x="-27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>
        <p:scale>
          <a:sx n="100" d="100"/>
          <a:sy n="100" d="100"/>
        </p:scale>
        <p:origin x="-1890" y="648"/>
      </p:cViewPr>
      <p:guideLst>
        <p:guide orient="horz" pos="3059"/>
        <p:guide orient="horz" pos="3110"/>
        <p:guide pos="216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6189" cy="494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902" y="3"/>
            <a:ext cx="2946189" cy="494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B716967-5A15-4FE5-BD52-03875C414239}" type="datetime1">
              <a:rPr lang="en-GB" smtClean="0"/>
              <a:t>07/04/2017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376663"/>
            <a:ext cx="2946189" cy="494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902" y="9376663"/>
            <a:ext cx="2946189" cy="494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896A465-3637-4854-98BC-A65F3A926B0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850613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902" y="3"/>
            <a:ext cx="2946189" cy="494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E56B802-ED92-4D68-85BE-8028382D2D30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3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89919"/>
            <a:ext cx="5438140" cy="4441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  <a:endParaRPr lang="en-US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376663"/>
            <a:ext cx="2946189" cy="494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902" y="9376663"/>
            <a:ext cx="2946189" cy="494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3EF1480-AC30-453A-87F2-72A78BBB2315}" type="slidenum">
              <a:rPr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Kopfzeilenplatzhalter 7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6189" cy="494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499128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6F2948-329F-4492-A7F1-9C49A4B35FBF}" type="slidenum">
              <a:rPr lang="de-DE" smtClean="0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 dirty="0">
              <a:cs typeface="Arial" charset="0"/>
            </a:endParaRPr>
          </a:p>
        </p:txBody>
      </p:sp>
      <p:sp>
        <p:nvSpPr>
          <p:cNvPr id="10244" name="Notizenplatzhalter 4"/>
          <p:cNvSpPr>
            <a:spLocks noGrp="1"/>
          </p:cNvSpPr>
          <p:nvPr/>
        </p:nvSpPr>
        <p:spPr bwMode="auto">
          <a:xfrm>
            <a:off x="679768" y="4689919"/>
            <a:ext cx="5438140" cy="4441906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30000"/>
              </a:spcBef>
            </a:pPr>
            <a:endParaRPr lang="de-DE" sz="1200" dirty="0">
              <a:latin typeface="Calibri" pitchFamily="34" charset="0"/>
            </a:endParaRPr>
          </a:p>
        </p:txBody>
      </p:sp>
      <p:sp>
        <p:nvSpPr>
          <p:cNvPr id="5" name="Notizenplatzhalt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216044C-BF0A-4470-9C09-8ED593F52979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5636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E56B802-ED92-4D68-85BE-8028382D2D30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F1480-AC30-453A-87F2-72A78BBB2315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4846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E56B802-ED92-4D68-85BE-8028382D2D30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F1480-AC30-453A-87F2-72A78BBB2315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48462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Ανιχνευτής Τροχιών  Μετράει την τροχιά φορτισμένων σωματιδίων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Η/Μ </a:t>
            </a:r>
            <a:r>
              <a:rPr lang="el-GR" dirty="0" err="1" smtClean="0"/>
              <a:t>καλορίμετρο</a:t>
            </a:r>
            <a:r>
              <a:rPr lang="el-GR" dirty="0" smtClean="0"/>
              <a:t>  Μετράει την ενέργεια από φωτόνια, ηλεκτρόνια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err="1" smtClean="0"/>
              <a:t>Αδρονικό</a:t>
            </a:r>
            <a:r>
              <a:rPr lang="el-GR" dirty="0" smtClean="0"/>
              <a:t> </a:t>
            </a:r>
            <a:r>
              <a:rPr lang="el-GR" dirty="0" err="1" smtClean="0"/>
              <a:t>καλορίμετρο</a:t>
            </a:r>
            <a:r>
              <a:rPr lang="el-GR" dirty="0" smtClean="0"/>
              <a:t>  Μετράει την ενέργεια </a:t>
            </a:r>
            <a:r>
              <a:rPr lang="el-GR" dirty="0" err="1" smtClean="0"/>
              <a:t>αδρονίων</a:t>
            </a:r>
            <a:r>
              <a:rPr lang="el-GR" dirty="0" smtClean="0"/>
              <a:t> - πιδάκων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Μαγνήτης  κάμπτει τα παραγόμενα σωματίδια ανάλογα με το φορτίο τους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Ανιχνευτής </a:t>
            </a:r>
            <a:r>
              <a:rPr lang="el-GR" dirty="0" err="1" smtClean="0"/>
              <a:t>Μιονίων</a:t>
            </a:r>
            <a:r>
              <a:rPr lang="el-GR" dirty="0" smtClean="0"/>
              <a:t>  Μετράει την ορμή 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E56B802-ED92-4D68-85BE-8028382D2D30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F1480-AC30-453A-87F2-72A78BBB2315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4846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E56B802-ED92-4D68-85BE-8028382D2D30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F1480-AC30-453A-87F2-72A78BBB2315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4846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E56B802-ED92-4D68-85BE-8028382D2D30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F1480-AC30-453A-87F2-72A78BBB2315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4846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E56B802-ED92-4D68-85BE-8028382D2D30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F1480-AC30-453A-87F2-72A78BBB2315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4846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EF1480-AC30-453A-87F2-72A78BBB2315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3966C219-9CB7-456E-9D25-E56E3BC6018A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08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E56B802-ED92-4D68-85BE-8028382D2D30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F1480-AC30-453A-87F2-72A78BBB2315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4846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Ο κόσμος όπως τον  γνωρίζουμε μπορεί να αναλυθεί σε βασικά στοιχειώδη σωματίδια</a:t>
            </a:r>
            <a:br>
              <a:rPr lang="el-GR" dirty="0" smtClean="0"/>
            </a:br>
            <a:r>
              <a:rPr lang="el-GR" dirty="0" smtClean="0"/>
              <a:t> και τις αλληλεπιδράσεις τους.</a:t>
            </a:r>
            <a:br>
              <a:rPr lang="el-GR" dirty="0" smtClean="0"/>
            </a:br>
            <a:r>
              <a:rPr lang="el-GR" dirty="0" smtClean="0"/>
              <a:t>Τα στοιχειώδη σωμάτια είναι τα </a:t>
            </a:r>
            <a:r>
              <a:rPr lang="el-GR" dirty="0" err="1" smtClean="0"/>
              <a:t>κουαρκ</a:t>
            </a:r>
            <a:r>
              <a:rPr lang="el-GR" dirty="0" smtClean="0"/>
              <a:t> και τα λεπτόνια ενώ οι αλληλεπιδράσεις </a:t>
            </a:r>
          </a:p>
          <a:p>
            <a:r>
              <a:rPr lang="el-GR" dirty="0" smtClean="0"/>
              <a:t>Ο κόσμος όπως τον  γνωρίζουμε μπορεί να αναλυθεί σε βασικά στοιχειώδη σωματίδια</a:t>
            </a:r>
            <a:br>
              <a:rPr lang="el-GR" dirty="0" smtClean="0"/>
            </a:br>
            <a:r>
              <a:rPr lang="el-GR" dirty="0" smtClean="0"/>
              <a:t> και τις αλληλεπιδράσεις τους.</a:t>
            </a:r>
            <a:br>
              <a:rPr lang="el-GR" dirty="0" smtClean="0"/>
            </a:br>
            <a:r>
              <a:rPr lang="el-GR" dirty="0" smtClean="0"/>
              <a:t>Τα στοιχειώδη σωμάτια είναι τα </a:t>
            </a:r>
            <a:r>
              <a:rPr lang="el-GR" dirty="0" err="1" smtClean="0"/>
              <a:t>κουαρκ</a:t>
            </a:r>
            <a:r>
              <a:rPr lang="el-GR" dirty="0" smtClean="0"/>
              <a:t> και τα λεπτόνια ενώ οι αλληλεπιδράσεις </a:t>
            </a:r>
          </a:p>
          <a:p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E56B802-ED92-4D68-85BE-8028382D2D30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F1480-AC30-453A-87F2-72A78BBB2315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306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Οι αλληλεπιδράσεις μεταξύ στοιχειωδών σωματιδίων μπορούν χονδρικά να  παρομοιαστούν με το πέταγμα μιας μπάλας ανάμεσα</a:t>
            </a:r>
            <a:br>
              <a:rPr lang="el-GR" dirty="0" smtClean="0"/>
            </a:br>
            <a:r>
              <a:rPr lang="el-GR" dirty="0" smtClean="0"/>
              <a:t>σε δύο ανθρώπους που βρίσκονται σε γειτονικές βάρκες.</a:t>
            </a:r>
          </a:p>
          <a:p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E56B802-ED92-4D68-85BE-8028382D2D30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F1480-AC30-453A-87F2-72A78BBB2315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79034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Στη Φύση απαντώνται 6 είδη </a:t>
            </a:r>
            <a:r>
              <a:rPr lang="el-GR" dirty="0" err="1" smtClean="0"/>
              <a:t>κουαρκ(up</a:t>
            </a:r>
            <a:r>
              <a:rPr lang="el-GR" dirty="0" smtClean="0"/>
              <a:t>, </a:t>
            </a:r>
            <a:r>
              <a:rPr lang="el-GR" dirty="0" err="1" smtClean="0"/>
              <a:t>down</a:t>
            </a:r>
            <a:r>
              <a:rPr lang="el-GR" dirty="0" smtClean="0"/>
              <a:t>, </a:t>
            </a:r>
            <a:r>
              <a:rPr lang="el-GR" dirty="0" err="1" smtClean="0"/>
              <a:t>charm</a:t>
            </a:r>
            <a:r>
              <a:rPr lang="el-GR" dirty="0" smtClean="0"/>
              <a:t>, </a:t>
            </a:r>
            <a:r>
              <a:rPr lang="el-GR" dirty="0" err="1" smtClean="0"/>
              <a:t>strange</a:t>
            </a:r>
            <a:r>
              <a:rPr lang="el-GR" dirty="0" smtClean="0"/>
              <a:t>, </a:t>
            </a:r>
            <a:r>
              <a:rPr lang="el-GR" dirty="0" err="1" smtClean="0"/>
              <a:t>top</a:t>
            </a:r>
            <a:r>
              <a:rPr lang="el-GR" dirty="0" smtClean="0"/>
              <a:t>, </a:t>
            </a:r>
            <a:r>
              <a:rPr lang="el-GR" dirty="0" err="1" smtClean="0"/>
              <a:t>bottom)Έχουν</a:t>
            </a:r>
            <a:r>
              <a:rPr lang="el-GR" dirty="0" smtClean="0"/>
              <a:t> κλασματικό φορτίο και όλα πλην του</a:t>
            </a:r>
            <a:r>
              <a:rPr lang="el-GR" baseline="0" dirty="0" smtClean="0"/>
              <a:t> </a:t>
            </a:r>
            <a:r>
              <a:rPr lang="el-GR" dirty="0" err="1" smtClean="0"/>
              <a:t>top</a:t>
            </a:r>
            <a:r>
              <a:rPr lang="el-GR" dirty="0" smtClean="0"/>
              <a:t> </a:t>
            </a:r>
            <a:r>
              <a:rPr lang="el-GR" dirty="0" err="1" smtClean="0"/>
              <a:t>quark</a:t>
            </a:r>
            <a:r>
              <a:rPr lang="el-GR" dirty="0" smtClean="0"/>
              <a:t> εμφανίζονται σε συνδυασμούς.</a:t>
            </a:r>
            <a:r>
              <a:rPr lang="el-GR" baseline="0" dirty="0" smtClean="0"/>
              <a:t> </a:t>
            </a:r>
            <a:r>
              <a:rPr lang="el-GR" dirty="0" smtClean="0"/>
              <a:t>ΔΕΝ μπορούμε να τα βρούμε ελεύθερα στη</a:t>
            </a:r>
            <a:r>
              <a:rPr lang="el-GR" baseline="0" dirty="0" smtClean="0"/>
              <a:t> </a:t>
            </a:r>
            <a:r>
              <a:rPr lang="el-GR" dirty="0" err="1" smtClean="0"/>
              <a:t>φύση.Οι</a:t>
            </a:r>
            <a:r>
              <a:rPr lang="el-GR" dirty="0" smtClean="0"/>
              <a:t> συνδυασμοί τους παράγουν τα </a:t>
            </a:r>
            <a:r>
              <a:rPr lang="el-GR" dirty="0" err="1" smtClean="0"/>
              <a:t>αδρόνια</a:t>
            </a:r>
            <a:r>
              <a:rPr lang="el-GR" dirty="0" smtClean="0"/>
              <a:t>:</a:t>
            </a:r>
            <a:br>
              <a:rPr lang="el-GR" dirty="0" smtClean="0"/>
            </a:br>
            <a:r>
              <a:rPr lang="el-GR" dirty="0" smtClean="0"/>
              <a:t>(αδρός = τραχύς) όπως τα πρωτόνια και τα</a:t>
            </a:r>
            <a:r>
              <a:rPr lang="el-GR" baseline="0" dirty="0" smtClean="0"/>
              <a:t> </a:t>
            </a:r>
            <a:r>
              <a:rPr lang="el-GR" dirty="0" err="1" smtClean="0"/>
              <a:t>νετρόνια.Τα</a:t>
            </a:r>
            <a:r>
              <a:rPr lang="el-GR" dirty="0" smtClean="0"/>
              <a:t> </a:t>
            </a:r>
            <a:r>
              <a:rPr lang="el-GR" dirty="0" err="1" smtClean="0"/>
              <a:t>κουαρκ</a:t>
            </a:r>
            <a:r>
              <a:rPr lang="el-GR" dirty="0" smtClean="0"/>
              <a:t> συνδέονται μεταξύ τους ανταλλάσοντας</a:t>
            </a:r>
            <a:r>
              <a:rPr lang="el-GR" baseline="0" dirty="0" smtClean="0"/>
              <a:t> </a:t>
            </a:r>
            <a:r>
              <a:rPr lang="el-GR" dirty="0" err="1" smtClean="0"/>
              <a:t>γκλουόνια</a:t>
            </a:r>
            <a:r>
              <a:rPr lang="el-GR" dirty="0" smtClean="0"/>
              <a:t>, τους φορείς της ισχυρής αλληλεπίδρασης.</a:t>
            </a:r>
            <a:br>
              <a:rPr lang="el-GR" dirty="0" smtClean="0"/>
            </a:br>
            <a:r>
              <a:rPr lang="el-GR" dirty="0" smtClean="0"/>
              <a:t>Σε αντιδιαστολή, τα λεπτόνια (όπως τα </a:t>
            </a:r>
            <a:r>
              <a:rPr lang="el-GR" dirty="0" err="1" smtClean="0"/>
              <a:t>ηλεκτρόνια)δεν</a:t>
            </a:r>
            <a:r>
              <a:rPr lang="el-GR" dirty="0" smtClean="0"/>
              <a:t> έχουν εσωτερική δομή.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E56B802-ED92-4D68-85BE-8028382D2D30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F1480-AC30-453A-87F2-72A78BBB2315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05200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l-GR" sz="800" dirty="0" smtClean="0">
                <a:latin typeface="+mn-lt"/>
              </a:rPr>
              <a:t>Τα περισσότερα στοιχειώδη σωμάτια είναι ασταθή .</a:t>
            </a:r>
            <a:br>
              <a:rPr lang="el-GR" sz="800" dirty="0" smtClean="0">
                <a:latin typeface="+mn-lt"/>
              </a:rPr>
            </a:br>
            <a:r>
              <a:rPr lang="el-GR" sz="800" dirty="0" smtClean="0">
                <a:latin typeface="+mn-lt"/>
              </a:rPr>
              <a:t>Στις συνθήκες «θερμοκρασίας» που έχει το σύμπαν σήμερα,</a:t>
            </a:r>
            <a:br>
              <a:rPr lang="el-GR" sz="800" dirty="0" smtClean="0">
                <a:latin typeface="+mn-lt"/>
              </a:rPr>
            </a:br>
            <a:r>
              <a:rPr lang="el-GR" sz="800" dirty="0" smtClean="0">
                <a:latin typeface="+mn-lt"/>
              </a:rPr>
              <a:t>τα μόνα σωμάτια που επιβιώνουν ες αεί είναι τα </a:t>
            </a:r>
            <a:r>
              <a:rPr lang="el-GR" sz="800" dirty="0" err="1" smtClean="0">
                <a:latin typeface="+mn-lt"/>
              </a:rPr>
              <a:t>u,d</a:t>
            </a:r>
            <a:r>
              <a:rPr lang="el-GR" sz="800" dirty="0" smtClean="0">
                <a:latin typeface="+mn-lt"/>
              </a:rPr>
              <a:t> </a:t>
            </a:r>
            <a:r>
              <a:rPr lang="el-GR" sz="800" dirty="0" err="1" smtClean="0">
                <a:latin typeface="+mn-lt"/>
              </a:rPr>
              <a:t>quarks</a:t>
            </a:r>
            <a:r>
              <a:rPr lang="el-GR" sz="800" dirty="0" smtClean="0">
                <a:latin typeface="+mn-lt"/>
              </a:rPr>
              <a:t> , τα </a:t>
            </a:r>
            <a:br>
              <a:rPr lang="el-GR" sz="800" dirty="0" smtClean="0">
                <a:latin typeface="+mn-lt"/>
              </a:rPr>
            </a:br>
            <a:r>
              <a:rPr lang="el-GR" sz="800" dirty="0" smtClean="0">
                <a:latin typeface="+mn-lt"/>
              </a:rPr>
              <a:t>ηλεκτρόνια, τα φωτόνια και τα </a:t>
            </a:r>
            <a:r>
              <a:rPr lang="el-GR" sz="800" dirty="0" err="1" smtClean="0">
                <a:latin typeface="+mn-lt"/>
              </a:rPr>
              <a:t>νετρίνα</a:t>
            </a:r>
            <a:r>
              <a:rPr lang="el-GR" sz="800" dirty="0" smtClean="0">
                <a:latin typeface="+mn-lt"/>
              </a:rPr>
              <a:t> τα οποία δεν διασπώνται</a:t>
            </a:r>
            <a:br>
              <a:rPr lang="el-GR" sz="800" dirty="0" smtClean="0">
                <a:latin typeface="+mn-lt"/>
              </a:rPr>
            </a:br>
            <a:r>
              <a:rPr lang="el-GR" sz="800" dirty="0" smtClean="0">
                <a:latin typeface="+mn-lt"/>
              </a:rPr>
              <a:t>περεταίρω.</a:t>
            </a:r>
            <a:r>
              <a:rPr lang="el-GR" sz="800" baseline="0" dirty="0" smtClean="0">
                <a:latin typeface="+mn-lt"/>
              </a:rPr>
              <a:t> </a:t>
            </a:r>
            <a:r>
              <a:rPr lang="el-GR" sz="800" dirty="0" err="1" smtClean="0">
                <a:latin typeface="+mn-lt"/>
              </a:rPr>
              <a:t>Οσο</a:t>
            </a:r>
            <a:r>
              <a:rPr lang="el-GR" sz="800" dirty="0" smtClean="0">
                <a:latin typeface="+mn-lt"/>
              </a:rPr>
              <a:t> υψηλότερη η «θερμοκρασία» τόσο μεγαλύτερη η διαθέσιμη</a:t>
            </a:r>
            <a:br>
              <a:rPr lang="el-GR" sz="800" dirty="0" smtClean="0">
                <a:latin typeface="+mn-lt"/>
              </a:rPr>
            </a:br>
            <a:r>
              <a:rPr lang="el-GR" sz="800" dirty="0" smtClean="0">
                <a:latin typeface="+mn-lt"/>
              </a:rPr>
              <a:t>ενέργεια </a:t>
            </a:r>
            <a:r>
              <a:rPr lang="el-GR" sz="800" dirty="0" err="1" smtClean="0">
                <a:latin typeface="+mn-lt"/>
              </a:rPr>
              <a:t>ανα</a:t>
            </a:r>
            <a:r>
              <a:rPr lang="el-GR" sz="800" dirty="0" smtClean="0">
                <a:latin typeface="+mn-lt"/>
              </a:rPr>
              <a:t> μονάδα όγκου. </a:t>
            </a:r>
            <a:br>
              <a:rPr lang="el-GR" sz="800" dirty="0" smtClean="0">
                <a:latin typeface="+mn-lt"/>
              </a:rPr>
            </a:br>
            <a:r>
              <a:rPr lang="el-GR" sz="800" dirty="0" smtClean="0">
                <a:latin typeface="+mn-lt"/>
              </a:rPr>
              <a:t>                      Από την περίφημη σχέση : Ε = </a:t>
            </a:r>
            <a:r>
              <a:rPr lang="el-GR" sz="800" dirty="0" err="1" smtClean="0">
                <a:latin typeface="+mn-lt"/>
              </a:rPr>
              <a:t>m𝒄^𝟐</a:t>
            </a:r>
            <a:r>
              <a:rPr lang="el-GR" sz="800" dirty="0" smtClean="0">
                <a:latin typeface="+mn-lt"/>
              </a:rPr>
              <a:t>,</a:t>
            </a:r>
            <a:br>
              <a:rPr lang="el-GR" sz="800" dirty="0" smtClean="0">
                <a:latin typeface="+mn-lt"/>
              </a:rPr>
            </a:br>
            <a:r>
              <a:rPr lang="el-GR" sz="800" dirty="0" smtClean="0">
                <a:latin typeface="+mn-lt"/>
              </a:rPr>
              <a:t>αν η ενέργεια αυτή είναι αρκετή μπορεί να δημιουργηθεί ένα «</a:t>
            </a:r>
            <a:r>
              <a:rPr lang="el-GR" sz="800" dirty="0" err="1" smtClean="0">
                <a:latin typeface="+mn-lt"/>
              </a:rPr>
              <a:t>μή</a:t>
            </a:r>
            <a:r>
              <a:rPr lang="el-GR" sz="800" dirty="0" smtClean="0">
                <a:latin typeface="+mn-lt"/>
              </a:rPr>
              <a:t> σύνηθες»</a:t>
            </a:r>
            <a:br>
              <a:rPr lang="el-GR" sz="800" dirty="0" smtClean="0">
                <a:latin typeface="+mn-lt"/>
              </a:rPr>
            </a:br>
            <a:r>
              <a:rPr lang="el-GR" sz="800" dirty="0" smtClean="0">
                <a:latin typeface="+mn-lt"/>
              </a:rPr>
              <a:t>σωμάτιο μάζας m και να διασπαστεί στην συνέχεια δίνοντας εν τέλει σταθερά</a:t>
            </a:r>
            <a:br>
              <a:rPr lang="el-GR" sz="800" dirty="0" smtClean="0">
                <a:latin typeface="+mn-lt"/>
              </a:rPr>
            </a:br>
            <a:r>
              <a:rPr lang="el-GR" sz="800" dirty="0" err="1" smtClean="0">
                <a:latin typeface="+mn-lt"/>
              </a:rPr>
              <a:t>υποπαράγωγα</a:t>
            </a:r>
            <a:r>
              <a:rPr lang="el-GR" sz="800" dirty="0" smtClean="0">
                <a:latin typeface="+mn-lt"/>
              </a:rPr>
              <a:t>.</a:t>
            </a:r>
            <a:br>
              <a:rPr lang="el-GR" sz="800" dirty="0" smtClean="0">
                <a:latin typeface="+mn-lt"/>
              </a:rPr>
            </a:br>
            <a:r>
              <a:rPr lang="el-GR" sz="800" dirty="0" smtClean="0">
                <a:latin typeface="+mn-lt"/>
              </a:rPr>
              <a:t>Το σύμπαν στις απαρχές του ήταν αρκετά «ζεστό» ώστε στην ημερησία διάταξή</a:t>
            </a:r>
            <a:br>
              <a:rPr lang="el-GR" sz="800" dirty="0" smtClean="0">
                <a:latin typeface="+mn-lt"/>
              </a:rPr>
            </a:br>
            <a:r>
              <a:rPr lang="el-GR" sz="800" dirty="0" smtClean="0">
                <a:latin typeface="+mn-lt"/>
              </a:rPr>
              <a:t>του να είναι σωμάτια που σήμερα δεν παρατηρούμε .</a:t>
            </a:r>
            <a:br>
              <a:rPr lang="el-GR" sz="800" dirty="0" smtClean="0">
                <a:latin typeface="+mn-lt"/>
              </a:rPr>
            </a:br>
            <a:endParaRPr lang="el-GR" sz="800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l-GR" sz="800" dirty="0" smtClean="0">
                <a:latin typeface="+mn-lt"/>
              </a:rPr>
              <a:t>Πώς μπορούμε να δούμε αυτά τα σωμάτια επομένως;</a:t>
            </a:r>
            <a:br>
              <a:rPr lang="el-GR" sz="800" dirty="0" smtClean="0">
                <a:latin typeface="+mn-lt"/>
              </a:rPr>
            </a:br>
            <a:r>
              <a:rPr lang="el-GR" sz="800" dirty="0" smtClean="0">
                <a:latin typeface="+mn-lt"/>
              </a:rPr>
              <a:t/>
            </a:r>
            <a:br>
              <a:rPr lang="el-GR" sz="800" dirty="0" smtClean="0">
                <a:latin typeface="+mn-lt"/>
              </a:rPr>
            </a:br>
            <a:r>
              <a:rPr lang="el-GR" sz="800" dirty="0" smtClean="0">
                <a:latin typeface="+mn-lt"/>
              </a:rPr>
              <a:t>Παράγοντάς τα με τεχνητούς τρόπους η μελετώντας τις συγκρούσεις</a:t>
            </a:r>
            <a:br>
              <a:rPr lang="el-GR" sz="800" dirty="0" smtClean="0">
                <a:latin typeface="+mn-lt"/>
              </a:rPr>
            </a:br>
            <a:r>
              <a:rPr lang="el-GR" sz="800" dirty="0" smtClean="0">
                <a:latin typeface="+mn-lt"/>
              </a:rPr>
              <a:t>της κοσμικής ακτινοβολίας με την </a:t>
            </a:r>
            <a:r>
              <a:rPr lang="el-GR" sz="800" dirty="0" err="1" smtClean="0">
                <a:latin typeface="+mn-lt"/>
              </a:rPr>
              <a:t>ατμόσφαρά</a:t>
            </a:r>
            <a:r>
              <a:rPr lang="el-GR" sz="800" dirty="0" smtClean="0">
                <a:latin typeface="+mn-lt"/>
              </a:rPr>
              <a:t> μας, </a:t>
            </a:r>
            <a:br>
              <a:rPr lang="el-GR" sz="800" dirty="0" smtClean="0">
                <a:latin typeface="+mn-lt"/>
              </a:rPr>
            </a:br>
            <a:r>
              <a:rPr lang="el-GR" sz="800" dirty="0" smtClean="0">
                <a:latin typeface="+mn-lt"/>
              </a:rPr>
              <a:t>προσομοιώνοντας έτσι τις συνθήκες του σύμπαντος </a:t>
            </a:r>
            <a:br>
              <a:rPr lang="el-GR" sz="800" dirty="0" smtClean="0">
                <a:latin typeface="+mn-lt"/>
              </a:rPr>
            </a:br>
            <a:r>
              <a:rPr lang="el-GR" sz="800" dirty="0" smtClean="0">
                <a:latin typeface="+mn-lt"/>
              </a:rPr>
              <a:t>σε πρότερες εποχές!</a:t>
            </a:r>
          </a:p>
          <a:p>
            <a:pPr>
              <a:spcBef>
                <a:spcPts val="0"/>
              </a:spcBef>
            </a:pPr>
            <a:endParaRPr lang="el-GR" sz="800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l-GR" sz="800" dirty="0" smtClean="0">
                <a:latin typeface="+mn-lt"/>
              </a:rPr>
              <a:t>Πρέπει να δημιουργήσουμε συνθήκες </a:t>
            </a:r>
            <a:r>
              <a:rPr lang="el-GR" sz="800" dirty="0" err="1" smtClean="0">
                <a:latin typeface="+mn-lt"/>
              </a:rPr>
              <a:t>κατα</a:t>
            </a:r>
            <a:r>
              <a:rPr lang="el-GR" sz="800" dirty="0" smtClean="0">
                <a:latin typeface="+mn-lt"/>
              </a:rPr>
              <a:t> τις οποίες παράγεται μεγάλη ποσότητα ενέργειας εντοπισμένη στο χώρο  </a:t>
            </a:r>
            <a:r>
              <a:rPr lang="el-GR" sz="800" dirty="0" err="1" smtClean="0">
                <a:latin typeface="+mn-lt"/>
              </a:rPr>
              <a:t>π.χ</a:t>
            </a:r>
            <a:r>
              <a:rPr lang="el-GR" sz="800" dirty="0" smtClean="0">
                <a:latin typeface="+mn-lt"/>
              </a:rPr>
              <a:t> συγκρούοντας πρωτόνια που επιταχύναμε σε υψηλή ενέργεια στο εργαστήριο. </a:t>
            </a:r>
            <a:br>
              <a:rPr lang="el-GR" sz="800" dirty="0" smtClean="0">
                <a:latin typeface="+mn-lt"/>
              </a:rPr>
            </a:br>
            <a:endParaRPr lang="el-GR" sz="800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l-GR" sz="800" dirty="0" smtClean="0">
                <a:latin typeface="+mn-lt"/>
              </a:rPr>
              <a:t>Από τη σχέση </a:t>
            </a:r>
            <a:r>
              <a:rPr lang="el-GR" sz="800" dirty="0" err="1" smtClean="0">
                <a:latin typeface="+mn-lt"/>
              </a:rPr>
              <a:t>E=mc</a:t>
            </a:r>
            <a:r>
              <a:rPr lang="el-GR" sz="800" dirty="0" smtClean="0">
                <a:latin typeface="+mn-lt"/>
              </a:rPr>
              <a:t>² αν η ενέργεια αυτή είναι  αρκετή και πληρούνται μια σειρά κριτηρίων επιλογής θα παραχθούν νέα σωματίδια!</a:t>
            </a:r>
            <a:br>
              <a:rPr lang="el-GR" sz="800" dirty="0" smtClean="0">
                <a:latin typeface="+mn-lt"/>
              </a:rPr>
            </a:br>
            <a:endParaRPr lang="el-GR" sz="800" dirty="0" smtClean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l-GR" sz="800" dirty="0" smtClean="0">
                <a:latin typeface="+mn-lt"/>
              </a:rPr>
              <a:t>Τα νέα σωματίδια συνήθως διασπώνται στιγμιαία. </a:t>
            </a:r>
            <a:br>
              <a:rPr lang="el-GR" sz="800" dirty="0" smtClean="0">
                <a:latin typeface="+mn-lt"/>
              </a:rPr>
            </a:br>
            <a:r>
              <a:rPr lang="el-GR" sz="800" dirty="0" smtClean="0">
                <a:latin typeface="+mn-lt"/>
              </a:rPr>
              <a:t>Μπορούμε να τα ανιχνεύσουμε μελετώντας τα </a:t>
            </a:r>
            <a:r>
              <a:rPr lang="el-GR" sz="800" dirty="0" err="1" smtClean="0">
                <a:latin typeface="+mn-lt"/>
              </a:rPr>
              <a:t>υποπαράγωγα</a:t>
            </a:r>
            <a:r>
              <a:rPr lang="el-GR" sz="800" dirty="0" smtClean="0">
                <a:latin typeface="+mn-lt"/>
              </a:rPr>
              <a:t> των διασπάσεών τους με ειδικούς ανιχνευτές.</a:t>
            </a:r>
            <a:br>
              <a:rPr lang="el-GR" sz="800" dirty="0" smtClean="0">
                <a:latin typeface="+mn-lt"/>
              </a:rPr>
            </a:br>
            <a:endParaRPr lang="el-GR" sz="800" dirty="0" smtClean="0">
              <a:latin typeface="+mn-lt"/>
            </a:endParaRPr>
          </a:p>
          <a:p>
            <a:pPr>
              <a:spcBef>
                <a:spcPts val="0"/>
              </a:spcBef>
            </a:pPr>
            <a:endParaRPr lang="el-GR" sz="800" dirty="0"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E56B802-ED92-4D68-85BE-8028382D2D30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F1480-AC30-453A-87F2-72A78BBB2315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45894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Πώς μπορούμε να δούμε αυτά τα σωμάτια επομένως;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Παράγοντάς τα με τεχνητούς τρόπους η μελετώντας τις συγκρούσεις</a:t>
            </a:r>
            <a:br>
              <a:rPr lang="el-GR" dirty="0" smtClean="0"/>
            </a:br>
            <a:r>
              <a:rPr lang="el-GR" dirty="0" smtClean="0"/>
              <a:t>της κοσμικής ακτινοβολίας με την </a:t>
            </a:r>
            <a:r>
              <a:rPr lang="el-GR" dirty="0" err="1" smtClean="0"/>
              <a:t>ατμόσφαρά</a:t>
            </a:r>
            <a:r>
              <a:rPr lang="el-GR" dirty="0" smtClean="0"/>
              <a:t> μας, </a:t>
            </a:r>
            <a:br>
              <a:rPr lang="el-GR" dirty="0" smtClean="0"/>
            </a:br>
            <a:r>
              <a:rPr lang="el-GR" dirty="0" smtClean="0"/>
              <a:t>προσομοιώνοντας έτσι τις συνθήκες του σύμπαντος </a:t>
            </a:r>
            <a:br>
              <a:rPr lang="el-GR" dirty="0" smtClean="0"/>
            </a:br>
            <a:r>
              <a:rPr lang="el-GR" dirty="0" smtClean="0"/>
              <a:t>σε πρότερες εποχές!</a:t>
            </a:r>
          </a:p>
          <a:p>
            <a:endParaRPr lang="el-GR" dirty="0" smtClean="0"/>
          </a:p>
          <a:p>
            <a:r>
              <a:rPr lang="el-GR" dirty="0" smtClean="0"/>
              <a:t>Πρέπει να δημιουργήσουμε συνθήκες </a:t>
            </a:r>
            <a:r>
              <a:rPr lang="el-GR" dirty="0" err="1" smtClean="0"/>
              <a:t>κατα</a:t>
            </a:r>
            <a:r>
              <a:rPr lang="el-GR" dirty="0" smtClean="0"/>
              <a:t> τις οποίες παράγεται μεγάλη ποσότητα ενέργειας εντοπισμένη στο χώρο  </a:t>
            </a:r>
            <a:r>
              <a:rPr lang="el-GR" dirty="0" err="1" smtClean="0"/>
              <a:t>π.χ</a:t>
            </a:r>
            <a:r>
              <a:rPr lang="el-GR" dirty="0" smtClean="0"/>
              <a:t> συγκρούοντας πρωτόνια που επιταχύναμε σε υψηλή ενέργεια στο εργαστήριο. </a:t>
            </a:r>
            <a:br>
              <a:rPr lang="el-GR" dirty="0" smtClean="0"/>
            </a:br>
            <a:endParaRPr lang="el-GR" dirty="0" smtClean="0"/>
          </a:p>
          <a:p>
            <a:r>
              <a:rPr lang="el-GR" dirty="0" smtClean="0"/>
              <a:t>Από τη σχέση </a:t>
            </a:r>
            <a:r>
              <a:rPr lang="el-GR" dirty="0" err="1" smtClean="0"/>
              <a:t>E=mc</a:t>
            </a:r>
            <a:r>
              <a:rPr lang="el-GR" dirty="0" smtClean="0"/>
              <a:t>² αν η ενέργεια αυτή είναι  αρκετή και πληρούνται μια σειρά κριτηρίων επιλογής θα παραχθούν νέα σωματίδια!</a:t>
            </a:r>
            <a:br>
              <a:rPr lang="el-GR" dirty="0" smtClean="0"/>
            </a:br>
            <a:endParaRPr lang="el-GR" dirty="0" smtClean="0"/>
          </a:p>
          <a:p>
            <a:r>
              <a:rPr lang="el-GR" dirty="0" smtClean="0"/>
              <a:t>Τα νέα σωματίδια συνήθως διασπώνται στιγμιαία. </a:t>
            </a:r>
            <a:br>
              <a:rPr lang="el-GR" dirty="0" smtClean="0"/>
            </a:br>
            <a:r>
              <a:rPr lang="el-GR" dirty="0" smtClean="0"/>
              <a:t>Μπορούμε να τα ανιχνεύσουμε μελετώντας τα </a:t>
            </a:r>
            <a:r>
              <a:rPr lang="el-GR" dirty="0" err="1" smtClean="0"/>
              <a:t>υποπαράγωγα</a:t>
            </a:r>
            <a:r>
              <a:rPr lang="el-GR" dirty="0" smtClean="0"/>
              <a:t> των διασπάσεών τους με ειδικούς ανιχνευτές.</a:t>
            </a:r>
          </a:p>
          <a:p>
            <a:endParaRPr lang="el-GR" dirty="0" smtClean="0"/>
          </a:p>
          <a:p>
            <a:r>
              <a:rPr lang="el-GR" dirty="0" smtClean="0"/>
              <a:t>Σωματίδια «βλήματα» και «στόχους» (φορτισμένα σωματίδια: e-</a:t>
            </a:r>
            <a:r>
              <a:rPr lang="el-GR" dirty="0" err="1" smtClean="0"/>
              <a:t>,e+,p,</a:t>
            </a:r>
            <a:r>
              <a:rPr lang="el-GR" dirty="0" smtClean="0"/>
              <a:t>p-</a:t>
            </a:r>
            <a:r>
              <a:rPr lang="el-GR" dirty="0" err="1" smtClean="0"/>
              <a:t>bar</a:t>
            </a:r>
            <a:r>
              <a:rPr lang="el-GR" dirty="0" smtClean="0"/>
              <a:t>, βαρέα ιόντα).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- Διατάξεις που θα επιταχύνουν τα σωματίδια έως ότου</a:t>
            </a:r>
            <a:br>
              <a:rPr lang="el-GR" dirty="0" smtClean="0"/>
            </a:br>
            <a:r>
              <a:rPr lang="el-GR" dirty="0" smtClean="0"/>
              <a:t>   </a:t>
            </a:r>
            <a:r>
              <a:rPr lang="el-GR" dirty="0" err="1" smtClean="0"/>
              <a:t>συγκρουστούν</a:t>
            </a:r>
            <a:r>
              <a:rPr lang="el-GR" dirty="0" smtClean="0"/>
              <a:t> Επιταχυντές!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- Ανιχνευτές που θα καταγράψουν την ενέργεια, την ορμή και την τροχιά των παραγόμενων σωματιδίων.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- Λογισμικό που θα επεξεργαστεί τα δεδομένα των ανιχνευτών και θα επιλέξει αυτά που είναι «ενδιαφέροντα» για μελέτη.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- Ανάλυση δεδομένων και εξαγωγή συμπερασμάτων</a:t>
            </a:r>
            <a:br>
              <a:rPr lang="el-GR" dirty="0" smtClean="0"/>
            </a:br>
            <a:r>
              <a:rPr lang="el-GR" dirty="0" smtClean="0"/>
              <a:t>   Φυσικής. </a:t>
            </a:r>
          </a:p>
          <a:p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E56B802-ED92-4D68-85BE-8028382D2D30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F1480-AC30-453A-87F2-72A78BBB2315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4846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E56B802-ED92-4D68-85BE-8028382D2D30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F1480-AC30-453A-87F2-72A78BBB2315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4846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E56B802-ED92-4D68-85BE-8028382D2D30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F1480-AC30-453A-87F2-72A78BBB2315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4846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E56B802-ED92-4D68-85BE-8028382D2D30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F1480-AC30-453A-87F2-72A78BBB2315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4846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B7B41-664A-4A67-8C65-BCC06A662F3A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432048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CREATIONS Consortium Meeting – Athens May  10-12, 2016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683C7-2024-4A83-A0B2-446E96704609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E9E5B-8B79-4791-A476-FA8A9D1D658F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CREATIONS Consortium Meeting – Athens May  10-12, 2016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A34F4-484E-4B78-B855-E534034E762B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9D392-5A32-41BA-B87D-E0C30F70BCE5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CREATIONS Consortium Meeting – Athens May  10-12, 2016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A755A-8C54-4898-9A84-3A3779299EE2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D7504-F777-40BD-9352-6ADC440C14E0}" type="datetime1">
              <a:rPr lang="en-GB" smtClean="0"/>
              <a:t>07/04/2017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CREATIONS Consortium Meeting – Athens May  10-12, 2016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E8B8-8D3C-4E11-8465-947A1C9D6A26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6666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92099-57B1-41CE-BC5F-962EFE93CE8B}" type="datetime1">
              <a:rPr lang="en-GB" smtClean="0"/>
              <a:t>07/04/2017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CREATIONS Consortium Meeting – Athens May  10-12, 2016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E8B8-8D3C-4E11-8465-947A1C9D6A26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9175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75C8-8D39-4AF7-BC47-EEC24073A067}" type="datetime1">
              <a:rPr lang="en-GB" smtClean="0"/>
              <a:t>07/04/2017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CREATIONS Consortium Meeting – Athens May  10-12, 2016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E8B8-8D3C-4E11-8465-947A1C9D6A26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3199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E0937-55BF-458A-8785-27047347ABA1}" type="datetime1">
              <a:rPr lang="en-GB" smtClean="0"/>
              <a:t>07/04/2017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CREATIONS Consortium Meeting – Athens May  10-12, 2016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E8B8-8D3C-4E11-8465-947A1C9D6A26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419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1AFA1-40C6-4DA2-A73E-1E5965996584}" type="datetime1">
              <a:rPr lang="en-GB" smtClean="0"/>
              <a:t>07/04/2017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CREATIONS Consortium Meeting – Athens May  10-12, 2016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E8B8-8D3C-4E11-8465-947A1C9D6A26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6317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9D8A-A414-46AB-9E92-4D076ADE36F3}" type="datetime1">
              <a:rPr lang="en-GB" smtClean="0"/>
              <a:t>07/04/2017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CREATIONS Consortium Meeting – Athens May  10-12, 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E8B8-8D3C-4E11-8465-947A1C9D6A26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5277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E224-0532-4BE5-8984-1BE27DCCA465}" type="datetime1">
              <a:rPr lang="en-GB" smtClean="0"/>
              <a:t>07/04/2017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CREATIONS Consortium Meeting – Athens May  10-12, 2016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E8B8-8D3C-4E11-8465-947A1C9D6A26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0366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04A3-C2C6-440A-8EC6-C534DA3BF636}" type="datetime1">
              <a:rPr lang="en-GB" smtClean="0"/>
              <a:t>07/04/2017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CREATIONS Consortium Meeting – Athens May  10-12, 2016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E8B8-8D3C-4E11-8465-947A1C9D6A26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947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E4AF3-A691-437F-8253-E77596A1CE0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432048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CREATIONS Consortium Meeting – Athens May  10-12, 2016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BBA2A-2885-47F4-9905-3BDACB329444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0ADC-1B86-48DC-851D-7ABD455F3B6D}" type="datetime1">
              <a:rPr lang="en-GB" smtClean="0"/>
              <a:t>07/04/2017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CREATIONS Consortium Meeting – Athens May  10-12, 2016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E8B8-8D3C-4E11-8465-947A1C9D6A26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2009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AA03-8998-4FAC-8797-ED92A699446A}" type="datetime1">
              <a:rPr lang="en-GB" smtClean="0"/>
              <a:t>07/04/2017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CREATIONS Consortium Meeting – Athens May  10-12, 2016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E8B8-8D3C-4E11-8465-947A1C9D6A26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924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75BAF-4FF0-4A50-904F-3765515B8154}" type="datetime1">
              <a:rPr lang="en-GB" smtClean="0"/>
              <a:t>07/04/2017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CREATIONS Consortium Meeting – Athens May  10-12, 2016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E8B8-8D3C-4E11-8465-947A1C9D6A26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3718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44D28-F5EF-419F-B6E3-28EEB5D3294A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CREATIONS Consortium Meeting – Athens May  10-12, 2016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6F8B8-8D5A-454C-BB6B-33CC6D262C94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24CB1-9934-48BB-B007-21E46075E1B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CREATIONS Consortium Meeting – Athens May  10-12, 2016</a:t>
            </a:r>
            <a:endParaRPr lang="en-US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56453-7078-4F0E-9232-2DFFEC03E9F7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33BC5-B632-4935-A9E7-97A406C6A6FE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CREATIONS Consortium Meeting – Athens May  10-12, 2016</a:t>
            </a:r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58F96-3ED7-456F-81BA-E32D669864A2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F5B5B-47DE-4F4C-BCFF-BD7B8D5FAACD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CREATIONS Consortium Meeting – Athens May  10-12, 2016</a:t>
            </a:r>
            <a:endParaRPr lang="en-US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9EEA7-E980-4A5C-BB50-2C4F14BE18BA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A7822-1C54-4895-8AC4-11A3668A1506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CREATIONS Consortium Meeting – Athens May  10-12, 2016</a:t>
            </a:r>
            <a:endParaRPr lang="en-US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C2D7E-875C-49B7-99FB-8C638091746E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93D01-66EB-4588-8316-E279C453F8AA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CREATIONS Consortium Meeting – Athens May  10-12, 2016</a:t>
            </a:r>
            <a:endParaRPr lang="en-US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6534-7290-423B-895E-D265C7A76A5E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14344-5BE1-46AF-BFE7-CCD39AC63EFD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CREATIONS Consortium Meeting – Athens May  10-12, 2016</a:t>
            </a:r>
            <a:endParaRPr lang="en-US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A2E2E-9FF0-4C77-9C2D-E4E0126F2502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F930715-0710-48C1-8CAD-906F84AD2E5E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411760" y="6356350"/>
            <a:ext cx="432048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en-US"/>
              <a:t>CREATIONS Consortium Meeting – Athens May  10-12, 2016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9D08E9-27AE-4C4D-B2FA-AF7889A81813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3B8FE-F40A-4B96-BA29-5ED96B1FBD17}" type="datetime1">
              <a:rPr lang="en-GB" smtClean="0"/>
              <a:t>07/04/2017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CREATIONS Consortium Meeting – Athens May  10-12, 2016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BE8B8-8D3C-4E11-8465-947A1C9D6A26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145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tlas.physicsmasterclasses.org/en/zpath_playwithatlas.htm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e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20.jpg"/><Relationship Id="rId4" Type="http://schemas.openxmlformats.org/officeDocument/2006/relationships/image" Target="../media/image4.jpeg"/><Relationship Id="rId9" Type="http://schemas.openxmlformats.org/officeDocument/2006/relationships/hyperlink" Target="https://home.cern/about/accelerator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T745HXduHY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Untertitel 2"/>
          <p:cNvSpPr>
            <a:spLocks noGrp="1"/>
          </p:cNvSpPr>
          <p:nvPr>
            <p:ph type="subTitle" idx="1"/>
          </p:nvPr>
        </p:nvSpPr>
        <p:spPr>
          <a:xfrm>
            <a:off x="398690" y="1952836"/>
            <a:ext cx="8353425" cy="2376264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endParaRPr lang="en-GB" b="1" dirty="0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1763216" cy="365125"/>
          </a:xfrm>
        </p:spPr>
        <p:txBody>
          <a:bodyPr/>
          <a:lstStyle/>
          <a:p>
            <a:pPr>
              <a:defRPr/>
            </a:pPr>
            <a:fld id="{0E3B6F3C-FA81-4406-AADF-0A5AE2676D15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395" y="188640"/>
            <a:ext cx="3394720" cy="130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E74672-1A97-4EBF-A702-81B27C725988}" type="datetime1">
              <a:rPr lang="en-GB" smtClean="0"/>
              <a:t>07/04/2017</a:t>
            </a:fld>
            <a:endParaRPr lang="en-US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855" y="6332865"/>
            <a:ext cx="1141511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7907" y="3140968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Detecting (ghost)  particles…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 descr="Αποτέλεσμα εικόνας για 10o enef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20027"/>
            <a:ext cx="6364300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5" y="274637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/>
              <a:t>           Atlas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4AF3-A691-437F-8253-E77596A1CE0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BBA2A-2885-47F4-9905-3BDACB329444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32865"/>
            <a:ext cx="1141511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eu\Desktop\Projekte\CREATIONS\public relations\Logo\CREATIONS logo final-blu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5" y="274637"/>
            <a:ext cx="2940907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3144"/>
            <a:ext cx="7020272" cy="469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8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5" y="274637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/>
              <a:t>           CMS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4AF3-A691-437F-8253-E77596A1CE0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BBA2A-2885-47F4-9905-3BDACB329444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32865"/>
            <a:ext cx="1141511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eu\Desktop\Projekte\CREATIONS\public relations\Logo\CREATIONS logo final-blu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5" y="274637"/>
            <a:ext cx="2940907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00200"/>
            <a:ext cx="7452320" cy="523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5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5" y="274637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/>
              <a:t>           ALICE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4AF3-A691-437F-8253-E77596A1CE0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BBA2A-2885-47F4-9905-3BDACB329444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32865"/>
            <a:ext cx="1141511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eu\Desktop\Projekte\CREATIONS\public relations\Logo\CREATIONS logo final-blu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5" y="274637"/>
            <a:ext cx="2940907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73118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  <a:endParaRPr lang="el-G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04873"/>
            <a:ext cx="6948264" cy="465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5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5" y="274637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/>
              <a:t>          </a:t>
            </a:r>
            <a:r>
              <a:rPr lang="en-GB" dirty="0" err="1"/>
              <a:t>LHCb</a:t>
            </a:r>
            <a:r>
              <a:rPr lang="en-GB" dirty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4AF3-A691-437F-8253-E77596A1CE0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BBA2A-2885-47F4-9905-3BDACB329444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32865"/>
            <a:ext cx="1141511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eu\Desktop\Projekte\CREATIONS\public relations\Logo\CREATIONS logo final-blu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5" y="274637"/>
            <a:ext cx="2940907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73118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  <a:endParaRPr lang="el-G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77567"/>
            <a:ext cx="6074235" cy="475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5" y="274637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sz="2800" dirty="0"/>
              <a:t>                                    How a particle detector works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4AF3-A691-437F-8253-E77596A1CE0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BBA2A-2885-47F4-9905-3BDACB329444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32865"/>
            <a:ext cx="1141511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eu\Desktop\Projekte\CREATIONS\public relations\Logo\CREATIONS logo final-blu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5" y="274637"/>
            <a:ext cx="2940907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73118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18" y="1916832"/>
            <a:ext cx="5632119" cy="395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18" y="1364413"/>
            <a:ext cx="5616623" cy="5162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33" y="1600200"/>
            <a:ext cx="5688013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84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5" y="274637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sz="2800" dirty="0"/>
              <a:t>                                    How a particle detector works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4AF3-A691-437F-8253-E77596A1CE0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BBA2A-2885-47F4-9905-3BDACB329444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32865"/>
            <a:ext cx="1141511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eu\Desktop\Projekte\CREATIONS\public relations\Logo\CREATIONS logo final-blu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5" y="274637"/>
            <a:ext cx="2940907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73118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3566"/>
            <a:ext cx="7132786" cy="450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389" y="692696"/>
            <a:ext cx="4298981" cy="471422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623566"/>
            <a:ext cx="7132637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80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5" y="274637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sz="2800" dirty="0"/>
              <a:t>                                    How a particle detector works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4AF3-A691-437F-8253-E77596A1CE0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BBA2A-2885-47F4-9905-3BDACB329444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32865"/>
            <a:ext cx="1141511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eu\Desktop\Projekte\CREATIONS\public relations\Logo\CREATIONS logo final-blu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5" y="274637"/>
            <a:ext cx="2940907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73118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06" y="1662440"/>
            <a:ext cx="7540625" cy="467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5680838"/>
            <a:ext cx="3843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Comic Sans MS" pitchFamily="66" charset="0"/>
              </a:rPr>
              <a:t>Δοκιμάστε παίζοντας με τον ανιχνευτή </a:t>
            </a:r>
            <a:r>
              <a:rPr lang="en-US" dirty="0" smtClean="0">
                <a:latin typeface="Comic Sans MS" pitchFamily="66" charset="0"/>
                <a:hlinkClick r:id="rId6"/>
              </a:rPr>
              <a:t>ATLAS</a:t>
            </a:r>
            <a:endParaRPr lang="el-GR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1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5" y="274637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/>
              <a:t>                    Let’s be creative…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4AF3-A691-437F-8253-E77596A1CE0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BBA2A-2885-47F4-9905-3BDACB329444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32865"/>
            <a:ext cx="1141511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eu\Desktop\Projekte\CREATIONS\public relations\Logo\CREATIONS logo final-blu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5" y="274637"/>
            <a:ext cx="2940907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73118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  <a:endParaRPr lang="el-G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6" y="2204864"/>
            <a:ext cx="4766828" cy="35751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18492"/>
            <a:ext cx="3597864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2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2224" y="4221088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de-DE" sz="4800" dirty="0"/>
              <a:t/>
            </a:r>
            <a:br>
              <a:rPr lang="de-DE" sz="4800" dirty="0"/>
            </a:br>
            <a:r>
              <a:rPr lang="de-DE" sz="4800" dirty="0"/>
              <a:t/>
            </a:r>
            <a:br>
              <a:rPr lang="de-DE" sz="4800" dirty="0"/>
            </a:br>
            <a:r>
              <a:rPr lang="de-DE" sz="4800" dirty="0"/>
              <a:t/>
            </a:r>
            <a:br>
              <a:rPr lang="de-DE" sz="4800" dirty="0"/>
            </a:br>
            <a:r>
              <a:rPr lang="el-GR" sz="4800" dirty="0"/>
              <a:t>Σας ευχαριστώ!</a:t>
            </a:r>
            <a:endParaRPr lang="de-DE" sz="48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E8B8-8D3C-4E11-8465-947A1C9D6A26}" type="slidenum">
              <a:rPr lang="de-DE" smtClean="0"/>
              <a:t>18</a:t>
            </a:fld>
            <a:endParaRPr lang="de-DE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330320"/>
            <a:ext cx="1008112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5821719" y="6273368"/>
            <a:ext cx="1190588" cy="501968"/>
            <a:chOff x="-48" y="0"/>
            <a:chExt cx="1056" cy="442"/>
          </a:xfrm>
        </p:grpSpPr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0" y="336"/>
              <a:ext cx="1008" cy="10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rIns="45720">
              <a:spAutoFit/>
            </a:bodyPr>
            <a:lstStyle/>
            <a:p>
              <a:pPr algn="r"/>
              <a:endParaRPr lang="en-GB" sz="500" dirty="0"/>
            </a:p>
          </p:txBody>
        </p:sp>
        <p:sp>
          <p:nvSpPr>
            <p:cNvPr id="14" name="Rectangle 30"/>
            <p:cNvSpPr>
              <a:spLocks noChangeArrowheads="1"/>
            </p:cNvSpPr>
            <p:nvPr/>
          </p:nvSpPr>
          <p:spPr bwMode="auto">
            <a:xfrm rot="18900000">
              <a:off x="-48" y="106"/>
              <a:ext cx="472" cy="26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de-DE" sz="8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Rectangle 31"/>
            <p:cNvSpPr>
              <a:spLocks noChangeArrowheads="1"/>
            </p:cNvSpPr>
            <p:nvPr/>
          </p:nvSpPr>
          <p:spPr bwMode="auto">
            <a:xfrm>
              <a:off x="0" y="0"/>
              <a:ext cx="1008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dirty="0"/>
            </a:p>
          </p:txBody>
        </p:sp>
      </p:grpSp>
      <p:pic>
        <p:nvPicPr>
          <p:cNvPr id="3075" name="Picture 3" descr="C:\Users\Neu\Desktop\Projekte\CREATIONS\public relations\Logo\CREATIONS logo final-blu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80" y="980728"/>
            <a:ext cx="6238980" cy="266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B5E3D-37AD-483B-A2B5-A6640C151143}" type="datetime1">
              <a:rPr lang="en-GB" smtClean="0"/>
              <a:t>07/04/2017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094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5" y="274637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 dirty="0"/>
              <a:t>          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4AF3-A691-437F-8253-E77596A1CE0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BBA2A-2885-47F4-9905-3BDACB329444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32865"/>
            <a:ext cx="1141511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eu\Desktop\Projekte\CREATIONS\public relations\Logo\CREATIONS logo final-blu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5" y="274637"/>
            <a:ext cx="2940907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73118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61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5" y="274637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l"/>
            <a:r>
              <a:rPr lang="en-GB" dirty="0" err="1"/>
              <a:t>Jhfgkjgkgkhk</a:t>
            </a:r>
            <a:r>
              <a:rPr lang="en-GB" dirty="0"/>
              <a:t>  </a:t>
            </a:r>
            <a:endParaRPr lang="el-G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0" y="1657615"/>
            <a:ext cx="8046156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4AF3-A691-437F-8253-E77596A1CE0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BBA2A-2885-47F4-9905-3BDACB329444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32865"/>
            <a:ext cx="1141511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eu\Desktop\Projekte\CREATIONS\public relations\Logo\CREATIONS logo final-blu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5" y="274637"/>
            <a:ext cx="2940907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0" y="1628849"/>
            <a:ext cx="8122335" cy="48245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51047"/>
            <a:ext cx="6126979" cy="61269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6" y="1628849"/>
            <a:ext cx="7656512" cy="41882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86" y="336820"/>
            <a:ext cx="6272336" cy="6272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5" y="1190023"/>
            <a:ext cx="8229600" cy="4629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96" y="400774"/>
            <a:ext cx="5776465" cy="59320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31" y="868965"/>
            <a:ext cx="6782891" cy="509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7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5" y="274637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l"/>
            <a:r>
              <a:rPr lang="en-GB" dirty="0" err="1"/>
              <a:t>Jhfgkjgkgkhk</a:t>
            </a:r>
            <a:r>
              <a:rPr lang="en-GB" dirty="0"/>
              <a:t> 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400" dirty="0"/>
              <a:t>Τα βασικά συστατικά της συνταγής</a:t>
            </a:r>
            <a:r>
              <a:rPr lang="en-US" sz="2400" dirty="0"/>
              <a:t>…</a:t>
            </a:r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4AF3-A691-437F-8253-E77596A1CE0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BBA2A-2885-47F4-9905-3BDACB329444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32865"/>
            <a:ext cx="1141511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eu\Desktop\Projekte\CREATIONS\public relations\Logo\CREATIONS logo final-blu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5" y="274637"/>
            <a:ext cx="2940907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48880"/>
            <a:ext cx="7488832" cy="367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0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5" y="274637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l"/>
            <a:r>
              <a:rPr lang="en-GB" dirty="0" err="1"/>
              <a:t>Jhfgkjgkgkhk</a:t>
            </a:r>
            <a:r>
              <a:rPr lang="en-GB" dirty="0"/>
              <a:t>  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4AF3-A691-437F-8253-E77596A1CE0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BBA2A-2885-47F4-9905-3BDACB329444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32865"/>
            <a:ext cx="1141511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eu\Desktop\Projekte\CREATIONS\public relations\Logo\CREATIONS logo final-blu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5" y="274637"/>
            <a:ext cx="2940907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65380"/>
            <a:ext cx="4285456" cy="452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" y="2276872"/>
            <a:ext cx="494056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29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5" y="274637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l"/>
            <a:r>
              <a:rPr lang="en-GB" dirty="0" err="1"/>
              <a:t>Jhfgkjgkgkhk</a:t>
            </a:r>
            <a:r>
              <a:rPr lang="en-GB" dirty="0"/>
              <a:t>  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4AF3-A691-437F-8253-E77596A1CE0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BBA2A-2885-47F4-9905-3BDACB329444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32865"/>
            <a:ext cx="1141511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eu\Desktop\Projekte\CREATIONS\public relations\Logo\CREATIONS logo final-blu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5" y="274637"/>
            <a:ext cx="2940907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18" y="1628800"/>
            <a:ext cx="6559271" cy="5055684"/>
          </a:xfrm>
        </p:spPr>
      </p:pic>
    </p:spTree>
    <p:extLst>
      <p:ext uri="{BB962C8B-B14F-4D97-AF65-F5344CB8AC3E}">
        <p14:creationId xmlns:p14="http://schemas.microsoft.com/office/powerpoint/2010/main" val="380885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935" y="73907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4AF3-A691-437F-8253-E77596A1CE0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BBA2A-2885-47F4-9905-3BDACB329444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32865"/>
            <a:ext cx="1141511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eu\Desktop\Projekte\CREATIONS\public relations\Logo\CREATIONS logo final-blu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5" y="274637"/>
            <a:ext cx="2940907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91680" y="2924944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/>
              <a:t>Πώς </a:t>
            </a:r>
            <a:r>
              <a:rPr lang="el-GR" sz="2400" dirty="0" smtClean="0"/>
              <a:t>«</a:t>
            </a:r>
            <a:r>
              <a:rPr lang="el-GR" sz="2400" dirty="0"/>
              <a:t>βλέπουμε</a:t>
            </a:r>
            <a:r>
              <a:rPr lang="el-GR" sz="2400" dirty="0" smtClean="0"/>
              <a:t>» τα</a:t>
            </a:r>
            <a:r>
              <a:rPr lang="en-US" sz="2400" dirty="0" smtClean="0"/>
              <a:t> </a:t>
            </a:r>
            <a:r>
              <a:rPr lang="el-GR" sz="2400" dirty="0" smtClean="0"/>
              <a:t>στοιχειώδη σωμάτια;</a:t>
            </a:r>
            <a:r>
              <a:rPr lang="en-US" sz="2400" dirty="0" smtClean="0"/>
              <a:t> 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55382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5" y="274637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l"/>
            <a:r>
              <a:rPr lang="en-GB" dirty="0" err="1"/>
              <a:t>Jhfgkjgkgkhk</a:t>
            </a:r>
            <a:r>
              <a:rPr lang="en-GB" dirty="0"/>
              <a:t> 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GB" sz="2000" dirty="0"/>
              <a:t>.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4AF3-A691-437F-8253-E77596A1CE0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BBA2A-2885-47F4-9905-3BDACB329444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32865"/>
            <a:ext cx="1141511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eu\Desktop\Projekte\CREATIONS\public relations\Logo\CREATIONS logo final-blu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5" y="274637"/>
            <a:ext cx="2940907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4504"/>
            <a:ext cx="9144000" cy="37627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44326"/>
            <a:ext cx="7575676" cy="46487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1" y="1754504"/>
            <a:ext cx="8476191" cy="42571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14" y="1754504"/>
            <a:ext cx="7953203" cy="4085958"/>
          </a:xfrm>
          <a:prstGeom prst="rect">
            <a:avLst/>
          </a:prstGeom>
        </p:spPr>
      </p:pic>
      <p:pic>
        <p:nvPicPr>
          <p:cNvPr id="17" name="Picture 16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3" y="1436415"/>
            <a:ext cx="8092807" cy="506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4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935" y="73907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l-G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4AF3-A691-437F-8253-E77596A1CE0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BBA2A-2885-47F4-9905-3BDACB329444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32865"/>
            <a:ext cx="1141511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eu\Desktop\Projekte\CREATIONS\public relations\Logo\CREATIONS logo final-blu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5" y="274637"/>
            <a:ext cx="2940907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_T745HXduHY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43600" y="1772816"/>
            <a:ext cx="7447456" cy="418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5" y="274637"/>
            <a:ext cx="8229600" cy="1143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pPr algn="l"/>
            <a:r>
              <a:rPr lang="en-GB" dirty="0" err="1"/>
              <a:t>Jhfgkjgkgkhk</a:t>
            </a:r>
            <a:r>
              <a:rPr lang="en-GB" dirty="0"/>
              <a:t> 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lvl="0" indent="0">
              <a:buNone/>
            </a:pPr>
            <a:endParaRPr lang="en-GB" sz="2000" dirty="0"/>
          </a:p>
          <a:p>
            <a:pPr marL="0" lvl="0" indent="0" algn="ctr">
              <a:buNone/>
            </a:pPr>
            <a:r>
              <a:rPr lang="el-GR" sz="2400" dirty="0" smtClean="0"/>
              <a:t>Που γίνονται συγκρούσεις</a:t>
            </a:r>
            <a:r>
              <a:rPr lang="el-GR" sz="2400" dirty="0"/>
              <a:t>;</a:t>
            </a:r>
            <a:r>
              <a:rPr lang="en-GB" sz="2400" dirty="0" smtClean="0"/>
              <a:t> </a:t>
            </a:r>
            <a:endParaRPr lang="el-GR" sz="2400" dirty="0"/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E4AF3-A691-437F-8253-E77596A1CE08}" type="datetime1">
              <a:rPr lang="en-GB" smtClean="0"/>
              <a:t>07/04/2017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8BBA2A-2885-47F4-9905-3BDACB329444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332865"/>
            <a:ext cx="1141511" cy="38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Neu\Desktop\Projekte\CREATIONS\public relations\Logo\CREATIONS logo final-blu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5" y="274637"/>
            <a:ext cx="2940907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32656"/>
            <a:ext cx="6663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9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thwa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1533</TotalTime>
  <Words>241</Words>
  <Application>Microsoft Office PowerPoint</Application>
  <PresentationFormat>On-screen Show (4:3)</PresentationFormat>
  <Paragraphs>142</Paragraphs>
  <Slides>19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Pathway</vt:lpstr>
      <vt:lpstr>Benutzerdefiniertes Design</vt:lpstr>
      <vt:lpstr>PowerPoint Presentation</vt:lpstr>
      <vt:lpstr>Jhfgkjgkgkhk  </vt:lpstr>
      <vt:lpstr>Jhfgkjgkgkhk  </vt:lpstr>
      <vt:lpstr>Jhfgkjgkgkhk  </vt:lpstr>
      <vt:lpstr>Jhfgkjgkgkhk  </vt:lpstr>
      <vt:lpstr>PowerPoint Presentation</vt:lpstr>
      <vt:lpstr>Jhfgkjgkgkhk  </vt:lpstr>
      <vt:lpstr>PowerPoint Presentation</vt:lpstr>
      <vt:lpstr>Jhfgkjgkgkhk  </vt:lpstr>
      <vt:lpstr>           Atlas</vt:lpstr>
      <vt:lpstr>           CMS</vt:lpstr>
      <vt:lpstr>           ALICE</vt:lpstr>
      <vt:lpstr>          LHCb </vt:lpstr>
      <vt:lpstr>                                    How a particle detector works</vt:lpstr>
      <vt:lpstr>                                    How a particle detector works</vt:lpstr>
      <vt:lpstr>                                    How a particle detector works</vt:lpstr>
      <vt:lpstr>                    Let’s be creative…</vt:lpstr>
      <vt:lpstr>   Σας ευχαριστώ!</vt:lpstr>
      <vt:lpstr>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Pathway WP1</dc:title>
  <dc:creator>Birgit Thies</dc:creator>
  <cp:lastModifiedBy>ea-apx</cp:lastModifiedBy>
  <cp:revision>872</cp:revision>
  <cp:lastPrinted>2016-05-03T07:04:31Z</cp:lastPrinted>
  <dcterms:created xsi:type="dcterms:W3CDTF">2011-01-06T12:34:00Z</dcterms:created>
  <dcterms:modified xsi:type="dcterms:W3CDTF">2017-04-07T12:24:38Z</dcterms:modified>
</cp:coreProperties>
</file>