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7559675" cy="106918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Calibri"/>
              </a:rPr>
              <a:t>4/7/2013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C4EDBC7-3F15-4618-90C3-2EC48ACE765D}" type="slidenum">
              <a:rPr lang="el-GR">
                <a:solidFill>
                  <a:srgbClr val="000000"/>
                </a:solidFill>
                <a:latin typeface="Calibri"/>
              </a:rPr>
              <a:t>‹Nr.›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l-GR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4000" b="1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buSzPct val="45000"/>
              <a:buFont typeface="StarSymbol"/>
              <a:buChar char=""/>
            </a:pPr>
            <a:r>
              <a:rPr lang="el-GR" sz="2000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 sz="2000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 sz="2000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 sz="2000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 sz="2000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 sz="2000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l-GR" sz="2000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Calibri"/>
              </a:rPr>
              <a:t>4/7/2013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790A3E8-C01B-4763-9705-67666CFC82F7}" type="slidenum">
              <a:rPr lang="el-GR">
                <a:solidFill>
                  <a:srgbClr val="000000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l-GR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l-GR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l-GR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l-GR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Calibri"/>
              </a:rPr>
              <a:t>4/7/2013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445BC58-0079-4480-B37D-8C6025FDBE37}" type="slidenum">
              <a:rPr lang="el-GR">
                <a:solidFill>
                  <a:srgbClr val="000000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85800" y="2130483"/>
            <a:ext cx="7772037" cy="1469519"/>
          </a:xfrm>
          <a:prstGeom prst="rect">
            <a:avLst/>
          </a:prstGeom>
        </p:spPr>
        <p:txBody>
          <a:bodyPr anchor="ctr"/>
          <a:lstStyle/>
          <a:p>
            <a:r>
              <a:rPr sz="4400">
                <a:solidFill>
                  <a:srgbClr val="000000"/>
                </a:solidFill>
                <a:latin typeface="Calibri"/>
              </a:rPr>
              <a:t>Ecosystem Forest - focused on food chains</a:t>
            </a:r>
          </a:p>
        </p:txBody>
      </p:sp>
      <p:sp>
        <p:nvSpPr>
          <p:cNvPr id="112" name="TextShape 2"/>
          <p:cNvSpPr txBox="1"/>
          <p:nvPr/>
        </p:nvSpPr>
        <p:spPr>
          <a:xfrm>
            <a:off x="1371600" y="3886200"/>
            <a:ext cx="6400437" cy="1752116"/>
          </a:xfrm>
          <a:prstGeom prst="rect">
            <a:avLst/>
          </a:prstGeom>
        </p:spPr>
        <p:txBody>
          <a:bodyPr/>
          <a:lstStyle/>
          <a:p>
            <a:r>
              <a:rPr sz="3200">
                <a:solidFill>
                  <a:srgbClr val="8B8B8B"/>
                </a:solidFill>
                <a:latin typeface="Calibri"/>
              </a:rPr>
              <a:t>Nicole Riegler, Austria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611041" y="5041757"/>
            <a:ext cx="7772037" cy="816117"/>
          </a:xfrm>
          <a:prstGeom prst="rect">
            <a:avLst/>
          </a:prstGeom>
        </p:spPr>
        <p:txBody>
          <a:bodyPr/>
          <a:lstStyle/>
          <a:p>
            <a:pPr algn="ctr"/>
            <a:r>
              <a:rPr sz="4000" b="1">
                <a:solidFill>
                  <a:srgbClr val="000000"/>
                </a:solidFill>
                <a:latin typeface="Calibri"/>
              </a:rPr>
              <a:t>Section A: For the teacher</a:t>
            </a:r>
          </a:p>
        </p:txBody>
      </p:sp>
      <p:sp>
        <p:nvSpPr>
          <p:cNvPr id="114" name="TextShape 2"/>
          <p:cNvSpPr txBox="1"/>
          <p:nvPr/>
        </p:nvSpPr>
        <p:spPr>
          <a:xfrm>
            <a:off x="722160" y="2906641"/>
            <a:ext cx="7772037" cy="149975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pic>
        <p:nvPicPr>
          <p:cNvPr id="3" name="Bild 2" descr="Bildschirmfoto 2013-07-04 um 16.45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72" y="414630"/>
            <a:ext cx="5251702" cy="44366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5"/>
            <a:ext cx="8229237" cy="1142637"/>
          </a:xfrm>
          <a:prstGeom prst="rect">
            <a:avLst/>
          </a:prstGeom>
        </p:spPr>
        <p:txBody>
          <a:bodyPr anchor="ctr"/>
          <a:lstStyle/>
          <a:p>
            <a:r>
              <a:rPr sz="4400">
                <a:solidFill>
                  <a:srgbClr val="000000"/>
                </a:solidFill>
                <a:latin typeface="Calibri"/>
              </a:rPr>
              <a:t>A1: Educational context</a:t>
            </a:r>
          </a:p>
        </p:txBody>
      </p:sp>
      <p:sp>
        <p:nvSpPr>
          <p:cNvPr id="116" name="TextShape 2"/>
          <p:cNvSpPr txBox="1"/>
          <p:nvPr/>
        </p:nvSpPr>
        <p:spPr>
          <a:xfrm>
            <a:off x="457200" y="1600200"/>
            <a:ext cx="8229237" cy="4525565"/>
          </a:xfrm>
          <a:prstGeom prst="rect">
            <a:avLst/>
          </a:prstGeom>
        </p:spPr>
        <p:txBody>
          <a:bodyPr/>
          <a:lstStyle/>
          <a:p>
            <a:pPr indent="-457200">
              <a:buFont typeface="Arial"/>
              <a:buChar char="•"/>
            </a:pPr>
            <a:r>
              <a:rPr sz="3200">
                <a:solidFill>
                  <a:srgbClr val="000000"/>
                </a:solidFill>
                <a:latin typeface="Calibri"/>
              </a:rPr>
              <a:t>2 lessons (additional part on the Moodle platform)</a:t>
            </a:r>
          </a:p>
          <a:p>
            <a:pPr indent="-457200">
              <a:buFont typeface="Arial"/>
              <a:buChar char="•"/>
            </a:pPr>
            <a:r>
              <a:rPr sz="3200">
                <a:solidFill>
                  <a:srgbClr val="000000"/>
                </a:solidFill>
                <a:latin typeface="Calibri"/>
              </a:rPr>
              <a:t>Setting: in the classroom with our mobile PC room (iPad)</a:t>
            </a:r>
          </a:p>
          <a:p>
            <a:pPr indent="-457200">
              <a:buFont typeface="Arial"/>
              <a:buChar char="•"/>
            </a:pPr>
            <a:r>
              <a:rPr sz="3200">
                <a:solidFill>
                  <a:srgbClr val="000000"/>
                </a:solidFill>
                <a:latin typeface="Calibri"/>
              </a:rPr>
              <a:t>iPads, App "Waldfibel" - </a:t>
            </a:r>
            <a:r>
              <a:rPr>
                <a:solidFill>
                  <a:srgbClr val="000000"/>
                </a:solidFill>
                <a:latin typeface="Calibri"/>
              </a:rPr>
              <a:t>https://itunes.apple.com/de/app/die-waldfibel/id453746100?mt=8</a:t>
            </a:r>
          </a:p>
          <a:p>
            <a:pPr indent="-457200">
              <a:buFont typeface="Arial"/>
              <a:buChar char="•"/>
            </a:pPr>
            <a:r>
              <a:rPr sz="3200">
                <a:solidFill>
                  <a:srgbClr val="000000"/>
                </a:solidFill>
                <a:latin typeface="Calibri"/>
              </a:rPr>
              <a:t>curriculum: Ecosystem forest, food chains, food net and food pyramide, role of an hunter, critical thinking (What if scenario)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74685"/>
            <a:ext cx="8229237" cy="1142637"/>
          </a:xfrm>
          <a:prstGeom prst="rect">
            <a:avLst/>
          </a:prstGeom>
        </p:spPr>
        <p:txBody>
          <a:bodyPr anchor="ctr"/>
          <a:lstStyle/>
          <a:p>
            <a:r>
              <a:rPr sz="4400">
                <a:solidFill>
                  <a:srgbClr val="000000"/>
                </a:solidFill>
                <a:latin typeface="Calibri"/>
              </a:rPr>
              <a:t>A2: Rationale</a:t>
            </a:r>
          </a:p>
        </p:txBody>
      </p:sp>
      <p:sp>
        <p:nvSpPr>
          <p:cNvPr id="118" name="TextShape 2"/>
          <p:cNvSpPr txBox="1"/>
          <p:nvPr/>
        </p:nvSpPr>
        <p:spPr>
          <a:xfrm>
            <a:off x="457200" y="1600200"/>
            <a:ext cx="8229237" cy="4525565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</a:pPr>
            <a:r>
              <a:rPr sz="3200">
                <a:solidFill>
                  <a:srgbClr val="000000"/>
                </a:solidFill>
                <a:latin typeface="Calibri"/>
              </a:rPr>
              <a:t>Why you propose the scenario? I want to show the students the correlation of the animals in the forest.</a:t>
            </a:r>
          </a:p>
          <a:p>
            <a:pPr>
              <a:buFont typeface="Arial"/>
              <a:buChar char="•"/>
            </a:pPr>
            <a:r>
              <a:rPr sz="3200">
                <a:solidFill>
                  <a:srgbClr val="000000"/>
                </a:solidFill>
                <a:latin typeface="Calibri"/>
              </a:rPr>
              <a:t>What problem you address? lack of interest</a:t>
            </a:r>
          </a:p>
          <a:p>
            <a:pPr>
              <a:buFont typeface="Arial"/>
              <a:buChar char="•"/>
            </a:pPr>
            <a:r>
              <a:rPr sz="3200">
                <a:solidFill>
                  <a:srgbClr val="000000"/>
                </a:solidFill>
                <a:latin typeface="Calibri"/>
              </a:rPr>
              <a:t>goals: They should see the importance of every animal in a forest. Also the role of a hunter</a:t>
            </a:r>
          </a:p>
          <a:p>
            <a:endParaRPr sz="3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722160" y="4978258"/>
            <a:ext cx="7772037" cy="847873"/>
          </a:xfrm>
          <a:prstGeom prst="rect">
            <a:avLst/>
          </a:prstGeom>
        </p:spPr>
        <p:txBody>
          <a:bodyPr/>
          <a:lstStyle/>
          <a:p>
            <a:pPr algn="ctr"/>
            <a:r>
              <a:rPr sz="4000" b="1">
                <a:solidFill>
                  <a:srgbClr val="000000"/>
                </a:solidFill>
                <a:latin typeface="Calibri"/>
              </a:rPr>
              <a:t>Section b: For the student</a:t>
            </a:r>
          </a:p>
        </p:txBody>
      </p:sp>
      <p:sp>
        <p:nvSpPr>
          <p:cNvPr id="120" name="TextShape 2"/>
          <p:cNvSpPr txBox="1"/>
          <p:nvPr/>
        </p:nvSpPr>
        <p:spPr>
          <a:xfrm>
            <a:off x="722160" y="2906641"/>
            <a:ext cx="7772037" cy="149975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pic>
        <p:nvPicPr>
          <p:cNvPr id="2" name="Bild 1" descr="Bildschirmfoto 2013-07-04 um 16.4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75" y="412746"/>
            <a:ext cx="4921499" cy="41703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5"/>
            <a:ext cx="8229237" cy="1142637"/>
          </a:xfrm>
          <a:prstGeom prst="rect">
            <a:avLst/>
          </a:prstGeom>
        </p:spPr>
        <p:txBody>
          <a:bodyPr anchor="ctr"/>
          <a:lstStyle/>
          <a:p>
            <a:r>
              <a:rPr sz="4400">
                <a:solidFill>
                  <a:srgbClr val="000000"/>
                </a:solidFill>
                <a:latin typeface="Calibri"/>
              </a:rPr>
              <a:t>B1: Beginning</a:t>
            </a:r>
          </a:p>
        </p:txBody>
      </p:sp>
      <p:sp>
        <p:nvSpPr>
          <p:cNvPr id="122" name="TextShape 2"/>
          <p:cNvSpPr txBox="1"/>
          <p:nvPr/>
        </p:nvSpPr>
        <p:spPr>
          <a:xfrm>
            <a:off x="457200" y="1417322"/>
            <a:ext cx="8229237" cy="4964431"/>
          </a:xfrm>
          <a:prstGeom prst="rect">
            <a:avLst/>
          </a:prstGeom>
        </p:spPr>
        <p:txBody>
          <a:bodyPr/>
          <a:lstStyle/>
          <a:p>
            <a:pPr indent="-457200">
              <a:buFont typeface="Arial"/>
              <a:buChar char="•"/>
            </a:pPr>
            <a:r>
              <a:rPr sz="3200" u="sng">
                <a:solidFill>
                  <a:srgbClr val="000000"/>
                </a:solidFill>
                <a:latin typeface="Calibri"/>
              </a:rPr>
              <a:t>Situation: </a:t>
            </a:r>
            <a:r>
              <a:rPr sz="3200" i="1">
                <a:solidFill>
                  <a:srgbClr val="000000"/>
                </a:solidFill>
                <a:latin typeface="Calibri"/>
              </a:rPr>
              <a:t>You are in a forest where a hunter killed all birds. What do you think will this forest look like? Which animals will live there? What happend to this ecosystem? </a:t>
            </a:r>
          </a:p>
          <a:p>
            <a:pPr indent="-457200">
              <a:buFont typeface="Arial"/>
              <a:buChar char="•"/>
            </a:pPr>
            <a:r>
              <a:rPr sz="3200" u="sng">
                <a:solidFill>
                  <a:srgbClr val="000000"/>
                </a:solidFill>
                <a:latin typeface="Calibri"/>
              </a:rPr>
              <a:t>Goal definition</a:t>
            </a:r>
            <a:r>
              <a:rPr sz="3200">
                <a:solidFill>
                  <a:srgbClr val="000000"/>
                </a:solidFill>
                <a:latin typeface="Calibri"/>
              </a:rPr>
              <a:t>: Find out that every animal has an important role in our ecosystem forest!</a:t>
            </a:r>
          </a:p>
          <a:p>
            <a:pPr indent="-457200">
              <a:buFont typeface="Arial"/>
              <a:buChar char="•"/>
            </a:pPr>
            <a:r>
              <a:rPr sz="3200" u="sng">
                <a:solidFill>
                  <a:srgbClr val="000000"/>
                </a:solidFill>
                <a:latin typeface="Calibri"/>
              </a:rPr>
              <a:t>Minimal</a:t>
            </a:r>
            <a:r>
              <a:rPr sz="3200">
                <a:solidFill>
                  <a:srgbClr val="000000"/>
                </a:solidFill>
                <a:latin typeface="Calibri"/>
              </a:rPr>
              <a:t> set of initial knowledge: knowledge of some animals of a forest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-11427"/>
            <a:ext cx="8229237" cy="1142637"/>
          </a:xfrm>
          <a:prstGeom prst="rect">
            <a:avLst/>
          </a:prstGeom>
        </p:spPr>
        <p:txBody>
          <a:bodyPr anchor="ctr"/>
          <a:lstStyle/>
          <a:p>
            <a:r>
              <a:rPr sz="4400">
                <a:solidFill>
                  <a:srgbClr val="000000"/>
                </a:solidFill>
                <a:latin typeface="Calibri"/>
              </a:rPr>
              <a:t>B2: Middle</a:t>
            </a:r>
          </a:p>
        </p:txBody>
      </p:sp>
      <p:sp>
        <p:nvSpPr>
          <p:cNvPr id="124" name="TextShape 2"/>
          <p:cNvSpPr txBox="1"/>
          <p:nvPr/>
        </p:nvSpPr>
        <p:spPr>
          <a:xfrm>
            <a:off x="457200" y="1131210"/>
            <a:ext cx="8229237" cy="5546033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buFont typeface="Arial"/>
              <a:buChar char="•"/>
            </a:pPr>
            <a:r>
              <a:rPr sz="2000" u="sng">
                <a:solidFill>
                  <a:srgbClr val="000000"/>
                </a:solidFill>
                <a:latin typeface="Calibri"/>
              </a:rPr>
              <a:t>Activities</a:t>
            </a:r>
            <a:r>
              <a:rPr sz="2000">
                <a:solidFill>
                  <a:srgbClr val="000000"/>
                </a:solidFill>
                <a:latin typeface="Calibri"/>
              </a:rPr>
              <a:t>: </a:t>
            </a:r>
          </a:p>
          <a:p>
            <a:pPr indent="-285750">
              <a:buFont typeface="Wingdings"/>
              <a:buChar char="ü"/>
            </a:pPr>
            <a:r>
              <a:rPr sz="2000">
                <a:solidFill>
                  <a:srgbClr val="000000"/>
                </a:solidFill>
                <a:latin typeface="Calibri"/>
              </a:rPr>
              <a:t>Working with the App „Waldfibel“</a:t>
            </a:r>
          </a:p>
          <a:p>
            <a:pPr indent="-285750">
              <a:buFont typeface="Wingdings"/>
              <a:buChar char="ü"/>
            </a:pPr>
            <a:r>
              <a:rPr sz="2000">
                <a:solidFill>
                  <a:srgbClr val="000000"/>
                </a:solidFill>
                <a:latin typeface="Calibri"/>
              </a:rPr>
              <a:t>group discussion: What will happen if I take out all "birds" in the forest?</a:t>
            </a:r>
          </a:p>
          <a:p>
            <a:pPr indent="-285750">
              <a:buFont typeface="Wingdings"/>
              <a:buChar char="ü"/>
            </a:pPr>
            <a:r>
              <a:rPr sz="2000">
                <a:solidFill>
                  <a:srgbClr val="000000"/>
                </a:solidFill>
                <a:latin typeface="Calibri"/>
              </a:rPr>
              <a:t>play the online game (bring the animals in the correct order)</a:t>
            </a:r>
          </a:p>
          <a:p>
            <a:pPr indent="-285750">
              <a:buFont typeface="Wingdings"/>
              <a:buChar char="ü"/>
            </a:pPr>
            <a:r>
              <a:rPr sz="2000">
                <a:solidFill>
                  <a:srgbClr val="000000"/>
                </a:solidFill>
                <a:latin typeface="Calibri"/>
              </a:rPr>
              <a:t>Posting comments in a forum</a:t>
            </a:r>
          </a:p>
          <a:p>
            <a:pPr indent="-285750">
              <a:buFont typeface="Wingdings"/>
              <a:buChar char="ü"/>
            </a:pPr>
            <a:endParaRPr sz="2000">
              <a:solidFill>
                <a:srgbClr val="000000"/>
              </a:solidFill>
              <a:latin typeface="Calibri"/>
            </a:endParaRPr>
          </a:p>
          <a:p>
            <a:pPr>
              <a:buFont typeface="Arial"/>
              <a:buChar char="•"/>
            </a:pPr>
            <a:r>
              <a:rPr sz="2000" u="sng">
                <a:solidFill>
                  <a:srgbClr val="000000"/>
                </a:solidFill>
                <a:latin typeface="Calibri"/>
              </a:rPr>
              <a:t>Materials and tools</a:t>
            </a:r>
            <a:r>
              <a:rPr sz="2000">
                <a:solidFill>
                  <a:srgbClr val="000000"/>
                </a:solidFill>
                <a:latin typeface="Calibri"/>
              </a:rPr>
              <a:t>: iPads, App "Waldfibel"</a:t>
            </a:r>
          </a:p>
          <a:p>
            <a:pPr>
              <a:buFont typeface="Arial"/>
              <a:buChar char="•"/>
            </a:pPr>
            <a:endParaRPr sz="2000">
              <a:solidFill>
                <a:srgbClr val="000000"/>
              </a:solidFill>
              <a:latin typeface="Calibri"/>
            </a:endParaRPr>
          </a:p>
          <a:p>
            <a:pPr>
              <a:buFont typeface="Arial"/>
              <a:buChar char="•"/>
            </a:pPr>
            <a:r>
              <a:rPr sz="2000" u="sng">
                <a:solidFill>
                  <a:srgbClr val="000000"/>
                </a:solidFill>
                <a:latin typeface="Calibri"/>
              </a:rPr>
              <a:t>Rules for the game: </a:t>
            </a:r>
            <a:r>
              <a:rPr sz="2000">
                <a:solidFill>
                  <a:srgbClr val="000000"/>
                </a:solidFill>
                <a:latin typeface="Calibri"/>
              </a:rPr>
              <a:t>students get 4-6 different animals and should name them and bring them in the correct order.</a:t>
            </a:r>
          </a:p>
          <a:p>
            <a:endParaRPr sz="2000">
              <a:solidFill>
                <a:srgbClr val="000000"/>
              </a:solidFill>
              <a:latin typeface="Calibri"/>
            </a:endParaRPr>
          </a:p>
          <a:p>
            <a:r>
              <a:rPr sz="2000" u="sng">
                <a:solidFill>
                  <a:srgbClr val="000000"/>
                </a:solidFill>
                <a:latin typeface="Calibri"/>
              </a:rPr>
              <a:t>Timeframe: </a:t>
            </a:r>
            <a:r>
              <a:rPr sz="2000">
                <a:solidFill>
                  <a:srgbClr val="000000"/>
                </a:solidFill>
                <a:latin typeface="Calibri"/>
              </a:rPr>
              <a:t>	1 lesson collecting information (App)</a:t>
            </a:r>
          </a:p>
          <a:p>
            <a:r>
              <a:rPr sz="2000">
                <a:solidFill>
                  <a:srgbClr val="000000"/>
                </a:solidFill>
                <a:latin typeface="Calibri"/>
              </a:rPr>
              <a:t>			1 lesson: discussion, playing and drawing conclusions</a:t>
            </a:r>
          </a:p>
          <a:p>
            <a:r>
              <a:rPr sz="2000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buFont typeface="Arial"/>
              <a:buChar char="•"/>
            </a:pPr>
            <a:r>
              <a:rPr sz="2000" u="sng">
                <a:solidFill>
                  <a:srgbClr val="000000"/>
                </a:solidFill>
                <a:latin typeface="Calibri"/>
              </a:rPr>
              <a:t>Learning supports</a:t>
            </a:r>
            <a:r>
              <a:rPr sz="2000">
                <a:solidFill>
                  <a:srgbClr val="000000"/>
                </a:solidFill>
                <a:latin typeface="Calibri"/>
              </a:rPr>
              <a:t>: App, teacher as a coach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5"/>
            <a:ext cx="8229237" cy="1142637"/>
          </a:xfrm>
          <a:prstGeom prst="rect">
            <a:avLst/>
          </a:prstGeom>
        </p:spPr>
        <p:txBody>
          <a:bodyPr anchor="ctr"/>
          <a:lstStyle/>
          <a:p>
            <a:r>
              <a:rPr sz="4400">
                <a:solidFill>
                  <a:srgbClr val="000000"/>
                </a:solidFill>
                <a:latin typeface="Calibri"/>
              </a:rPr>
              <a:t>B3: End</a:t>
            </a:r>
          </a:p>
        </p:txBody>
      </p:sp>
      <p:sp>
        <p:nvSpPr>
          <p:cNvPr id="126" name="TextShape 2"/>
          <p:cNvSpPr txBox="1"/>
          <p:nvPr/>
        </p:nvSpPr>
        <p:spPr>
          <a:xfrm>
            <a:off x="457200" y="1600200"/>
            <a:ext cx="8229237" cy="4525565"/>
          </a:xfrm>
          <a:prstGeom prst="rect">
            <a:avLst/>
          </a:prstGeom>
        </p:spPr>
        <p:txBody>
          <a:bodyPr/>
          <a:lstStyle/>
          <a:p>
            <a:pPr indent="-457200">
              <a:buFont typeface="Arial"/>
              <a:buChar char="•"/>
            </a:pPr>
            <a:r>
              <a:rPr sz="3200">
                <a:solidFill>
                  <a:srgbClr val="000000"/>
                </a:solidFill>
                <a:latin typeface="Calibri"/>
              </a:rPr>
              <a:t>Attainment of goal: Understanding the food chains and food net. Interpretation of the consequences of an intrusion in the ecosystem forest. </a:t>
            </a:r>
          </a:p>
          <a:p>
            <a:pPr indent="-457200">
              <a:buFont typeface="Arial"/>
              <a:buChar char="•"/>
            </a:pPr>
            <a:r>
              <a:rPr sz="3200">
                <a:solidFill>
                  <a:srgbClr val="000000"/>
                </a:solidFill>
                <a:latin typeface="Calibri"/>
              </a:rPr>
              <a:t>Final product: discussion on the topic food chains in a forum at the Moodle platform of the school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Macintosh PowerPoint</Application>
  <PresentationFormat>Bildschirmpräsentation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Manfred Lohr</cp:lastModifiedBy>
  <cp:revision>8</cp:revision>
  <dcterms:modified xsi:type="dcterms:W3CDTF">2013-07-05T06:25:43Z</dcterms:modified>
</cp:coreProperties>
</file>