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60" r:id="rId5"/>
    <p:sldId id="279" r:id="rId6"/>
    <p:sldId id="278" r:id="rId7"/>
    <p:sldId id="259" r:id="rId8"/>
    <p:sldId id="261" r:id="rId9"/>
    <p:sldId id="262" r:id="rId10"/>
    <p:sldId id="264" r:id="rId11"/>
    <p:sldId id="265" r:id="rId12"/>
    <p:sldId id="270" r:id="rId13"/>
    <p:sldId id="269" r:id="rId14"/>
    <p:sldId id="272" r:id="rId15"/>
    <p:sldId id="271" r:id="rId16"/>
    <p:sldId id="274" r:id="rId17"/>
    <p:sldId id="275" r:id="rId18"/>
    <p:sldId id="276" r:id="rId19"/>
    <p:sldId id="277" r:id="rId20"/>
    <p:sldId id="263" r:id="rId21"/>
    <p:sldId id="280" r:id="rId2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462" autoAdjust="0"/>
  </p:normalViewPr>
  <p:slideViewPr>
    <p:cSldViewPr>
      <p:cViewPr>
        <p:scale>
          <a:sx n="50" d="100"/>
          <a:sy n="50" d="100"/>
        </p:scale>
        <p:origin x="-10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0CAC263-7EFB-4AF5-BB8B-CDC854951488}" type="datetimeFigureOut">
              <a:rPr lang="el-GR" smtClean="0"/>
              <a:pPr/>
              <a:t>5/7/2013</a:t>
            </a:fld>
            <a:endParaRPr lang="el-GR"/>
          </a:p>
        </p:txBody>
      </p:sp>
      <p:sp>
        <p:nvSpPr>
          <p:cNvPr id="17" name="Footer Placeholder 16"/>
          <p:cNvSpPr>
            <a:spLocks noGrp="1"/>
          </p:cNvSpPr>
          <p:nvPr>
            <p:ph type="ftr" sz="quarter" idx="11"/>
          </p:nvPr>
        </p:nvSpPr>
        <p:spPr>
          <a:xfrm>
            <a:off x="2898648" y="6355080"/>
            <a:ext cx="3474720" cy="365760"/>
          </a:xfrm>
        </p:spPr>
        <p:txBody>
          <a:bodyPr/>
          <a:lstStyle/>
          <a:p>
            <a:endParaRPr lang="el-GR"/>
          </a:p>
        </p:txBody>
      </p:sp>
      <p:sp>
        <p:nvSpPr>
          <p:cNvPr id="29" name="Slide Number Placeholder 28"/>
          <p:cNvSpPr>
            <a:spLocks noGrp="1"/>
          </p:cNvSpPr>
          <p:nvPr>
            <p:ph type="sldNum" sz="quarter" idx="12"/>
          </p:nvPr>
        </p:nvSpPr>
        <p:spPr>
          <a:xfrm>
            <a:off x="1216152" y="6355080"/>
            <a:ext cx="1219200" cy="365760"/>
          </a:xfrm>
        </p:spPr>
        <p:txBody>
          <a:bodyPr/>
          <a:lstStyle/>
          <a:p>
            <a:fld id="{1827981F-579F-428B-8C51-7437AC38FA55}" type="slidenum">
              <a:rPr lang="el-GR" smtClean="0"/>
              <a:pPr/>
              <a:t>‹#›</a:t>
            </a:fld>
            <a:endParaRPr lang="el-G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CAC263-7EFB-4AF5-BB8B-CDC854951488}" type="datetimeFigureOut">
              <a:rPr lang="el-GR" smtClean="0"/>
              <a:pPr/>
              <a:t>5/7/2013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27981F-579F-428B-8C51-7437AC38FA55}"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CAC263-7EFB-4AF5-BB8B-CDC854951488}" type="datetimeFigureOut">
              <a:rPr lang="el-GR" smtClean="0"/>
              <a:pPr/>
              <a:t>5/7/2013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27981F-579F-428B-8C51-7437AC38FA55}" type="slidenum">
              <a:rPr lang="el-GR" smtClean="0"/>
              <a:pPr/>
              <a:t>‹#›</a:t>
            </a:fld>
            <a:endParaRPr lang="el-G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CAC263-7EFB-4AF5-BB8B-CDC854951488}" type="datetimeFigureOut">
              <a:rPr lang="el-GR" smtClean="0"/>
              <a:pPr/>
              <a:t>5/7/2013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27981F-579F-428B-8C51-7437AC38FA55}" type="slidenum">
              <a:rPr lang="el-GR" smtClean="0"/>
              <a:pPr/>
              <a:t>‹#›</a:t>
            </a:fld>
            <a:endParaRPr lang="el-G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B0CAC263-7EFB-4AF5-BB8B-CDC854951488}" type="datetimeFigureOut">
              <a:rPr lang="el-GR" smtClean="0"/>
              <a:pPr/>
              <a:t>5/7/2013</a:t>
            </a:fld>
            <a:endParaRPr lang="el-GR"/>
          </a:p>
        </p:txBody>
      </p:sp>
      <p:sp>
        <p:nvSpPr>
          <p:cNvPr id="5" name="Footer Placeholder 4"/>
          <p:cNvSpPr>
            <a:spLocks noGrp="1"/>
          </p:cNvSpPr>
          <p:nvPr>
            <p:ph type="ftr" sz="quarter" idx="11"/>
          </p:nvPr>
        </p:nvSpPr>
        <p:spPr>
          <a:xfrm>
            <a:off x="2898648" y="6355080"/>
            <a:ext cx="3474720" cy="365760"/>
          </a:xfrm>
        </p:spPr>
        <p:txBody>
          <a:bodyPr/>
          <a:lstStyle/>
          <a:p>
            <a:endParaRPr lang="el-GR"/>
          </a:p>
        </p:txBody>
      </p:sp>
      <p:sp>
        <p:nvSpPr>
          <p:cNvPr id="6" name="Slide Number Placeholder 5"/>
          <p:cNvSpPr>
            <a:spLocks noGrp="1"/>
          </p:cNvSpPr>
          <p:nvPr>
            <p:ph type="sldNum" sz="quarter" idx="12"/>
          </p:nvPr>
        </p:nvSpPr>
        <p:spPr>
          <a:xfrm>
            <a:off x="1069848" y="6355080"/>
            <a:ext cx="1520952" cy="365760"/>
          </a:xfrm>
        </p:spPr>
        <p:txBody>
          <a:bodyPr/>
          <a:lstStyle/>
          <a:p>
            <a:fld id="{1827981F-579F-428B-8C51-7437AC38FA55}" type="slidenum">
              <a:rPr lang="el-GR" smtClean="0"/>
              <a:pPr/>
              <a:t>‹#›</a:t>
            </a:fld>
            <a:endParaRPr lang="el-G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CAC263-7EFB-4AF5-BB8B-CDC854951488}" type="datetimeFigureOut">
              <a:rPr lang="el-GR" smtClean="0"/>
              <a:pPr/>
              <a:t>5/7/2013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827981F-579F-428B-8C51-7437AC38FA55}" type="slidenum">
              <a:rPr lang="el-GR" smtClean="0"/>
              <a:pPr/>
              <a:t>‹#›</a:t>
            </a:fld>
            <a:endParaRPr lang="el-G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CAC263-7EFB-4AF5-BB8B-CDC854951488}" type="datetimeFigureOut">
              <a:rPr lang="el-GR" smtClean="0"/>
              <a:pPr/>
              <a:t>5/7/2013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827981F-579F-428B-8C51-7437AC38FA55}" type="slidenum">
              <a:rPr lang="el-GR" smtClean="0"/>
              <a:pPr/>
              <a:t>‹#›</a:t>
            </a:fld>
            <a:endParaRPr lang="el-G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CAC263-7EFB-4AF5-BB8B-CDC854951488}" type="datetimeFigureOut">
              <a:rPr lang="el-GR" smtClean="0"/>
              <a:pPr/>
              <a:t>5/7/2013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827981F-579F-428B-8C51-7437AC38FA55}" type="slidenum">
              <a:rPr lang="el-GR" smtClean="0"/>
              <a:pPr/>
              <a:t>‹#›</a:t>
            </a:fld>
            <a:endParaRPr lang="el-G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CAC263-7EFB-4AF5-BB8B-CDC854951488}" type="datetimeFigureOut">
              <a:rPr lang="el-GR" smtClean="0"/>
              <a:pPr/>
              <a:t>5/7/2013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1827981F-579F-428B-8C51-7437AC38FA55}" type="slidenum">
              <a:rPr lang="el-GR" smtClean="0"/>
              <a:pPr/>
              <a:t>‹#›</a:t>
            </a:fld>
            <a:endParaRPr lang="el-G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CAC263-7EFB-4AF5-BB8B-CDC854951488}" type="datetimeFigureOut">
              <a:rPr lang="el-GR" smtClean="0"/>
              <a:pPr/>
              <a:t>5/7/2013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827981F-579F-428B-8C51-7437AC38FA55}" type="slidenum">
              <a:rPr lang="el-GR" smtClean="0"/>
              <a:pPr/>
              <a:t>‹#›</a:t>
            </a:fld>
            <a:endParaRPr lang="el-G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CAC263-7EFB-4AF5-BB8B-CDC854951488}" type="datetimeFigureOut">
              <a:rPr lang="el-GR" smtClean="0"/>
              <a:pPr/>
              <a:t>5/7/2013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827981F-579F-428B-8C51-7437AC38FA55}" type="slidenum">
              <a:rPr lang="el-GR" smtClean="0"/>
              <a:pPr/>
              <a:t>‹#›</a:t>
            </a:fld>
            <a:endParaRPr lang="el-G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0CAC263-7EFB-4AF5-BB8B-CDC854951488}" type="datetimeFigureOut">
              <a:rPr lang="el-GR" smtClean="0"/>
              <a:pPr/>
              <a:t>5/7/2013</a:t>
            </a:fld>
            <a:endParaRPr lang="el-G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l-G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1827981F-579F-428B-8C51-7437AC38FA55}" type="slidenum">
              <a:rPr lang="el-GR" smtClean="0"/>
              <a:pPr/>
              <a:t>‹#›</a:t>
            </a:fld>
            <a:endParaRPr lang="el-G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nezanamarkovic.wordpress.com/" TargetMode="External"/><Relationship Id="rId2" Type="http://schemas.openxmlformats.org/officeDocument/2006/relationships/hyperlink" Target="mailto:Snesska.markovic@gmail.com"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3831183"/>
            <a:ext cx="7772400" cy="1470025"/>
          </a:xfrm>
        </p:spPr>
        <p:txBody>
          <a:bodyPr>
            <a:normAutofit/>
          </a:bodyPr>
          <a:lstStyle/>
          <a:p>
            <a:r>
              <a:rPr lang="en-US" dirty="0"/>
              <a:t>History of I</a:t>
            </a:r>
            <a:r>
              <a:rPr lang="sr-Latn-RS" dirty="0"/>
              <a:t>C</a:t>
            </a:r>
            <a:r>
              <a:rPr lang="en-US" dirty="0"/>
              <a:t>T = history of human </a:t>
            </a:r>
            <a:r>
              <a:rPr lang="en-US" dirty="0" smtClean="0"/>
              <a:t>society</a:t>
            </a:r>
            <a:endParaRPr lang="el-GR" dirty="0"/>
          </a:p>
        </p:txBody>
      </p:sp>
      <p:sp>
        <p:nvSpPr>
          <p:cNvPr id="3" name="Subtitle 2"/>
          <p:cNvSpPr>
            <a:spLocks noGrp="1"/>
          </p:cNvSpPr>
          <p:nvPr>
            <p:ph type="subTitle" idx="1"/>
          </p:nvPr>
        </p:nvSpPr>
        <p:spPr>
          <a:xfrm>
            <a:off x="1547664" y="5229200"/>
            <a:ext cx="6400800" cy="1623070"/>
          </a:xfrm>
        </p:spPr>
        <p:txBody>
          <a:bodyPr/>
          <a:lstStyle/>
          <a:p>
            <a:r>
              <a:rPr lang="sr-Latn-RS" dirty="0" smtClean="0"/>
              <a:t>Snežana Marković</a:t>
            </a:r>
            <a:r>
              <a:rPr lang="en-US" dirty="0" smtClean="0"/>
              <a:t>, </a:t>
            </a:r>
            <a:r>
              <a:rPr lang="sr-Latn-RS" dirty="0" smtClean="0"/>
              <a:t>Serbia</a:t>
            </a:r>
            <a:endParaRPr lang="el-GR" dirty="0"/>
          </a:p>
        </p:txBody>
      </p:sp>
      <p:pic>
        <p:nvPicPr>
          <p:cNvPr id="4" name="Picture 6" descr="https://encrypted-tbn1.gstatic.com/images?q=tbn:ANd9GcQwoxGnqpcpOKIO4nISl4DZEScCz1yDeArGFsa2HkS9sMlkdr1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280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061864"/>
            <a:ext cx="8229600" cy="1143000"/>
          </a:xfrm>
        </p:spPr>
        <p:txBody>
          <a:bodyPr/>
          <a:lstStyle/>
          <a:p>
            <a:r>
              <a:rPr lang="sr-Latn-RS" dirty="0" smtClean="0"/>
              <a:t>Warming-up</a:t>
            </a:r>
            <a:r>
              <a:rPr lang="sr-Latn-RS" dirty="0"/>
              <a:t>: Association game</a:t>
            </a:r>
            <a:endParaRPr lang="en-GB" dirty="0"/>
          </a:p>
        </p:txBody>
      </p:sp>
      <p:sp>
        <p:nvSpPr>
          <p:cNvPr id="3" name="Content Placeholder 2"/>
          <p:cNvSpPr>
            <a:spLocks noGrp="1"/>
          </p:cNvSpPr>
          <p:nvPr>
            <p:ph sz="quarter" idx="1"/>
          </p:nvPr>
        </p:nvSpPr>
        <p:spPr>
          <a:xfrm>
            <a:off x="251520" y="2199556"/>
            <a:ext cx="2898966" cy="4525963"/>
          </a:xfrm>
        </p:spPr>
        <p:txBody>
          <a:bodyPr>
            <a:normAutofit/>
          </a:bodyPr>
          <a:lstStyle/>
          <a:p>
            <a:pPr marL="0" indent="0">
              <a:buNone/>
            </a:pPr>
            <a:r>
              <a:rPr lang="sr-Latn-RS" sz="2800" dirty="0" smtClean="0"/>
              <a:t>Solutions:</a:t>
            </a:r>
          </a:p>
          <a:p>
            <a:r>
              <a:rPr lang="sr-Latn-RS" sz="2800" dirty="0" smtClean="0"/>
              <a:t>H</a:t>
            </a:r>
            <a:r>
              <a:rPr lang="en-US" sz="2800" dirty="0" err="1" smtClean="0"/>
              <a:t>ardware</a:t>
            </a:r>
            <a:endParaRPr lang="en-US" sz="2800" dirty="0"/>
          </a:p>
          <a:p>
            <a:r>
              <a:rPr lang="sr-Latn-RS" sz="2800" dirty="0" smtClean="0"/>
              <a:t>C</a:t>
            </a:r>
            <a:r>
              <a:rPr lang="en-US" sz="2800" dirty="0" err="1" smtClean="0"/>
              <a:t>ommunication</a:t>
            </a:r>
            <a:endParaRPr lang="en-US" sz="2800" dirty="0"/>
          </a:p>
          <a:p>
            <a:r>
              <a:rPr lang="sr-Latn-RS" sz="2800" dirty="0" smtClean="0"/>
              <a:t>S</a:t>
            </a:r>
            <a:r>
              <a:rPr lang="en-US" sz="2800" dirty="0" err="1" smtClean="0"/>
              <a:t>oftware</a:t>
            </a:r>
            <a:endParaRPr lang="en-US" sz="2800" dirty="0"/>
          </a:p>
          <a:p>
            <a:r>
              <a:rPr lang="sr-Latn-RS" sz="2800" dirty="0" smtClean="0"/>
              <a:t>H</a:t>
            </a:r>
            <a:r>
              <a:rPr lang="en-US" sz="2800" dirty="0" err="1" smtClean="0"/>
              <a:t>uman</a:t>
            </a:r>
            <a:r>
              <a:rPr lang="en-US" sz="2800" dirty="0" smtClean="0"/>
              <a:t> society</a:t>
            </a:r>
            <a:endParaRPr lang="sr-Latn-RS" sz="2800" dirty="0" smtClean="0"/>
          </a:p>
          <a:p>
            <a:pPr marL="0" indent="0">
              <a:buNone/>
            </a:pPr>
            <a:r>
              <a:rPr lang="sr-Latn-RS" sz="2800" dirty="0" smtClean="0"/>
              <a:t>Final:</a:t>
            </a:r>
            <a:endParaRPr lang="en-US" sz="2800" dirty="0"/>
          </a:p>
          <a:p>
            <a:r>
              <a:rPr lang="en-US" sz="2800" b="1" dirty="0"/>
              <a:t>History of ICT</a:t>
            </a:r>
            <a:endParaRPr lang="en-GB" sz="28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39" y="2204864"/>
            <a:ext cx="5830813" cy="44199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251520" y="332656"/>
            <a:ext cx="1561646" cy="523220"/>
          </a:xfrm>
          <a:prstGeom prst="rect">
            <a:avLst/>
          </a:prstGeom>
        </p:spPr>
        <p:txBody>
          <a:bodyPr wrap="none">
            <a:spAutoFit/>
          </a:bodyPr>
          <a:lstStyle/>
          <a:p>
            <a:r>
              <a:rPr lang="en-US" sz="2800" b="1" dirty="0"/>
              <a:t>Activities</a:t>
            </a:r>
          </a:p>
        </p:txBody>
      </p:sp>
      <p:sp>
        <p:nvSpPr>
          <p:cNvPr id="6" name="Title 1"/>
          <p:cNvSpPr txBox="1">
            <a:spLocks/>
          </p:cNvSpPr>
          <p:nvPr/>
        </p:nvSpPr>
        <p:spPr>
          <a:xfrm>
            <a:off x="467544" y="482625"/>
            <a:ext cx="8229600" cy="746502"/>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smtClean="0"/>
              <a:t>Step 1 – first class</a:t>
            </a:r>
            <a:endParaRPr lang="en-GB" dirty="0"/>
          </a:p>
        </p:txBody>
      </p:sp>
    </p:spTree>
    <p:extLst>
      <p:ext uri="{BB962C8B-B14F-4D97-AF65-F5344CB8AC3E}">
        <p14:creationId xmlns:p14="http://schemas.microsoft.com/office/powerpoint/2010/main" val="102952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548680"/>
            <a:ext cx="8229600" cy="1143000"/>
          </a:xfrm>
        </p:spPr>
        <p:txBody>
          <a:bodyPr/>
          <a:lstStyle/>
          <a:p>
            <a:r>
              <a:rPr lang="en-GB" dirty="0"/>
              <a:t>Association game</a:t>
            </a:r>
          </a:p>
        </p:txBody>
      </p:sp>
      <p:sp>
        <p:nvSpPr>
          <p:cNvPr id="3" name="Content Placeholder 2"/>
          <p:cNvSpPr>
            <a:spLocks noGrp="1"/>
          </p:cNvSpPr>
          <p:nvPr>
            <p:ph sz="quarter" idx="1"/>
          </p:nvPr>
        </p:nvSpPr>
        <p:spPr>
          <a:xfrm>
            <a:off x="457200" y="1916832"/>
            <a:ext cx="8147248" cy="4608512"/>
          </a:xfrm>
        </p:spPr>
        <p:txBody>
          <a:bodyPr>
            <a:noAutofit/>
          </a:bodyPr>
          <a:lstStyle/>
          <a:p>
            <a:r>
              <a:rPr lang="sr-Latn-RS" sz="2800" dirty="0" smtClean="0"/>
              <a:t>Itroduction in theme </a:t>
            </a:r>
            <a:r>
              <a:rPr lang="sr-Latn-RS" sz="2800" dirty="0" smtClean="0"/>
              <a:t>and form the groups</a:t>
            </a:r>
          </a:p>
          <a:p>
            <a:r>
              <a:rPr lang="sr-Latn-RS" sz="2800" dirty="0" smtClean="0"/>
              <a:t>Bases on the results (according to word they guess), whole class is dividing into 5 groups:</a:t>
            </a:r>
          </a:p>
          <a:p>
            <a:pPr lvl="1"/>
            <a:r>
              <a:rPr lang="sr-Latn-RS" dirty="0" smtClean="0"/>
              <a:t>Four groups for working on the timeline</a:t>
            </a:r>
          </a:p>
          <a:p>
            <a:pPr lvl="1"/>
            <a:r>
              <a:rPr lang="sr-Latn-RS" dirty="0" smtClean="0"/>
              <a:t>One grup for judginig</a:t>
            </a:r>
          </a:p>
          <a:p>
            <a:pPr lvl="1"/>
            <a:endParaRPr lang="sr-Latn-RS" dirty="0"/>
          </a:p>
          <a:p>
            <a:r>
              <a:rPr lang="sr-Latn-RS" sz="2800" dirty="0" smtClean="0"/>
              <a:t>If not works, </a:t>
            </a:r>
            <a:r>
              <a:rPr lang="en-US" sz="2800" dirty="0"/>
              <a:t>backup option </a:t>
            </a:r>
            <a:r>
              <a:rPr lang="sr-Latn-RS" sz="2800" dirty="0" smtClean="0"/>
              <a:t>is</a:t>
            </a:r>
            <a:r>
              <a:rPr lang="en-US" sz="2800" dirty="0" smtClean="0"/>
              <a:t> </a:t>
            </a:r>
            <a:r>
              <a:rPr lang="sr-Latn-RS" sz="2800" dirty="0" smtClean="0"/>
              <a:t>„</a:t>
            </a:r>
            <a:r>
              <a:rPr lang="en-US" sz="2800" dirty="0" smtClean="0"/>
              <a:t>Wheel </a:t>
            </a:r>
            <a:r>
              <a:rPr lang="en-US" sz="2800" dirty="0"/>
              <a:t>of </a:t>
            </a:r>
            <a:r>
              <a:rPr lang="en-US" sz="2800" dirty="0" smtClean="0"/>
              <a:t>Fortune</a:t>
            </a:r>
            <a:r>
              <a:rPr lang="sr-Latn-RS" sz="2800" dirty="0" smtClean="0"/>
              <a:t>“ or throwing cubes</a:t>
            </a:r>
          </a:p>
          <a:p>
            <a:endParaRPr lang="sr-Latn-RS" sz="2800" dirty="0" smtClean="0"/>
          </a:p>
          <a:p>
            <a:endParaRPr lang="en-GB" sz="2800" dirty="0"/>
          </a:p>
        </p:txBody>
      </p:sp>
      <p:sp>
        <p:nvSpPr>
          <p:cNvPr id="4" name="Rectangle 3"/>
          <p:cNvSpPr/>
          <p:nvPr/>
        </p:nvSpPr>
        <p:spPr>
          <a:xfrm>
            <a:off x="222226" y="117952"/>
            <a:ext cx="1561646" cy="523220"/>
          </a:xfrm>
          <a:prstGeom prst="rect">
            <a:avLst/>
          </a:prstGeom>
        </p:spPr>
        <p:txBody>
          <a:bodyPr wrap="none">
            <a:spAutoFit/>
          </a:bodyPr>
          <a:lstStyle/>
          <a:p>
            <a:r>
              <a:rPr lang="en-US" sz="2800" b="1" dirty="0"/>
              <a:t>Activities</a:t>
            </a:r>
          </a:p>
        </p:txBody>
      </p:sp>
    </p:spTree>
    <p:extLst>
      <p:ext uri="{BB962C8B-B14F-4D97-AF65-F5344CB8AC3E}">
        <p14:creationId xmlns:p14="http://schemas.microsoft.com/office/powerpoint/2010/main" val="2142069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773832"/>
            <a:ext cx="8229600" cy="1143000"/>
          </a:xfrm>
        </p:spPr>
        <p:txBody>
          <a:bodyPr/>
          <a:lstStyle/>
          <a:p>
            <a:r>
              <a:rPr lang="sr-Latn-RS" dirty="0" smtClean="0"/>
              <a:t>Step 2 – first homework</a:t>
            </a:r>
            <a:endParaRPr lang="en-GB" dirty="0"/>
          </a:p>
        </p:txBody>
      </p:sp>
      <p:sp>
        <p:nvSpPr>
          <p:cNvPr id="3" name="Content Placeholder 2"/>
          <p:cNvSpPr>
            <a:spLocks noGrp="1"/>
          </p:cNvSpPr>
          <p:nvPr>
            <p:ph sz="quarter" idx="1"/>
          </p:nvPr>
        </p:nvSpPr>
        <p:spPr>
          <a:xfrm>
            <a:off x="467544" y="1988840"/>
            <a:ext cx="8229600" cy="4392488"/>
          </a:xfrm>
        </p:spPr>
        <p:txBody>
          <a:bodyPr>
            <a:normAutofit/>
          </a:bodyPr>
          <a:lstStyle/>
          <a:p>
            <a:r>
              <a:rPr lang="sr-Latn-RS" dirty="0"/>
              <a:t>Teacher </a:t>
            </a:r>
            <a:r>
              <a:rPr lang="en-US" dirty="0"/>
              <a:t> defines the axis and categories on the timeline from prehistory to the present, coordinate division into </a:t>
            </a:r>
            <a:r>
              <a:rPr lang="en-US" dirty="0" smtClean="0"/>
              <a:t>groups</a:t>
            </a:r>
            <a:r>
              <a:rPr lang="sr-Latn-RS" dirty="0" smtClean="0"/>
              <a:t> (at the begining), </a:t>
            </a:r>
            <a:r>
              <a:rPr lang="sr-Latn-RS" dirty="0"/>
              <a:t>give the</a:t>
            </a:r>
            <a:r>
              <a:rPr lang="en-US" dirty="0"/>
              <a:t> guidelines for homework.</a:t>
            </a:r>
            <a:endParaRPr lang="sr-Latn-RS" dirty="0"/>
          </a:p>
          <a:p>
            <a:endParaRPr lang="sr-Latn-RS" dirty="0" smtClean="0"/>
          </a:p>
          <a:p>
            <a:r>
              <a:rPr lang="sr-Latn-RS" dirty="0" smtClean="0"/>
              <a:t>Students puts the objects (decriptions, pictures, examples, simulations etc.) </a:t>
            </a:r>
            <a:r>
              <a:rPr lang="sr-Latn-RS" dirty="0"/>
              <a:t>in web-tool for designing timeline </a:t>
            </a:r>
            <a:r>
              <a:rPr lang="sr-Latn-RS" dirty="0" smtClean="0"/>
              <a:t>during one week.</a:t>
            </a:r>
            <a:endParaRPr lang="en-US" dirty="0"/>
          </a:p>
        </p:txBody>
      </p:sp>
      <p:sp>
        <p:nvSpPr>
          <p:cNvPr id="4" name="Rectangle 3"/>
          <p:cNvSpPr/>
          <p:nvPr/>
        </p:nvSpPr>
        <p:spPr>
          <a:xfrm>
            <a:off x="251520" y="332656"/>
            <a:ext cx="1561646" cy="523220"/>
          </a:xfrm>
          <a:prstGeom prst="rect">
            <a:avLst/>
          </a:prstGeom>
        </p:spPr>
        <p:txBody>
          <a:bodyPr wrap="none">
            <a:spAutoFit/>
          </a:bodyPr>
          <a:lstStyle/>
          <a:p>
            <a:r>
              <a:rPr lang="en-US" sz="2800" b="1" dirty="0"/>
              <a:t>Activities</a:t>
            </a:r>
          </a:p>
        </p:txBody>
      </p:sp>
    </p:spTree>
    <p:extLst>
      <p:ext uri="{BB962C8B-B14F-4D97-AF65-F5344CB8AC3E}">
        <p14:creationId xmlns:p14="http://schemas.microsoft.com/office/powerpoint/2010/main" val="3417595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78982"/>
            <a:ext cx="8229600" cy="1143000"/>
          </a:xfrm>
        </p:spPr>
        <p:txBody>
          <a:bodyPr/>
          <a:lstStyle/>
          <a:p>
            <a:r>
              <a:rPr lang="sr-Latn-RS" dirty="0" smtClean="0"/>
              <a:t>Step 3 – second class</a:t>
            </a:r>
            <a:endParaRPr lang="en-GB" dirty="0"/>
          </a:p>
        </p:txBody>
      </p:sp>
      <p:sp>
        <p:nvSpPr>
          <p:cNvPr id="3" name="Content Placeholder 2"/>
          <p:cNvSpPr>
            <a:spLocks noGrp="1"/>
          </p:cNvSpPr>
          <p:nvPr>
            <p:ph sz="quarter" idx="1"/>
          </p:nvPr>
        </p:nvSpPr>
        <p:spPr>
          <a:xfrm>
            <a:off x="457200" y="2492896"/>
            <a:ext cx="8229600" cy="3633267"/>
          </a:xfrm>
        </p:spPr>
        <p:txBody>
          <a:bodyPr/>
          <a:lstStyle/>
          <a:p>
            <a:r>
              <a:rPr lang="sr-Latn-RS" dirty="0" smtClean="0"/>
              <a:t>Review the homework.</a:t>
            </a:r>
          </a:p>
          <a:p>
            <a:r>
              <a:rPr lang="sr-Latn-RS" dirty="0" smtClean="0"/>
              <a:t>Discussion</a:t>
            </a:r>
          </a:p>
          <a:p>
            <a:r>
              <a:rPr lang="sr-Latn-RS" dirty="0" smtClean="0"/>
              <a:t>Instructions for the second homework:</a:t>
            </a:r>
          </a:p>
        </p:txBody>
      </p:sp>
      <p:sp>
        <p:nvSpPr>
          <p:cNvPr id="4" name="Rectangle 3"/>
          <p:cNvSpPr/>
          <p:nvPr/>
        </p:nvSpPr>
        <p:spPr>
          <a:xfrm>
            <a:off x="251520" y="332656"/>
            <a:ext cx="1561646" cy="523220"/>
          </a:xfrm>
          <a:prstGeom prst="rect">
            <a:avLst/>
          </a:prstGeom>
        </p:spPr>
        <p:txBody>
          <a:bodyPr wrap="none">
            <a:spAutoFit/>
          </a:bodyPr>
          <a:lstStyle/>
          <a:p>
            <a:r>
              <a:rPr lang="en-US" sz="2800" b="1" dirty="0"/>
              <a:t>Activities</a:t>
            </a:r>
          </a:p>
        </p:txBody>
      </p:sp>
    </p:spTree>
    <p:extLst>
      <p:ext uri="{BB962C8B-B14F-4D97-AF65-F5344CB8AC3E}">
        <p14:creationId xmlns:p14="http://schemas.microsoft.com/office/powerpoint/2010/main" val="2037332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54016"/>
            <a:ext cx="8229600" cy="1143000"/>
          </a:xfrm>
        </p:spPr>
        <p:txBody>
          <a:bodyPr/>
          <a:lstStyle/>
          <a:p>
            <a:r>
              <a:rPr lang="sr-Latn-RS" dirty="0" smtClean="0"/>
              <a:t>Step 4 – second homework</a:t>
            </a:r>
            <a:endParaRPr lang="en-GB" dirty="0"/>
          </a:p>
        </p:txBody>
      </p:sp>
      <p:sp>
        <p:nvSpPr>
          <p:cNvPr id="3" name="Content Placeholder 2"/>
          <p:cNvSpPr>
            <a:spLocks noGrp="1"/>
          </p:cNvSpPr>
          <p:nvPr>
            <p:ph sz="quarter" idx="1"/>
          </p:nvPr>
        </p:nvSpPr>
        <p:spPr>
          <a:xfrm>
            <a:off x="457200" y="2132856"/>
            <a:ext cx="8229600" cy="3993307"/>
          </a:xfrm>
        </p:spPr>
        <p:txBody>
          <a:bodyPr/>
          <a:lstStyle/>
          <a:p>
            <a:r>
              <a:rPr lang="sr-Latn-RS" dirty="0" smtClean="0"/>
              <a:t>Review work of the other groups. Rate the relevancy of each object in the timeline.</a:t>
            </a:r>
          </a:p>
          <a:p>
            <a:r>
              <a:rPr lang="sr-Latn-RS" dirty="0" smtClean="0"/>
              <a:t>Three days before deadline, judges makes the final decision.</a:t>
            </a:r>
            <a:endParaRPr lang="en-GB" dirty="0"/>
          </a:p>
        </p:txBody>
      </p:sp>
      <p:sp>
        <p:nvSpPr>
          <p:cNvPr id="4" name="Rectangle 3"/>
          <p:cNvSpPr/>
          <p:nvPr/>
        </p:nvSpPr>
        <p:spPr>
          <a:xfrm>
            <a:off x="251520" y="332656"/>
            <a:ext cx="1561646" cy="523220"/>
          </a:xfrm>
          <a:prstGeom prst="rect">
            <a:avLst/>
          </a:prstGeom>
        </p:spPr>
        <p:txBody>
          <a:bodyPr wrap="none">
            <a:spAutoFit/>
          </a:bodyPr>
          <a:lstStyle/>
          <a:p>
            <a:r>
              <a:rPr lang="en-US" sz="2800" b="1" dirty="0"/>
              <a:t>Activities</a:t>
            </a:r>
          </a:p>
        </p:txBody>
      </p:sp>
    </p:spTree>
    <p:extLst>
      <p:ext uri="{BB962C8B-B14F-4D97-AF65-F5344CB8AC3E}">
        <p14:creationId xmlns:p14="http://schemas.microsoft.com/office/powerpoint/2010/main" val="1939042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59932"/>
            <a:ext cx="8229600" cy="1143000"/>
          </a:xfrm>
        </p:spPr>
        <p:txBody>
          <a:bodyPr/>
          <a:lstStyle/>
          <a:p>
            <a:r>
              <a:rPr lang="sr-Latn-RS" dirty="0" smtClean="0"/>
              <a:t>Step 5 – third class</a:t>
            </a:r>
            <a:endParaRPr lang="en-GB" dirty="0"/>
          </a:p>
        </p:txBody>
      </p:sp>
      <p:sp>
        <p:nvSpPr>
          <p:cNvPr id="3" name="Content Placeholder 2"/>
          <p:cNvSpPr>
            <a:spLocks noGrp="1"/>
          </p:cNvSpPr>
          <p:nvPr>
            <p:ph sz="quarter" idx="1"/>
          </p:nvPr>
        </p:nvSpPr>
        <p:spPr>
          <a:xfrm>
            <a:off x="457200" y="2924944"/>
            <a:ext cx="8229600" cy="3201219"/>
          </a:xfrm>
        </p:spPr>
        <p:txBody>
          <a:bodyPr/>
          <a:lstStyle/>
          <a:p>
            <a:r>
              <a:rPr lang="sr-Latn-RS" dirty="0" smtClean="0"/>
              <a:t>Final review.</a:t>
            </a:r>
          </a:p>
          <a:p>
            <a:r>
              <a:rPr lang="sr-Latn-RS" dirty="0" smtClean="0"/>
              <a:t>Conclusions </a:t>
            </a:r>
            <a:r>
              <a:rPr lang="sr-Latn-RS" dirty="0" smtClean="0"/>
              <a:t>and </a:t>
            </a:r>
            <a:r>
              <a:rPr lang="sr-Latn-RS" dirty="0" smtClean="0"/>
              <a:t>results </a:t>
            </a:r>
            <a:r>
              <a:rPr lang="sr-Latn-RS" dirty="0" smtClean="0"/>
              <a:t>of judging</a:t>
            </a:r>
            <a:endParaRPr lang="en-GB" dirty="0"/>
          </a:p>
        </p:txBody>
      </p:sp>
      <p:sp>
        <p:nvSpPr>
          <p:cNvPr id="4" name="Rectangle 3"/>
          <p:cNvSpPr/>
          <p:nvPr/>
        </p:nvSpPr>
        <p:spPr>
          <a:xfrm>
            <a:off x="251520" y="332656"/>
            <a:ext cx="1561646" cy="523220"/>
          </a:xfrm>
          <a:prstGeom prst="rect">
            <a:avLst/>
          </a:prstGeom>
        </p:spPr>
        <p:txBody>
          <a:bodyPr wrap="none">
            <a:spAutoFit/>
          </a:bodyPr>
          <a:lstStyle/>
          <a:p>
            <a:r>
              <a:rPr lang="en-US" sz="2800" b="1" dirty="0"/>
              <a:t>Activities</a:t>
            </a:r>
          </a:p>
        </p:txBody>
      </p:sp>
    </p:spTree>
    <p:extLst>
      <p:ext uri="{BB962C8B-B14F-4D97-AF65-F5344CB8AC3E}">
        <p14:creationId xmlns:p14="http://schemas.microsoft.com/office/powerpoint/2010/main" val="3893750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Materials and </a:t>
            </a:r>
            <a:r>
              <a:rPr lang="en-US" dirty="0" smtClean="0"/>
              <a:t>tools</a:t>
            </a:r>
            <a:endParaRPr lang="en-GB" dirty="0"/>
          </a:p>
        </p:txBody>
      </p:sp>
      <p:sp>
        <p:nvSpPr>
          <p:cNvPr id="3" name="Content Placeholder 2"/>
          <p:cNvSpPr>
            <a:spLocks noGrp="1"/>
          </p:cNvSpPr>
          <p:nvPr>
            <p:ph sz="quarter" idx="1"/>
          </p:nvPr>
        </p:nvSpPr>
        <p:spPr>
          <a:xfrm>
            <a:off x="457200" y="2204864"/>
            <a:ext cx="8229600" cy="3921299"/>
          </a:xfrm>
        </p:spPr>
        <p:txBody>
          <a:bodyPr/>
          <a:lstStyle/>
          <a:p>
            <a:r>
              <a:rPr lang="sr-Latn-RS" dirty="0" smtClean="0"/>
              <a:t>PowerPoint – based Association </a:t>
            </a:r>
            <a:r>
              <a:rPr lang="sr-Latn-RS" dirty="0" smtClean="0"/>
              <a:t>game</a:t>
            </a:r>
          </a:p>
          <a:p>
            <a:r>
              <a:rPr lang="sr-Latn-RS" dirty="0"/>
              <a:t>Internet browser</a:t>
            </a:r>
            <a:endParaRPr lang="en-GB" dirty="0"/>
          </a:p>
          <a:p>
            <a:r>
              <a:rPr lang="sr-Latn-RS" dirty="0" smtClean="0"/>
              <a:t>Web </a:t>
            </a:r>
            <a:r>
              <a:rPr lang="sr-Latn-RS" dirty="0" smtClean="0"/>
              <a:t>tool for comunication (LMS or social network)</a:t>
            </a:r>
          </a:p>
          <a:p>
            <a:r>
              <a:rPr lang="sr-Latn-RS" dirty="0" smtClean="0"/>
              <a:t>Web tool for timeline </a:t>
            </a:r>
            <a:r>
              <a:rPr lang="sr-Latn-RS" sz="1600" dirty="0" smtClean="0"/>
              <a:t>(it will be described later </a:t>
            </a:r>
            <a:r>
              <a:rPr lang="sr-Latn-RS" sz="1600" dirty="0" smtClean="0">
                <a:sym typeface="Wingdings" pitchFamily="2" charset="2"/>
              </a:rPr>
              <a:t>)</a:t>
            </a:r>
            <a:endParaRPr lang="sr-Latn-RS" sz="1600" dirty="0" smtClean="0"/>
          </a:p>
          <a:p>
            <a:r>
              <a:rPr lang="sr-Latn-RS" dirty="0" smtClean="0"/>
              <a:t>Web tool </a:t>
            </a:r>
            <a:r>
              <a:rPr lang="sr-Latn-RS" dirty="0"/>
              <a:t>for </a:t>
            </a:r>
            <a:r>
              <a:rPr lang="sr-Latn-RS" dirty="0" smtClean="0"/>
              <a:t>assessment </a:t>
            </a:r>
            <a:r>
              <a:rPr lang="sr-Latn-RS" sz="1600" dirty="0"/>
              <a:t>(it will be described later </a:t>
            </a:r>
            <a:r>
              <a:rPr lang="sr-Latn-RS" sz="1600" dirty="0">
                <a:sym typeface="Wingdings" pitchFamily="2" charset="2"/>
              </a:rPr>
              <a:t></a:t>
            </a:r>
            <a:r>
              <a:rPr lang="sr-Latn-RS" sz="1600" dirty="0" smtClean="0">
                <a:sym typeface="Wingdings" pitchFamily="2" charset="2"/>
              </a:rPr>
              <a:t>)</a:t>
            </a:r>
            <a:endParaRPr lang="sr-Latn-RS" sz="1600" dirty="0" smtClean="0"/>
          </a:p>
        </p:txBody>
      </p:sp>
    </p:spTree>
    <p:extLst>
      <p:ext uri="{BB962C8B-B14F-4D97-AF65-F5344CB8AC3E}">
        <p14:creationId xmlns:p14="http://schemas.microsoft.com/office/powerpoint/2010/main" val="3396876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218"/>
          </a:xfrm>
        </p:spPr>
        <p:txBody>
          <a:bodyPr>
            <a:normAutofit/>
          </a:bodyPr>
          <a:lstStyle/>
          <a:p>
            <a:pPr lvl="0"/>
            <a:r>
              <a:rPr lang="en-US" dirty="0"/>
              <a:t>Embedded (focal) </a:t>
            </a:r>
            <a:r>
              <a:rPr lang="en-US" dirty="0" smtClean="0"/>
              <a:t>content</a:t>
            </a:r>
            <a:r>
              <a:rPr lang="sr-Latn-RS" dirty="0" smtClean="0"/>
              <a:t> </a:t>
            </a:r>
            <a:br>
              <a:rPr lang="sr-Latn-RS" dirty="0" smtClean="0"/>
            </a:br>
            <a:r>
              <a:rPr lang="sr-Latn-RS" dirty="0" smtClean="0"/>
              <a:t>&amp; </a:t>
            </a:r>
            <a:br>
              <a:rPr lang="sr-Latn-RS" dirty="0" smtClean="0"/>
            </a:br>
            <a:r>
              <a:rPr lang="en-US" dirty="0" smtClean="0"/>
              <a:t>Content resources</a:t>
            </a:r>
            <a:endParaRPr lang="en-GB" dirty="0"/>
          </a:p>
        </p:txBody>
      </p:sp>
      <p:sp>
        <p:nvSpPr>
          <p:cNvPr id="3" name="Content Placeholder 2"/>
          <p:cNvSpPr>
            <a:spLocks noGrp="1"/>
          </p:cNvSpPr>
          <p:nvPr>
            <p:ph sz="quarter" idx="1"/>
          </p:nvPr>
        </p:nvSpPr>
        <p:spPr>
          <a:xfrm>
            <a:off x="457200" y="3284984"/>
            <a:ext cx="8229600" cy="2841179"/>
          </a:xfrm>
        </p:spPr>
        <p:txBody>
          <a:bodyPr>
            <a:normAutofit/>
          </a:bodyPr>
          <a:lstStyle/>
          <a:p>
            <a:r>
              <a:rPr lang="sr-Latn-RS" sz="3200" dirty="0" smtClean="0"/>
              <a:t>Students includes materials from </a:t>
            </a:r>
            <a:r>
              <a:rPr lang="sr-Latn-RS" sz="3200" dirty="0" smtClean="0"/>
              <a:t>internet, other literature or created by themselves</a:t>
            </a:r>
            <a:endParaRPr lang="en-GB" sz="3200" dirty="0"/>
          </a:p>
        </p:txBody>
      </p:sp>
    </p:spTree>
    <p:extLst>
      <p:ext uri="{BB962C8B-B14F-4D97-AF65-F5344CB8AC3E}">
        <p14:creationId xmlns:p14="http://schemas.microsoft.com/office/powerpoint/2010/main" val="2702650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066130"/>
          </a:xfrm>
        </p:spPr>
        <p:txBody>
          <a:bodyPr>
            <a:normAutofit/>
          </a:bodyPr>
          <a:lstStyle/>
          <a:p>
            <a:pPr lvl="0" algn="l"/>
            <a:r>
              <a:rPr lang="en-US" dirty="0" smtClean="0"/>
              <a:t>Rules</a:t>
            </a:r>
            <a:r>
              <a:rPr lang="sr-Latn-RS" dirty="0" smtClean="0"/>
              <a:t>, </a:t>
            </a:r>
            <a:r>
              <a:rPr lang="en-US" dirty="0" smtClean="0"/>
              <a:t>Division </a:t>
            </a:r>
            <a:r>
              <a:rPr lang="en-US" dirty="0"/>
              <a:t>of </a:t>
            </a:r>
            <a:r>
              <a:rPr lang="en-US" dirty="0" smtClean="0"/>
              <a:t>labor</a:t>
            </a:r>
            <a:r>
              <a:rPr lang="sr-Latn-RS" dirty="0" smtClean="0"/>
              <a:t>, </a:t>
            </a:r>
            <a:r>
              <a:rPr lang="en-US" dirty="0" smtClean="0"/>
              <a:t>Timeframe </a:t>
            </a:r>
            <a:endParaRPr lang="en-GB" dirty="0"/>
          </a:p>
        </p:txBody>
      </p:sp>
      <p:sp>
        <p:nvSpPr>
          <p:cNvPr id="3" name="Content Placeholder 2"/>
          <p:cNvSpPr>
            <a:spLocks noGrp="1"/>
          </p:cNvSpPr>
          <p:nvPr>
            <p:ph sz="quarter" idx="1"/>
          </p:nvPr>
        </p:nvSpPr>
        <p:spPr>
          <a:xfrm>
            <a:off x="457200" y="1484784"/>
            <a:ext cx="8229600" cy="4641379"/>
          </a:xfrm>
        </p:spPr>
        <p:txBody>
          <a:bodyPr/>
          <a:lstStyle/>
          <a:p>
            <a:r>
              <a:rPr lang="sr-Latn-RS" dirty="0" smtClean="0"/>
              <a:t>Members of four teams during first 4 days in each week:</a:t>
            </a:r>
          </a:p>
          <a:p>
            <a:pPr lvl="1"/>
            <a:r>
              <a:rPr lang="sr-Latn-RS" dirty="0" smtClean="0"/>
              <a:t>finding facts and materials</a:t>
            </a:r>
          </a:p>
          <a:p>
            <a:pPr lvl="1"/>
            <a:r>
              <a:rPr lang="sr-Latn-RS" dirty="0" smtClean="0"/>
              <a:t>evaluate relevance of items (for  their own and others group) </a:t>
            </a:r>
            <a:r>
              <a:rPr lang="sr-Latn-RS" dirty="0"/>
              <a:t>on </a:t>
            </a:r>
            <a:r>
              <a:rPr lang="sr-Latn-RS" dirty="0" smtClean="0"/>
              <a:t>the timeline</a:t>
            </a:r>
          </a:p>
          <a:p>
            <a:r>
              <a:rPr lang="sr-Latn-RS" dirty="0" smtClean="0"/>
              <a:t>Judges </a:t>
            </a:r>
            <a:r>
              <a:rPr lang="sr-Latn-RS" dirty="0"/>
              <a:t>during </a:t>
            </a:r>
            <a:r>
              <a:rPr lang="sr-Latn-RS" dirty="0" smtClean="0"/>
              <a:t>the last 3 </a:t>
            </a:r>
            <a:r>
              <a:rPr lang="sr-Latn-RS" dirty="0"/>
              <a:t>days in each </a:t>
            </a:r>
            <a:r>
              <a:rPr lang="sr-Latn-RS" dirty="0" smtClean="0"/>
              <a:t>week:</a:t>
            </a:r>
          </a:p>
          <a:p>
            <a:pPr lvl="1"/>
            <a:r>
              <a:rPr lang="sr-Latn-RS" dirty="0" smtClean="0"/>
              <a:t>evaluate </a:t>
            </a:r>
            <a:r>
              <a:rPr lang="sr-Latn-RS" dirty="0"/>
              <a:t>relevance of items </a:t>
            </a:r>
            <a:r>
              <a:rPr lang="sr-Latn-RS" dirty="0" smtClean="0"/>
              <a:t>on </a:t>
            </a:r>
            <a:r>
              <a:rPr lang="sr-Latn-RS" dirty="0"/>
              <a:t>the </a:t>
            </a:r>
            <a:r>
              <a:rPr lang="sr-Latn-RS" dirty="0" smtClean="0"/>
              <a:t>timeline</a:t>
            </a:r>
          </a:p>
          <a:p>
            <a:pPr lvl="1"/>
            <a:r>
              <a:rPr lang="sr-Latn-RS" dirty="0" smtClean="0"/>
              <a:t>gives the points</a:t>
            </a:r>
            <a:endParaRPr lang="sr-Latn-RS" dirty="0"/>
          </a:p>
          <a:p>
            <a:endParaRPr lang="sr-Latn-RS" dirty="0"/>
          </a:p>
          <a:p>
            <a:pPr marL="457200" lvl="1" indent="0">
              <a:buNone/>
            </a:pPr>
            <a:endParaRPr lang="sr-Latn-RS" dirty="0" smtClean="0"/>
          </a:p>
        </p:txBody>
      </p:sp>
    </p:spTree>
    <p:extLst>
      <p:ext uri="{BB962C8B-B14F-4D97-AF65-F5344CB8AC3E}">
        <p14:creationId xmlns:p14="http://schemas.microsoft.com/office/powerpoint/2010/main" val="4166113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supports</a:t>
            </a:r>
            <a:endParaRPr lang="en-GB" dirty="0"/>
          </a:p>
        </p:txBody>
      </p:sp>
      <p:sp>
        <p:nvSpPr>
          <p:cNvPr id="3" name="Content Placeholder 2"/>
          <p:cNvSpPr>
            <a:spLocks noGrp="1"/>
          </p:cNvSpPr>
          <p:nvPr>
            <p:ph sz="quarter" idx="1"/>
          </p:nvPr>
        </p:nvSpPr>
        <p:spPr>
          <a:xfrm>
            <a:off x="457200" y="1988840"/>
            <a:ext cx="8229600" cy="4137323"/>
          </a:xfrm>
        </p:spPr>
        <p:txBody>
          <a:bodyPr/>
          <a:lstStyle/>
          <a:p>
            <a:r>
              <a:rPr lang="sr-Latn-RS" dirty="0"/>
              <a:t>Teacher </a:t>
            </a:r>
            <a:r>
              <a:rPr lang="sr-Latn-RS" dirty="0" smtClean="0"/>
              <a:t>monitors the work.</a:t>
            </a:r>
          </a:p>
          <a:p>
            <a:r>
              <a:rPr lang="sr-Latn-RS" dirty="0" smtClean="0"/>
              <a:t>Giving support through LMS or appropriate community on social network they use</a:t>
            </a:r>
            <a:endParaRPr lang="en-GB" dirty="0"/>
          </a:p>
        </p:txBody>
      </p:sp>
    </p:spTree>
    <p:extLst>
      <p:ext uri="{BB962C8B-B14F-4D97-AF65-F5344CB8AC3E}">
        <p14:creationId xmlns:p14="http://schemas.microsoft.com/office/powerpoint/2010/main" val="2576004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A: For the teacher</a:t>
            </a:r>
            <a:endParaRPr lang="el-GR" dirty="0"/>
          </a:p>
        </p:txBody>
      </p:sp>
      <p:sp>
        <p:nvSpPr>
          <p:cNvPr id="3" name="Text Placeholder 2"/>
          <p:cNvSpPr>
            <a:spLocks noGrp="1"/>
          </p:cNvSpPr>
          <p:nvPr>
            <p:ph type="body" idx="1"/>
          </p:nvPr>
        </p:nvSpPr>
        <p:spPr/>
        <p:txBody>
          <a:bodyPr/>
          <a:lstStyle/>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B3: End</a:t>
            </a:r>
            <a:endParaRPr lang="el-GR" dirty="0"/>
          </a:p>
        </p:txBody>
      </p:sp>
      <p:sp>
        <p:nvSpPr>
          <p:cNvPr id="3" name="Content Placeholder 2"/>
          <p:cNvSpPr>
            <a:spLocks noGrp="1"/>
          </p:cNvSpPr>
          <p:nvPr>
            <p:ph sz="quarter" idx="1"/>
          </p:nvPr>
        </p:nvSpPr>
        <p:spPr/>
        <p:txBody>
          <a:bodyPr>
            <a:normAutofit/>
          </a:bodyPr>
          <a:lstStyle/>
          <a:p>
            <a:pPr>
              <a:buNone/>
            </a:pPr>
            <a:r>
              <a:rPr lang="en-US" i="1" dirty="0" smtClean="0"/>
              <a:t>Design purpose: providing closure to the activity</a:t>
            </a:r>
          </a:p>
          <a:p>
            <a:endParaRPr lang="en-US" dirty="0" smtClean="0"/>
          </a:p>
          <a:p>
            <a:r>
              <a:rPr lang="en-US" dirty="0" smtClean="0"/>
              <a:t>Attainment of goal</a:t>
            </a:r>
            <a:r>
              <a:rPr lang="sr-Latn-RS" dirty="0" smtClean="0"/>
              <a:t>: </a:t>
            </a:r>
            <a:r>
              <a:rPr lang="en-US" dirty="0"/>
              <a:t>identification of key </a:t>
            </a:r>
            <a:r>
              <a:rPr lang="sr-Latn-RS" dirty="0" smtClean="0"/>
              <a:t>points</a:t>
            </a:r>
            <a:r>
              <a:rPr lang="en-US" dirty="0" smtClean="0"/>
              <a:t> </a:t>
            </a:r>
            <a:r>
              <a:rPr lang="en-US" dirty="0"/>
              <a:t>in the development of</a:t>
            </a:r>
            <a:r>
              <a:rPr lang="sr-Latn-RS" dirty="0" smtClean="0"/>
              <a:t> ICT, understanding the role of ICT in developing of human society. </a:t>
            </a:r>
            <a:endParaRPr lang="sr-Latn-RS" dirty="0" smtClean="0"/>
          </a:p>
          <a:p>
            <a:endParaRPr lang="en-US" dirty="0" smtClean="0"/>
          </a:p>
          <a:p>
            <a:r>
              <a:rPr lang="en-US" dirty="0" smtClean="0"/>
              <a:t>Final product</a:t>
            </a:r>
            <a:r>
              <a:rPr lang="sr-Latn-RS" dirty="0" smtClean="0"/>
              <a:t>: timeline</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2971800"/>
            <a:ext cx="6961584" cy="1066800"/>
          </a:xfrm>
        </p:spPr>
        <p:txBody>
          <a:bodyPr>
            <a:noAutofit/>
          </a:bodyPr>
          <a:lstStyle/>
          <a:p>
            <a:r>
              <a:rPr lang="sr-Latn-RS" sz="3600" dirty="0" smtClean="0"/>
              <a:t>Thank you for your attention!</a:t>
            </a:r>
            <a:endParaRPr lang="el-GR" sz="3600" dirty="0"/>
          </a:p>
        </p:txBody>
      </p:sp>
      <p:sp>
        <p:nvSpPr>
          <p:cNvPr id="3" name="Text Placeholder 2"/>
          <p:cNvSpPr>
            <a:spLocks noGrp="1"/>
          </p:cNvSpPr>
          <p:nvPr>
            <p:ph type="body" idx="1"/>
          </p:nvPr>
        </p:nvSpPr>
        <p:spPr>
          <a:xfrm>
            <a:off x="1295400" y="4267200"/>
            <a:ext cx="6781800" cy="2042120"/>
          </a:xfrm>
        </p:spPr>
        <p:txBody>
          <a:bodyPr>
            <a:noAutofit/>
          </a:bodyPr>
          <a:lstStyle/>
          <a:p>
            <a:r>
              <a:rPr lang="sr-Latn-RS" sz="2800" dirty="0" smtClean="0"/>
              <a:t>Snežana </a:t>
            </a:r>
            <a:r>
              <a:rPr lang="sr-Latn-RS" sz="2800" dirty="0" smtClean="0"/>
              <a:t>Marković, Belgrade, Serbia</a:t>
            </a:r>
            <a:endParaRPr lang="sr-Latn-RS" sz="2800" dirty="0" smtClean="0"/>
          </a:p>
          <a:p>
            <a:r>
              <a:rPr lang="sr-Latn-RS" sz="2800" dirty="0" smtClean="0">
                <a:hlinkClick r:id="rId2"/>
              </a:rPr>
              <a:t>snesska.markovic@gmail.com</a:t>
            </a:r>
            <a:endParaRPr lang="sr-Latn-RS" sz="2800" dirty="0" smtClean="0"/>
          </a:p>
          <a:p>
            <a:r>
              <a:rPr lang="sr-Latn-RS" sz="2800" dirty="0" smtClean="0"/>
              <a:t>Skype: snesskich</a:t>
            </a:r>
          </a:p>
          <a:p>
            <a:r>
              <a:rPr lang="sr-Latn-RS" sz="2800" dirty="0" smtClean="0">
                <a:hlinkClick r:id="rId3"/>
              </a:rPr>
              <a:t>snezanamarkovic.wordpress.com</a:t>
            </a:r>
            <a:endParaRPr lang="el-GR" sz="2800" dirty="0"/>
          </a:p>
        </p:txBody>
      </p:sp>
    </p:spTree>
    <p:extLst>
      <p:ext uri="{BB962C8B-B14F-4D97-AF65-F5344CB8AC3E}">
        <p14:creationId xmlns:p14="http://schemas.microsoft.com/office/powerpoint/2010/main" val="2202704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A1: Educational context</a:t>
            </a:r>
            <a:endParaRPr lang="el-GR" dirty="0"/>
          </a:p>
        </p:txBody>
      </p:sp>
      <p:sp>
        <p:nvSpPr>
          <p:cNvPr id="3" name="Content Placeholder 2"/>
          <p:cNvSpPr>
            <a:spLocks noGrp="1"/>
          </p:cNvSpPr>
          <p:nvPr>
            <p:ph sz="quarter" idx="1"/>
          </p:nvPr>
        </p:nvSpPr>
        <p:spPr>
          <a:xfrm>
            <a:off x="457200" y="1700808"/>
            <a:ext cx="8229600" cy="4456152"/>
          </a:xfrm>
        </p:spPr>
        <p:txBody>
          <a:bodyPr>
            <a:normAutofit/>
          </a:bodyPr>
          <a:lstStyle/>
          <a:p>
            <a:r>
              <a:rPr lang="en-US" b="1" dirty="0" smtClean="0"/>
              <a:t>Time frame</a:t>
            </a:r>
            <a:r>
              <a:rPr lang="sr-Latn-RS" b="1" dirty="0" smtClean="0"/>
              <a:t>: </a:t>
            </a:r>
            <a:r>
              <a:rPr lang="sr-Latn-RS" dirty="0" smtClean="0"/>
              <a:t>three classes and two homeworks through two weeks.</a:t>
            </a:r>
            <a:endParaRPr lang="en-US" dirty="0" smtClean="0"/>
          </a:p>
          <a:p>
            <a:r>
              <a:rPr lang="en-US" b="1" dirty="0" smtClean="0"/>
              <a:t>Setting</a:t>
            </a:r>
            <a:r>
              <a:rPr lang="sr-Latn-RS" b="1" dirty="0" smtClean="0"/>
              <a:t>: </a:t>
            </a:r>
            <a:r>
              <a:rPr lang="sr-Latn-RS" dirty="0" smtClean="0"/>
              <a:t>in the school and at home, using the internet.</a:t>
            </a:r>
          </a:p>
          <a:p>
            <a:r>
              <a:rPr lang="en-US" b="1" dirty="0" smtClean="0"/>
              <a:t>School resources</a:t>
            </a:r>
            <a:r>
              <a:rPr lang="sr-Latn-RS" b="1" dirty="0" smtClean="0"/>
              <a:t>: </a:t>
            </a:r>
            <a:r>
              <a:rPr lang="sr-Latn-RS" dirty="0" smtClean="0"/>
              <a:t>Computer lab</a:t>
            </a:r>
            <a:endParaRPr lang="en-US" dirty="0" smtClean="0"/>
          </a:p>
          <a:p>
            <a:r>
              <a:rPr lang="en-US" b="1" dirty="0" smtClean="0"/>
              <a:t>Curriculum mapping</a:t>
            </a:r>
            <a:r>
              <a:rPr lang="sr-Latn-RS" b="1" dirty="0" smtClean="0"/>
              <a:t>: </a:t>
            </a:r>
            <a:r>
              <a:rPr lang="sr-Latn-RS" dirty="0" smtClean="0"/>
              <a:t>Computer scieance, 1st grade in </a:t>
            </a:r>
            <a:r>
              <a:rPr lang="sr-Latn-RS" dirty="0"/>
              <a:t>secondary school</a:t>
            </a:r>
            <a:r>
              <a:rPr lang="sr-Latn-RS" dirty="0" smtClean="0"/>
              <a:t> </a:t>
            </a:r>
            <a:r>
              <a:rPr lang="sr-Latn-RS" dirty="0"/>
              <a:t>(15th-year old </a:t>
            </a:r>
            <a:r>
              <a:rPr lang="sr-Latn-RS" dirty="0" smtClean="0"/>
              <a:t>students). Lesson: „History of ICT“</a:t>
            </a: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A2: Rationale</a:t>
            </a:r>
            <a:endParaRPr lang="el-GR" dirty="0"/>
          </a:p>
        </p:txBody>
      </p:sp>
      <p:sp>
        <p:nvSpPr>
          <p:cNvPr id="3" name="Content Placeholder 2"/>
          <p:cNvSpPr>
            <a:spLocks noGrp="1"/>
          </p:cNvSpPr>
          <p:nvPr>
            <p:ph sz="quarter" idx="1"/>
          </p:nvPr>
        </p:nvSpPr>
        <p:spPr>
          <a:xfrm>
            <a:off x="251520" y="1988840"/>
            <a:ext cx="8712968" cy="4680520"/>
          </a:xfrm>
        </p:spPr>
        <p:txBody>
          <a:bodyPr>
            <a:noAutofit/>
          </a:bodyPr>
          <a:lstStyle/>
          <a:p>
            <a:r>
              <a:rPr lang="sr-Latn-RS" sz="2800" b="1" dirty="0" smtClean="0"/>
              <a:t>Reasions for </a:t>
            </a:r>
            <a:r>
              <a:rPr lang="en-US" sz="2800" b="1" dirty="0" smtClean="0"/>
              <a:t>propos</a:t>
            </a:r>
            <a:r>
              <a:rPr lang="sr-Latn-RS" sz="2800" b="1" dirty="0" smtClean="0"/>
              <a:t>ing</a:t>
            </a:r>
            <a:r>
              <a:rPr lang="en-US" sz="2800" b="1" dirty="0" smtClean="0"/>
              <a:t> the scenario</a:t>
            </a:r>
            <a:r>
              <a:rPr lang="sr-Latn-RS" sz="2800" b="1" dirty="0" smtClean="0"/>
              <a:t>: </a:t>
            </a:r>
            <a:r>
              <a:rPr lang="sr-Latn-RS" sz="2800" dirty="0" smtClean="0"/>
              <a:t>to make this theme more understandable for students, to increase motivation for exploring and learning history of computing, which is impornat for increase understanding of possibilities of computers today. This scenario engages the students in construction of knowledge and making connections with other subjects.</a:t>
            </a:r>
            <a:endParaRPr lang="en-US" sz="28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A2: Rationale</a:t>
            </a:r>
            <a:endParaRPr lang="el-GR" dirty="0"/>
          </a:p>
        </p:txBody>
      </p:sp>
      <p:sp>
        <p:nvSpPr>
          <p:cNvPr id="3" name="Content Placeholder 2"/>
          <p:cNvSpPr>
            <a:spLocks noGrp="1"/>
          </p:cNvSpPr>
          <p:nvPr>
            <p:ph sz="quarter" idx="1"/>
          </p:nvPr>
        </p:nvSpPr>
        <p:spPr>
          <a:xfrm>
            <a:off x="251520" y="1844824"/>
            <a:ext cx="8712968" cy="4824536"/>
          </a:xfrm>
        </p:spPr>
        <p:txBody>
          <a:bodyPr>
            <a:noAutofit/>
          </a:bodyPr>
          <a:lstStyle/>
          <a:p>
            <a:r>
              <a:rPr lang="sr-Latn-RS" sz="2800" b="1" dirty="0" smtClean="0"/>
              <a:t>P</a:t>
            </a:r>
            <a:r>
              <a:rPr lang="en-US" sz="2800" b="1" dirty="0" err="1" smtClean="0"/>
              <a:t>roblem</a:t>
            </a:r>
            <a:r>
              <a:rPr lang="en-US" sz="2800" b="1" dirty="0" smtClean="0"/>
              <a:t> </a:t>
            </a:r>
            <a:r>
              <a:rPr lang="sr-Latn-RS" sz="2800" b="1" dirty="0" smtClean="0"/>
              <a:t>that is </a:t>
            </a:r>
            <a:r>
              <a:rPr lang="en-US" sz="2800" b="1" dirty="0" smtClean="0"/>
              <a:t>address</a:t>
            </a:r>
            <a:r>
              <a:rPr lang="sr-Latn-RS" sz="2800" b="1" dirty="0" smtClean="0"/>
              <a:t>ed: </a:t>
            </a:r>
            <a:r>
              <a:rPr lang="sr-Latn-RS" sz="2800" dirty="0" smtClean="0"/>
              <a:t>It is hard to memorise the facts that is not understandible for students. Lack of literature. Poor connection with historical context causes missunderstundings of the facts.</a:t>
            </a:r>
            <a:endParaRPr lang="en-US" sz="2800" dirty="0" smtClean="0"/>
          </a:p>
        </p:txBody>
      </p:sp>
      <p:sp>
        <p:nvSpPr>
          <p:cNvPr id="4" name="Rectangle 3"/>
          <p:cNvSpPr/>
          <p:nvPr/>
        </p:nvSpPr>
        <p:spPr>
          <a:xfrm>
            <a:off x="1432102" y="4437112"/>
            <a:ext cx="4740347" cy="936104"/>
          </a:xfrm>
          <a:prstGeom prst="rect">
            <a:avLst/>
          </a:prstGeom>
          <a:noFill/>
        </p:spPr>
        <p:txBody>
          <a:bodyPr wrap="none" lIns="91440" tIns="45720" rIns="91440" bIns="45720">
            <a:prstTxWarp prst="textStop">
              <a:avLst/>
            </a:prstTxWarp>
            <a:spAutoFit/>
          </a:bodyPr>
          <a:lstStyle/>
          <a:p>
            <a:pPr algn="ctr"/>
            <a:r>
              <a:rPr lang="sr-Latn-RS"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Some teachers make this very</a:t>
            </a:r>
            <a:endParaRPr lang="en-US" sz="3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6" name="TextBox 5"/>
          <p:cNvSpPr txBox="1"/>
          <p:nvPr/>
        </p:nvSpPr>
        <p:spPr>
          <a:xfrm>
            <a:off x="6211911" y="4725144"/>
            <a:ext cx="880369" cy="369332"/>
          </a:xfrm>
          <a:prstGeom prst="rect">
            <a:avLst/>
          </a:prstGeom>
          <a:noFill/>
        </p:spPr>
        <p:txBody>
          <a:bodyPr wrap="none" rtlCol="0">
            <a:spAutoFit/>
          </a:bodyPr>
          <a:lstStyle/>
          <a:p>
            <a:r>
              <a:rPr lang="sr-Latn-RS" dirty="0" smtClean="0"/>
              <a:t>boaring</a:t>
            </a:r>
            <a:endParaRPr lang="en-GB" dirty="0"/>
          </a:p>
        </p:txBody>
      </p:sp>
    </p:spTree>
    <p:extLst>
      <p:ext uri="{BB962C8B-B14F-4D97-AF65-F5344CB8AC3E}">
        <p14:creationId xmlns:p14="http://schemas.microsoft.com/office/powerpoint/2010/main" val="2948148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A2: Rationale</a:t>
            </a:r>
            <a:endParaRPr lang="el-GR" dirty="0"/>
          </a:p>
        </p:txBody>
      </p:sp>
      <p:sp>
        <p:nvSpPr>
          <p:cNvPr id="3" name="Content Placeholder 2"/>
          <p:cNvSpPr>
            <a:spLocks noGrp="1"/>
          </p:cNvSpPr>
          <p:nvPr>
            <p:ph sz="quarter" idx="1"/>
          </p:nvPr>
        </p:nvSpPr>
        <p:spPr>
          <a:xfrm>
            <a:off x="251520" y="2276872"/>
            <a:ext cx="8712968" cy="4392488"/>
          </a:xfrm>
        </p:spPr>
        <p:txBody>
          <a:bodyPr>
            <a:noAutofit/>
          </a:bodyPr>
          <a:lstStyle/>
          <a:p>
            <a:r>
              <a:rPr lang="sr-Latn-RS" sz="2800" b="1" dirty="0" smtClean="0"/>
              <a:t>T</a:t>
            </a:r>
            <a:r>
              <a:rPr lang="en-US" sz="2800" b="1" dirty="0" err="1" smtClean="0"/>
              <a:t>eacher’s</a:t>
            </a:r>
            <a:r>
              <a:rPr lang="en-US" sz="2800" b="1" dirty="0" smtClean="0"/>
              <a:t> goals are</a:t>
            </a:r>
            <a:r>
              <a:rPr lang="sr-Latn-RS" sz="2800" b="1" dirty="0" smtClean="0"/>
              <a:t>: </a:t>
            </a:r>
            <a:r>
              <a:rPr lang="sr-Latn-RS" sz="2800" dirty="0" smtClean="0"/>
              <a:t>to help students to understand developing of ICT, to make crossculicular connesctions, to understand importance of information and communication technologies in history and human’s socciety.</a:t>
            </a:r>
            <a:endParaRPr lang="en-US" sz="2800" dirty="0" smtClean="0"/>
          </a:p>
          <a:p>
            <a:endParaRPr lang="el-GR" sz="2800" dirty="0"/>
          </a:p>
        </p:txBody>
      </p:sp>
    </p:spTree>
    <p:extLst>
      <p:ext uri="{BB962C8B-B14F-4D97-AF65-F5344CB8AC3E}">
        <p14:creationId xmlns:p14="http://schemas.microsoft.com/office/powerpoint/2010/main" val="2933470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b: For the student</a:t>
            </a:r>
            <a:endParaRPr lang="el-GR" dirty="0"/>
          </a:p>
        </p:txBody>
      </p:sp>
      <p:sp>
        <p:nvSpPr>
          <p:cNvPr id="3" name="Text Placeholder 2"/>
          <p:cNvSpPr>
            <a:spLocks noGrp="1"/>
          </p:cNvSpPr>
          <p:nvPr>
            <p:ph type="body" idx="1"/>
          </p:nvPr>
        </p:nvSpPr>
        <p:spPr/>
        <p:txBody>
          <a:bodyPr/>
          <a:lstStyle/>
          <a:p>
            <a:endParaRPr 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B1: Beginning</a:t>
            </a:r>
            <a:endParaRPr lang="el-GR" dirty="0"/>
          </a:p>
        </p:txBody>
      </p:sp>
      <p:sp>
        <p:nvSpPr>
          <p:cNvPr id="3" name="Content Placeholder 2"/>
          <p:cNvSpPr>
            <a:spLocks noGrp="1"/>
          </p:cNvSpPr>
          <p:nvPr>
            <p:ph sz="quarter" idx="1"/>
          </p:nvPr>
        </p:nvSpPr>
        <p:spPr>
          <a:xfrm>
            <a:off x="457200" y="1268760"/>
            <a:ext cx="8229600" cy="4857403"/>
          </a:xfrm>
        </p:spPr>
        <p:txBody>
          <a:bodyPr>
            <a:normAutofit fontScale="92500"/>
          </a:bodyPr>
          <a:lstStyle/>
          <a:p>
            <a:endParaRPr lang="en-US" dirty="0" smtClean="0"/>
          </a:p>
          <a:p>
            <a:r>
              <a:rPr lang="en-US" b="1" dirty="0" smtClean="0"/>
              <a:t>Situation:</a:t>
            </a:r>
            <a:r>
              <a:rPr lang="sr-Latn-RS" b="1" dirty="0" smtClean="0"/>
              <a:t> </a:t>
            </a:r>
            <a:r>
              <a:rPr lang="en-US" b="1" dirty="0"/>
              <a:t> </a:t>
            </a:r>
            <a:r>
              <a:rPr lang="sr-Latn-RS" dirty="0"/>
              <a:t>Working </a:t>
            </a:r>
            <a:r>
              <a:rPr lang="sr-Latn-RS" dirty="0" smtClean="0"/>
              <a:t>three clases at </a:t>
            </a:r>
            <a:r>
              <a:rPr lang="sr-Latn-RS" dirty="0"/>
              <a:t>school and </a:t>
            </a:r>
            <a:r>
              <a:rPr lang="sr-Latn-RS" dirty="0" smtClean="0"/>
              <a:t>two weeks at </a:t>
            </a:r>
            <a:r>
              <a:rPr lang="sr-Latn-RS" dirty="0"/>
              <a:t>home</a:t>
            </a:r>
            <a:r>
              <a:rPr lang="sr-Latn-RS" dirty="0" smtClean="0"/>
              <a:t>.</a:t>
            </a:r>
          </a:p>
          <a:p>
            <a:r>
              <a:rPr lang="en-US" b="1" dirty="0" smtClean="0"/>
              <a:t>Goal definition: </a:t>
            </a:r>
            <a:r>
              <a:rPr lang="sr-Latn-RS" b="1" dirty="0" smtClean="0"/>
              <a:t> </a:t>
            </a:r>
            <a:r>
              <a:rPr lang="sr-Latn-RS" dirty="0" smtClean="0"/>
              <a:t>Imagine </a:t>
            </a:r>
            <a:r>
              <a:rPr lang="sr-Latn-RS" dirty="0"/>
              <a:t>that there are </a:t>
            </a:r>
            <a:r>
              <a:rPr lang="sr-Latn-RS" dirty="0" smtClean="0"/>
              <a:t>research </a:t>
            </a:r>
            <a:r>
              <a:rPr lang="sr-Latn-RS" dirty="0"/>
              <a:t>teams and Ministry that fundes research about history of ICT and its connection with develop of human society (role play game</a:t>
            </a:r>
            <a:r>
              <a:rPr lang="sr-Latn-RS" dirty="0" smtClean="0"/>
              <a:t>).</a:t>
            </a:r>
            <a:endParaRPr lang="sr-Latn-RS" dirty="0"/>
          </a:p>
          <a:p>
            <a:r>
              <a:rPr lang="en-US" dirty="0" smtClean="0"/>
              <a:t>Four teams </a:t>
            </a:r>
            <a:r>
              <a:rPr lang="sr-Latn-RS" dirty="0" smtClean="0"/>
              <a:t>(„</a:t>
            </a:r>
            <a:r>
              <a:rPr lang="en-US" dirty="0" smtClean="0"/>
              <a:t>research</a:t>
            </a:r>
            <a:r>
              <a:rPr lang="sr-Latn-RS" dirty="0" smtClean="0"/>
              <a:t>ers“)</a:t>
            </a:r>
            <a:r>
              <a:rPr lang="en-US" dirty="0" smtClean="0"/>
              <a:t> reveal </a:t>
            </a:r>
            <a:r>
              <a:rPr lang="en-US" dirty="0"/>
              <a:t>historical and scientific facts within its field of </a:t>
            </a:r>
            <a:r>
              <a:rPr lang="en-US" dirty="0" smtClean="0"/>
              <a:t>activity</a:t>
            </a:r>
            <a:r>
              <a:rPr lang="sr-Latn-RS" dirty="0" smtClean="0"/>
              <a:t>. 5th team („judges“) evaluates relevancy of each finding.</a:t>
            </a:r>
          </a:p>
          <a:p>
            <a:r>
              <a:rPr lang="en-US" b="1" u="sng" dirty="0" smtClean="0"/>
              <a:t>Minimal</a:t>
            </a:r>
            <a:r>
              <a:rPr lang="en-US" b="1" dirty="0" smtClean="0"/>
              <a:t> set of initial knowledge</a:t>
            </a:r>
            <a:r>
              <a:rPr lang="en-US" dirty="0" smtClean="0"/>
              <a:t> </a:t>
            </a:r>
            <a:r>
              <a:rPr lang="sr-Latn-RS" dirty="0" smtClean="0"/>
              <a:t>is </a:t>
            </a:r>
            <a:r>
              <a:rPr lang="en-US" dirty="0" smtClean="0"/>
              <a:t>history</a:t>
            </a:r>
            <a:r>
              <a:rPr lang="en-US" dirty="0"/>
              <a:t>, mathematics, physics and computer science lessons </a:t>
            </a:r>
            <a:r>
              <a:rPr lang="sr-Latn-RS" dirty="0" smtClean="0"/>
              <a:t>from</a:t>
            </a:r>
            <a:r>
              <a:rPr lang="en-US" dirty="0" smtClean="0"/>
              <a:t> </a:t>
            </a:r>
            <a:r>
              <a:rPr lang="en-US" dirty="0"/>
              <a:t>elementary </a:t>
            </a:r>
            <a:r>
              <a:rPr lang="en-US" dirty="0" smtClean="0"/>
              <a:t>school</a:t>
            </a:r>
            <a:r>
              <a:rPr lang="sr-Latn-RS" dirty="0" smtClean="0"/>
              <a:t>.</a:t>
            </a: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564904"/>
            <a:ext cx="8229600" cy="1143000"/>
          </a:xfrm>
        </p:spPr>
        <p:txBody>
          <a:bodyPr/>
          <a:lstStyle/>
          <a:p>
            <a:r>
              <a:rPr lang="en-US" dirty="0" smtClean="0"/>
              <a:t>B2: Middle</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1359</TotalTime>
  <Words>719</Words>
  <Application>Microsoft Office PowerPoint</Application>
  <PresentationFormat>On-screen Show (4:3)</PresentationFormat>
  <Paragraphs>89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Origin</vt:lpstr>
      <vt:lpstr>History of ICT = history of human society</vt:lpstr>
      <vt:lpstr>Section A: For the teacher</vt:lpstr>
      <vt:lpstr>A1: Educational context</vt:lpstr>
      <vt:lpstr>A2: Rationale</vt:lpstr>
      <vt:lpstr>A2: Rationale</vt:lpstr>
      <vt:lpstr>A2: Rationale</vt:lpstr>
      <vt:lpstr>Section b: For the student</vt:lpstr>
      <vt:lpstr>B1: Beginning</vt:lpstr>
      <vt:lpstr>B2: Middle</vt:lpstr>
      <vt:lpstr>Warming-up: Association game</vt:lpstr>
      <vt:lpstr>Association game</vt:lpstr>
      <vt:lpstr>Step 2 – first homework</vt:lpstr>
      <vt:lpstr>Step 3 – second class</vt:lpstr>
      <vt:lpstr>Step 4 – second homework</vt:lpstr>
      <vt:lpstr>Step 5 – third class</vt:lpstr>
      <vt:lpstr>Materials and tools</vt:lpstr>
      <vt:lpstr>Embedded (focal) content  &amp;  Content resources</vt:lpstr>
      <vt:lpstr>Rules, Division of labor, Timeframe </vt:lpstr>
      <vt:lpstr>Learning supports</vt:lpstr>
      <vt:lpstr>B3: End</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&lt;scenario title&gt;</dc:title>
  <dc:creator>ea</dc:creator>
  <cp:lastModifiedBy>Snežana Marković</cp:lastModifiedBy>
  <cp:revision>30</cp:revision>
  <dcterms:created xsi:type="dcterms:W3CDTF">2013-07-03T04:48:55Z</dcterms:created>
  <dcterms:modified xsi:type="dcterms:W3CDTF">2013-07-05T06:24:28Z</dcterms:modified>
</cp:coreProperties>
</file>