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9" r:id="rId2"/>
    <p:sldId id="270" r:id="rId3"/>
    <p:sldId id="271" r:id="rId4"/>
    <p:sldId id="262" r:id="rId5"/>
    <p:sldId id="265" r:id="rId6"/>
    <p:sldId id="261" r:id="rId7"/>
    <p:sldId id="267" r:id="rId8"/>
    <p:sldId id="263" r:id="rId9"/>
    <p:sldId id="264" r:id="rId10"/>
    <p:sldId id="266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006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6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70B2A-83EB-4E0C-8E18-F2258E6DBAF6}" type="datetimeFigureOut">
              <a:rPr lang="en-IE" smtClean="0"/>
              <a:t>05/01/2015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AAF57-0D31-4998-A675-37C1BE662EB3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96561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AAF57-0D31-4998-A675-37C1BE662EB3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7239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AAF57-0D31-4998-A675-37C1BE662EB3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72390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6003EF-B25E-4CEE-87A4-4DCE9BAB0A4D}" type="datetime1">
              <a:rPr lang="en-IE" smtClean="0"/>
              <a:t>05/01/2015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574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6E119-0BA9-4632-AC0C-AF87E10A676E}" type="datetime1">
              <a:rPr lang="en-IE" smtClean="0"/>
              <a:t>05/01/2015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79779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66BAB6D-6E58-4596-8B0D-F5B8B81FF081}" type="datetime1">
              <a:rPr lang="en-IE" smtClean="0"/>
              <a:t>05/01/2015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6414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EACD42-9081-455E-8515-B5BCCC13D3F8}" type="datetime1">
              <a:rPr lang="en-IE" smtClean="0"/>
              <a:t>05/01/2015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3505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52CC5B-89CC-4EB4-98C4-DAE286220055}" type="datetime1">
              <a:rPr lang="en-IE" smtClean="0"/>
              <a:t>05/01/2015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13986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A3EB7F-A174-4059-B7A4-166885959FA4}" type="datetime1">
              <a:rPr lang="en-IE" smtClean="0"/>
              <a:t>05/01/2015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427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789852-8ADA-45C9-A94C-B7F8D805468F}" type="datetime1">
              <a:rPr lang="en-IE" smtClean="0"/>
              <a:t>05/01/2015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705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2C298-0923-4CA1-AAD4-CA1F62257B2C}" type="datetime1">
              <a:rPr lang="en-IE" smtClean="0"/>
              <a:t>05/01/2015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77839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946367-CDFB-4C9F-AB6F-3C47A68DF2C7}" type="datetime1">
              <a:rPr lang="en-IE" smtClean="0"/>
              <a:t>05/01/2015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473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20B78C-705F-4311-A7B7-BC216645A723}" type="datetime1">
              <a:rPr lang="en-IE" smtClean="0"/>
              <a:t>05/01/2015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2747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F245DC-E581-41D8-B27E-AE7BE103F06A}" type="datetime1">
              <a:rPr lang="en-IE" smtClean="0"/>
              <a:t>05/01/2015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2235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Rosa\gif\logos\logo_nuclio_luisa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9" y="5460036"/>
            <a:ext cx="1757880" cy="73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171" y="5973342"/>
            <a:ext cx="2659387" cy="8891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656" y="5462615"/>
            <a:ext cx="1627858" cy="132002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29" y="6231812"/>
            <a:ext cx="3541483" cy="63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4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youtu.be/MDYGb2Ry6p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MDYGb2Ry6pM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1</a:t>
            </a:fld>
            <a:endParaRPr lang="en-IE"/>
          </a:p>
        </p:txBody>
      </p:sp>
      <p:sp>
        <p:nvSpPr>
          <p:cNvPr id="8" name="Rectangle 7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en-US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3" y="5507263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CONSTELAÇÕES</a:t>
            </a:r>
            <a:endParaRPr lang="en-IE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2699792" y="4725144"/>
            <a:ext cx="3233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hlinkClick r:id="rId2"/>
              </a:rPr>
              <a:t>http://youtu.be/MDYGb2Ry6pM</a:t>
            </a:r>
            <a:endParaRPr lang="pt-PT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034"/>
            <a:ext cx="8784976" cy="524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07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10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2680871" cy="27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30679" y="2341330"/>
            <a:ext cx="4834877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 Que evidências que suportam a escolha feita?</a:t>
            </a:r>
            <a:endParaRPr lang="pt-PT" sz="28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30679" y="1523721"/>
            <a:ext cx="4242893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ELABORAÇÃO DA CONCLUSÕES: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30679" y="3573016"/>
            <a:ext cx="4834877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Que evidências rejeitam as outras hipóteses?</a:t>
            </a:r>
            <a:endParaRPr lang="pt-PT" sz="2800" b="1" dirty="0"/>
          </a:p>
        </p:txBody>
      </p:sp>
      <p:cxnSp>
        <p:nvCxnSpPr>
          <p:cNvPr id="3" name="Conexão recta 2"/>
          <p:cNvCxnSpPr/>
          <p:nvPr/>
        </p:nvCxnSpPr>
        <p:spPr>
          <a:xfrm>
            <a:off x="611560" y="1214755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32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11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2680871" cy="27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30678" y="2420888"/>
            <a:ext cx="4834877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 Organizar os resultados.</a:t>
            </a:r>
            <a:endParaRPr lang="pt-PT" sz="28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30679" y="1523721"/>
            <a:ext cx="4242315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APRESENTAÇÃO DO TRABALHO: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30677" y="4412433"/>
            <a:ext cx="4834877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Abordagem multidisciplinar.</a:t>
            </a:r>
            <a:endParaRPr lang="pt-PT" sz="2800" b="1" dirty="0"/>
          </a:p>
        </p:txBody>
      </p:sp>
      <p:cxnSp>
        <p:nvCxnSpPr>
          <p:cNvPr id="10" name="Conexão recta 9"/>
          <p:cNvCxnSpPr/>
          <p:nvPr/>
        </p:nvCxnSpPr>
        <p:spPr>
          <a:xfrm>
            <a:off x="611560" y="1214755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330679" y="3284984"/>
            <a:ext cx="4834877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Apresentação e discussão dos resultados.</a:t>
            </a:r>
            <a:endParaRPr lang="pt-PT" sz="2800" b="1" dirty="0"/>
          </a:p>
        </p:txBody>
      </p:sp>
      <p:sp>
        <p:nvSpPr>
          <p:cNvPr id="14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2</a:t>
            </a:fld>
            <a:endParaRPr lang="en-IE"/>
          </a:p>
        </p:txBody>
      </p:sp>
      <p:pic>
        <p:nvPicPr>
          <p:cNvPr id="1026" name="Picture 2" descr="C:\Users\Sandra Marques\Documents\Sc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00075"/>
            <a:ext cx="7224911" cy="484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736686" y="102862"/>
            <a:ext cx="7550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/>
              <a:t>Algumas constelações visíveis no hemisfério norte.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3051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3</a:t>
            </a:fld>
            <a:endParaRPr lang="en-IE"/>
          </a:p>
        </p:txBody>
      </p:sp>
      <p:pic>
        <p:nvPicPr>
          <p:cNvPr id="2050" name="Picture 2" descr="C:\Users\Sandra Marques\Documents\Sc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975224" cy="496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736686" y="102862"/>
            <a:ext cx="7165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/>
              <a:t>Algumas constelações visíveis no hemisfério sul.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35115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4</a:t>
            </a:fld>
            <a:endParaRPr lang="en-IE"/>
          </a:p>
        </p:txBody>
      </p:sp>
      <p:sp>
        <p:nvSpPr>
          <p:cNvPr id="8" name="Rectangle 7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en-US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260648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CONSTELAÇÕES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056504" y="1665755"/>
            <a:ext cx="4608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…</a:t>
            </a:r>
          </a:p>
          <a:p>
            <a:r>
              <a:rPr lang="pt-PT" i="1" dirty="0" smtClean="0"/>
              <a:t>Olho o céu e contemplo as estrelas que fulgem.</a:t>
            </a:r>
          </a:p>
          <a:p>
            <a:r>
              <a:rPr lang="pt-PT" i="1" dirty="0" smtClean="0"/>
              <a:t>Busco as constelações, balbucio os seus nomes.</a:t>
            </a:r>
          </a:p>
          <a:p>
            <a:r>
              <a:rPr lang="pt-PT" i="1" dirty="0" smtClean="0"/>
              <a:t>Nasci a olhá-las, conheço-as uma a uma.</a:t>
            </a:r>
          </a:p>
          <a:p>
            <a:r>
              <a:rPr lang="pt-PT" i="1" dirty="0" smtClean="0"/>
              <a:t>São sempre as mesmas, aqui, agora e sempre.</a:t>
            </a:r>
          </a:p>
          <a:p>
            <a:r>
              <a:rPr lang="pt-PT" i="1" dirty="0" smtClean="0"/>
              <a:t>…</a:t>
            </a:r>
          </a:p>
          <a:p>
            <a:pPr algn="r"/>
            <a:r>
              <a:rPr lang="pt-PT" dirty="0" smtClean="0"/>
              <a:t>António Gedeão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411182" y="811007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52425"/>
            <a:r>
              <a:rPr lang="pt-PT" dirty="0" smtClean="0"/>
              <a:t>	Para os povos antigos, os céus eram a morada dos deuses. Todos aqueles pontos de luz tinham de ter alguma explicação divina.</a:t>
            </a:r>
            <a:endParaRPr lang="pt-PT" dirty="0"/>
          </a:p>
        </p:txBody>
      </p:sp>
      <p:pic>
        <p:nvPicPr>
          <p:cNvPr id="4098" name="Picture 2" descr="http://www.prof2000.pt/users/angelof/af16/ts_estrelas/big_images/bigest2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65756"/>
            <a:ext cx="3312368" cy="352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/>
          <p:cNvSpPr txBox="1"/>
          <p:nvPr/>
        </p:nvSpPr>
        <p:spPr>
          <a:xfrm>
            <a:off x="4148916" y="3697080"/>
            <a:ext cx="432912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Atualmente, e de acordo com a União Astronómica Internacional, uma constelação é uma região do céu com limites bem definidos. </a:t>
            </a:r>
            <a:endParaRPr lang="pt-PT" b="1" dirty="0"/>
          </a:p>
        </p:txBody>
      </p:sp>
      <p:sp>
        <p:nvSpPr>
          <p:cNvPr id="7" name="Rectângulo 6"/>
          <p:cNvSpPr/>
          <p:nvPr/>
        </p:nvSpPr>
        <p:spPr>
          <a:xfrm>
            <a:off x="4644008" y="5104950"/>
            <a:ext cx="3233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hlinkClick r:id="rId3"/>
              </a:rPr>
              <a:t>http://youtu.be/MDYGb2Ry6pM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1271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5</a:t>
            </a:fld>
            <a:endParaRPr lang="en-IE"/>
          </a:p>
        </p:txBody>
      </p:sp>
      <p:sp>
        <p:nvSpPr>
          <p:cNvPr id="7" name="TextBox 9"/>
          <p:cNvSpPr txBox="1"/>
          <p:nvPr/>
        </p:nvSpPr>
        <p:spPr>
          <a:xfrm>
            <a:off x="818416" y="1412776"/>
            <a:ext cx="7425992" cy="954107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36080"/>
            <a:ext cx="2232248" cy="229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67544" y="2852936"/>
            <a:ext cx="4824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800000"/>
                </a:solidFill>
              </a:rPr>
              <a:t>Apresenta o resultado do teu trabalho à turma e discute-o tendo em conta a questão formulada.</a:t>
            </a:r>
            <a:endParaRPr lang="pt-PT" sz="3200" b="1" dirty="0">
              <a:solidFill>
                <a:srgbClr val="80000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131840" y="807095"/>
            <a:ext cx="292522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pt-PT" sz="2400" b="1" dirty="0" smtClean="0"/>
              <a:t>QUESTÃO PROBLEMA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252959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6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545" y="1946035"/>
            <a:ext cx="3078924" cy="316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79512" y="2893893"/>
            <a:ext cx="2736304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O que queremos saber?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317528" y="2912704"/>
            <a:ext cx="2363147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pt-PT" sz="2400" b="1" dirty="0">
                <a:solidFill>
                  <a:schemeClr val="bg1"/>
                </a:solidFill>
              </a:rPr>
              <a:t>O que </a:t>
            </a:r>
            <a:r>
              <a:rPr lang="pt-PT" sz="2400" b="1" dirty="0" smtClean="0">
                <a:solidFill>
                  <a:schemeClr val="bg1"/>
                </a:solidFill>
              </a:rPr>
              <a:t>sabemos?</a:t>
            </a:r>
            <a:endParaRPr lang="pt-PT" sz="2400" b="1" dirty="0">
              <a:solidFill>
                <a:schemeClr val="bg1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3221182" y="5343599"/>
            <a:ext cx="2845651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pt-PT" sz="2400" b="1" dirty="0">
                <a:solidFill>
                  <a:schemeClr val="bg1"/>
                </a:solidFill>
              </a:rPr>
              <a:t>O que não sabemos?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179512" y="1306119"/>
            <a:ext cx="2783775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PONTO DE PARTIDA: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cxnSp>
        <p:nvCxnSpPr>
          <p:cNvPr id="14" name="Conexão recta 13"/>
          <p:cNvCxnSpPr/>
          <p:nvPr/>
        </p:nvCxnSpPr>
        <p:spPr>
          <a:xfrm>
            <a:off x="611560" y="1124744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182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7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78413"/>
            <a:ext cx="2835606" cy="29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346013" y="2577498"/>
            <a:ext cx="4685144" cy="13181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800" b="1" dirty="0" smtClean="0">
                <a:solidFill>
                  <a:schemeClr val="bg1"/>
                </a:solidFill>
              </a:rPr>
              <a:t>Elaboração de hipóteses com vista  à realização do trabalho.</a:t>
            </a:r>
            <a:endParaRPr lang="pt-PT" sz="2800" b="1" dirty="0">
              <a:solidFill>
                <a:schemeClr val="bg1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56277" y="1527175"/>
            <a:ext cx="305949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PLANEAR A PESQUISA: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cxnSp>
        <p:nvCxnSpPr>
          <p:cNvPr id="9" name="Conexão recta 8"/>
          <p:cNvCxnSpPr/>
          <p:nvPr/>
        </p:nvCxnSpPr>
        <p:spPr>
          <a:xfrm>
            <a:off x="611560" y="1214755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29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ângulo 15"/>
          <p:cNvSpPr/>
          <p:nvPr/>
        </p:nvSpPr>
        <p:spPr>
          <a:xfrm>
            <a:off x="251520" y="4219438"/>
            <a:ext cx="2342795" cy="1297794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8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59" y="2411735"/>
            <a:ext cx="1845621" cy="153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17871" y="1988840"/>
            <a:ext cx="2736304" cy="181588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Definir como poderemos fazer para resolver o problema.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601341" y="1580738"/>
            <a:ext cx="2363147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Definir o que queremos saber.</a:t>
            </a:r>
            <a:endParaRPr lang="pt-PT" sz="2400" b="1" dirty="0">
              <a:solidFill>
                <a:schemeClr val="bg1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6601341" y="2601992"/>
            <a:ext cx="2363147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Definir como queremos apresentar o trabalho.</a:t>
            </a:r>
            <a:endParaRPr lang="pt-PT" sz="2400" b="1" dirty="0">
              <a:solidFill>
                <a:schemeClr val="bg1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56277" y="1306119"/>
            <a:ext cx="305949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PLANEAR A PESQUISA: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54" y="4351481"/>
            <a:ext cx="639052" cy="55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22" y="4294394"/>
            <a:ext cx="1350604" cy="6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15" y="5000747"/>
            <a:ext cx="1652026" cy="30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Conexão recta 20"/>
          <p:cNvCxnSpPr/>
          <p:nvPr/>
        </p:nvCxnSpPr>
        <p:spPr>
          <a:xfrm flipH="1">
            <a:off x="1115618" y="4056829"/>
            <a:ext cx="1304" cy="16260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6748752" y="4532927"/>
            <a:ext cx="2101666" cy="1200329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  <p:txBody>
          <a:bodyPr wrap="non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pt-PT" b="1" dirty="0" err="1" smtClean="0"/>
              <a:t>Power</a:t>
            </a:r>
            <a:r>
              <a:rPr lang="pt-PT" b="1" dirty="0" smtClean="0"/>
              <a:t> </a:t>
            </a:r>
            <a:r>
              <a:rPr lang="pt-PT" b="1" dirty="0" err="1" smtClean="0"/>
              <a:t>Point</a:t>
            </a:r>
            <a:endParaRPr lang="pt-PT" b="1" dirty="0" smtClean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pt-PT" b="1" dirty="0" smtClean="0"/>
              <a:t>Maquete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pt-PT" b="1" dirty="0" smtClean="0"/>
              <a:t>Apresentação oral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pt-PT" b="1" dirty="0"/>
              <a:t> </a:t>
            </a:r>
            <a:r>
              <a:rPr lang="pt-PT" b="1" dirty="0" smtClean="0"/>
              <a:t>…</a:t>
            </a:r>
          </a:p>
        </p:txBody>
      </p:sp>
      <p:cxnSp>
        <p:nvCxnSpPr>
          <p:cNvPr id="29" name="Conexão recta 28"/>
          <p:cNvCxnSpPr>
            <a:endCxn id="22" idx="0"/>
          </p:cNvCxnSpPr>
          <p:nvPr/>
        </p:nvCxnSpPr>
        <p:spPr>
          <a:xfrm>
            <a:off x="7799585" y="4171652"/>
            <a:ext cx="0" cy="361275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xão recta 29"/>
          <p:cNvCxnSpPr/>
          <p:nvPr/>
        </p:nvCxnSpPr>
        <p:spPr>
          <a:xfrm>
            <a:off x="611560" y="1124744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xão recta 34"/>
          <p:cNvCxnSpPr/>
          <p:nvPr/>
        </p:nvCxnSpPr>
        <p:spPr>
          <a:xfrm flipH="1">
            <a:off x="2195736" y="3804722"/>
            <a:ext cx="1" cy="252107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xão recta 38"/>
          <p:cNvCxnSpPr/>
          <p:nvPr/>
        </p:nvCxnSpPr>
        <p:spPr>
          <a:xfrm>
            <a:off x="1116922" y="4056829"/>
            <a:ext cx="2511095" cy="0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/>
          <p:cNvSpPr txBox="1"/>
          <p:nvPr/>
        </p:nvSpPr>
        <p:spPr>
          <a:xfrm>
            <a:off x="3117479" y="4277092"/>
            <a:ext cx="2621872" cy="369332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  <p:txBody>
          <a:bodyPr wrap="none" rtlCol="0">
            <a:spAutoFit/>
          </a:bodyPr>
          <a:lstStyle/>
          <a:p>
            <a:r>
              <a:rPr lang="pt-PT" b="1" dirty="0"/>
              <a:t>A</a:t>
            </a:r>
            <a:r>
              <a:rPr lang="pt-PT" b="1" dirty="0" smtClean="0"/>
              <a:t> escala mais apropriada </a:t>
            </a:r>
          </a:p>
        </p:txBody>
      </p:sp>
      <p:sp>
        <p:nvSpPr>
          <p:cNvPr id="50" name="CaixaDeTexto 49"/>
          <p:cNvSpPr txBox="1"/>
          <p:nvPr/>
        </p:nvSpPr>
        <p:spPr>
          <a:xfrm>
            <a:off x="1619672" y="3768801"/>
            <a:ext cx="974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Escolher</a:t>
            </a:r>
            <a:endParaRPr lang="pt-PT" b="1" dirty="0"/>
          </a:p>
        </p:txBody>
      </p:sp>
      <p:cxnSp>
        <p:nvCxnSpPr>
          <p:cNvPr id="60" name="Conexão recta 59"/>
          <p:cNvCxnSpPr>
            <a:endCxn id="45" idx="0"/>
          </p:cNvCxnSpPr>
          <p:nvPr/>
        </p:nvCxnSpPr>
        <p:spPr>
          <a:xfrm>
            <a:off x="3628018" y="4056829"/>
            <a:ext cx="800397" cy="220263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1043608" y="5013176"/>
            <a:ext cx="880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/>
              <a:t>…</a:t>
            </a:r>
            <a:endParaRPr lang="pt-PT" sz="3200" dirty="0"/>
          </a:p>
        </p:txBody>
      </p:sp>
      <p:sp>
        <p:nvSpPr>
          <p:cNvPr id="24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3628017" y="1536951"/>
            <a:ext cx="2724403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Definir </a:t>
            </a:r>
            <a:r>
              <a:rPr lang="pt-PT" sz="2400" b="1" dirty="0" smtClean="0">
                <a:solidFill>
                  <a:schemeClr val="bg1"/>
                </a:solidFill>
              </a:rPr>
              <a:t>constelação a estudar</a:t>
            </a:r>
            <a:r>
              <a:rPr lang="pt-PT" sz="2400" b="1" dirty="0" smtClean="0">
                <a:solidFill>
                  <a:schemeClr val="bg1"/>
                </a:solidFill>
              </a:rPr>
              <a:t>.</a:t>
            </a:r>
            <a:endParaRPr lang="pt-PT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46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3" grpId="0" animBg="1"/>
      <p:bldP spid="10" grpId="0" animBg="1"/>
      <p:bldP spid="22" grpId="0" animBg="1"/>
      <p:bldP spid="45" grpId="0" animBg="1"/>
      <p:bldP spid="50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9</a:t>
            </a:fld>
            <a:endParaRPr lang="en-IE"/>
          </a:p>
        </p:txBody>
      </p:sp>
      <p:pic>
        <p:nvPicPr>
          <p:cNvPr id="8" name="Picture 6" descr="http://www.siteastronomia.com/wp-content/uploads/2014/03/ursa-maior.jpg?ea0d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2680871" cy="27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60050" y="2602939"/>
            <a:ext cx="4834877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Planear o material necessário e os procedimentos.</a:t>
            </a:r>
            <a:endParaRPr lang="pt-PT" sz="2800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60050" y="1749920"/>
            <a:ext cx="367837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3300"/>
                </a:solidFill>
              </a:rPr>
              <a:t>EXECUÇÃO EXPERIMENTAL:</a:t>
            </a:r>
            <a:endParaRPr lang="pt-PT" sz="2400" b="1" dirty="0">
              <a:solidFill>
                <a:srgbClr val="003300"/>
              </a:solidFill>
            </a:endParaRPr>
          </a:p>
        </p:txBody>
      </p:sp>
      <p:cxnSp>
        <p:nvCxnSpPr>
          <p:cNvPr id="14" name="Conexão recta 13"/>
          <p:cNvCxnSpPr/>
          <p:nvPr/>
        </p:nvCxnSpPr>
        <p:spPr>
          <a:xfrm>
            <a:off x="611560" y="1214755"/>
            <a:ext cx="7793439" cy="0"/>
          </a:xfrm>
          <a:prstGeom prst="line">
            <a:avLst/>
          </a:prstGeom>
          <a:ln w="28575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353234" y="3740561"/>
            <a:ext cx="4834877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Registo e organização dos resultados da pesquisa.</a:t>
            </a:r>
            <a:endParaRPr lang="pt-PT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88640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Estarão as estrelas de uma constelação todas à mesma distância da Terra?</a:t>
            </a:r>
            <a:endParaRPr lang="pt-P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677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344</Words>
  <Application>Microsoft Office PowerPoint</Application>
  <PresentationFormat>Apresentação no Ecrã (4:3)</PresentationFormat>
  <Paragraphs>65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Rosa</dc:creator>
  <cp:lastModifiedBy>Sandra Marques</cp:lastModifiedBy>
  <cp:revision>43</cp:revision>
  <dcterms:created xsi:type="dcterms:W3CDTF">2014-01-12T21:16:53Z</dcterms:created>
  <dcterms:modified xsi:type="dcterms:W3CDTF">2015-01-05T17:11:40Z</dcterms:modified>
</cp:coreProperties>
</file>