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068" r:id="rId2"/>
  </p:sldMasterIdLst>
  <p:notesMasterIdLst>
    <p:notesMasterId r:id="rId34"/>
  </p:notesMasterIdLst>
  <p:handoutMasterIdLst>
    <p:handoutMasterId r:id="rId35"/>
  </p:handoutMasterIdLst>
  <p:sldIdLst>
    <p:sldId id="257" r:id="rId3"/>
    <p:sldId id="409" r:id="rId4"/>
    <p:sldId id="376" r:id="rId5"/>
    <p:sldId id="407" r:id="rId6"/>
    <p:sldId id="410" r:id="rId7"/>
    <p:sldId id="391" r:id="rId8"/>
    <p:sldId id="408" r:id="rId9"/>
    <p:sldId id="375" r:id="rId10"/>
    <p:sldId id="394" r:id="rId11"/>
    <p:sldId id="411" r:id="rId12"/>
    <p:sldId id="396" r:id="rId13"/>
    <p:sldId id="397" r:id="rId14"/>
    <p:sldId id="398" r:id="rId15"/>
    <p:sldId id="399" r:id="rId16"/>
    <p:sldId id="400" r:id="rId17"/>
    <p:sldId id="401" r:id="rId18"/>
    <p:sldId id="402" r:id="rId19"/>
    <p:sldId id="392" r:id="rId20"/>
    <p:sldId id="403" r:id="rId21"/>
    <p:sldId id="404" r:id="rId22"/>
    <p:sldId id="393" r:id="rId23"/>
    <p:sldId id="405" r:id="rId24"/>
    <p:sldId id="418" r:id="rId25"/>
    <p:sldId id="395" r:id="rId26"/>
    <p:sldId id="421" r:id="rId27"/>
    <p:sldId id="422" r:id="rId28"/>
    <p:sldId id="374" r:id="rId29"/>
    <p:sldId id="377" r:id="rId30"/>
    <p:sldId id="379" r:id="rId31"/>
    <p:sldId id="378" r:id="rId32"/>
    <p:sldId id="412" r:id="rId33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5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3CCFF"/>
    <a:srgbClr val="FFCC00"/>
    <a:srgbClr val="FF9900"/>
    <a:srgbClr val="FF9933"/>
    <a:srgbClr val="FFFF99"/>
    <a:srgbClr val="00CC00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00" autoAdjust="0"/>
    <p:restoredTop sz="94660"/>
  </p:normalViewPr>
  <p:slideViewPr>
    <p:cSldViewPr>
      <p:cViewPr varScale="1">
        <p:scale>
          <a:sx n="74" d="100"/>
          <a:sy n="74" d="100"/>
        </p:scale>
        <p:origin x="606" y="72"/>
      </p:cViewPr>
      <p:guideLst>
        <p:guide orient="horz" pos="2160"/>
        <p:guide pos="15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796CA23-D24F-4F4F-8E3C-411F6DB2BC0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2093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3879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49837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11206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15253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35435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8965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81199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83961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84621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395653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533532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31920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125115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577170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7873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820705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591233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116659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219229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328368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625521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695101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5878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23634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415424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96642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34370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50298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51066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1166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2161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30727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457200" y="2363788"/>
            <a:ext cx="8153400" cy="1600200"/>
            <a:chOff x="288" y="1489"/>
            <a:chExt cx="5136" cy="1008"/>
          </a:xfrm>
        </p:grpSpPr>
        <p:sp>
          <p:nvSpPr>
            <p:cNvPr id="5" name="Arc 2"/>
            <p:cNvSpPr>
              <a:spLocks/>
            </p:cNvSpPr>
            <p:nvPr/>
          </p:nvSpPr>
          <p:spPr bwMode="invGray">
            <a:xfrm>
              <a:off x="3595" y="1489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6" name="Arc 3"/>
            <p:cNvSpPr>
              <a:spLocks/>
            </p:cNvSpPr>
            <p:nvPr/>
          </p:nvSpPr>
          <p:spPr bwMode="invGray">
            <a:xfrm>
              <a:off x="3548" y="1593"/>
              <a:ext cx="1831" cy="800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7" name="Arc 4"/>
            <p:cNvSpPr>
              <a:spLocks/>
            </p:cNvSpPr>
            <p:nvPr/>
          </p:nvSpPr>
          <p:spPr bwMode="invGray">
            <a:xfrm>
              <a:off x="3521" y="1732"/>
              <a:ext cx="1830" cy="522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invGray">
            <a:xfrm>
              <a:off x="288" y="1940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GB">
                <a:cs typeface="+mn-cs"/>
              </a:endParaRPr>
            </a:p>
          </p:txBody>
        </p:sp>
      </p:grpSp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47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11851-1D2F-4DA9-8C44-7817209683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4366C-E8C0-429D-8927-A3519A39D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81000"/>
            <a:ext cx="203835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596265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8DE05-5683-4B10-BE76-8CCAC6EE8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457200" y="2363788"/>
            <a:ext cx="8153400" cy="1600200"/>
            <a:chOff x="288" y="1489"/>
            <a:chExt cx="5136" cy="1008"/>
          </a:xfrm>
        </p:grpSpPr>
        <p:sp>
          <p:nvSpPr>
            <p:cNvPr id="5" name="Arc 2"/>
            <p:cNvSpPr>
              <a:spLocks/>
            </p:cNvSpPr>
            <p:nvPr/>
          </p:nvSpPr>
          <p:spPr bwMode="invGray">
            <a:xfrm>
              <a:off x="3595" y="1489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GB">
                <a:solidFill>
                  <a:srgbClr val="CCECFF"/>
                </a:solidFill>
              </a:endParaRPr>
            </a:p>
          </p:txBody>
        </p:sp>
        <p:sp>
          <p:nvSpPr>
            <p:cNvPr id="6" name="Arc 3"/>
            <p:cNvSpPr>
              <a:spLocks/>
            </p:cNvSpPr>
            <p:nvPr/>
          </p:nvSpPr>
          <p:spPr bwMode="invGray">
            <a:xfrm>
              <a:off x="3548" y="1593"/>
              <a:ext cx="1831" cy="800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GB">
                <a:solidFill>
                  <a:srgbClr val="CCECFF"/>
                </a:solidFill>
              </a:endParaRPr>
            </a:p>
          </p:txBody>
        </p:sp>
        <p:sp>
          <p:nvSpPr>
            <p:cNvPr id="7" name="Arc 4"/>
            <p:cNvSpPr>
              <a:spLocks/>
            </p:cNvSpPr>
            <p:nvPr/>
          </p:nvSpPr>
          <p:spPr bwMode="invGray">
            <a:xfrm>
              <a:off x="3521" y="1732"/>
              <a:ext cx="1830" cy="522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GB">
                <a:solidFill>
                  <a:srgbClr val="CCECFF"/>
                </a:solidFill>
              </a:endParaRPr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invGray">
            <a:xfrm>
              <a:off x="288" y="1940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GB">
                <a:solidFill>
                  <a:srgbClr val="CCECFF"/>
                </a:solidFill>
              </a:endParaRPr>
            </a:p>
          </p:txBody>
        </p:sp>
      </p:grpSp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47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2F0D5-96A2-498F-B4CB-A3DECFFDFB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0A2BE-85F4-4EBC-ADBB-0B34F7067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09D76-829D-4A4B-8E52-F8D4FF06E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219200"/>
            <a:ext cx="36195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219200"/>
            <a:ext cx="36195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17B65-E1CB-4BE7-AA11-5C47BB162E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18DD6-DC69-4E48-8F1D-DC25F242A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BEBC6-62F0-40C2-B5AA-3AB7B5967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CE0FB-EA68-4D3F-A11B-2FD0AAC32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8695C-E1DA-4EB4-8832-0CBC4F7D80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93AA4-3EDF-4BD4-B696-C426F5BDC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ED333-AE2F-4AA7-893B-FDCF5DCBA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40537-189C-4E84-8D04-63A67DCDA3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81000"/>
            <a:ext cx="203835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596265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AB927-A179-40FE-B5EF-FD9B41FB5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E947C-4F6B-4FFB-9C70-D6A81BB83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219200"/>
            <a:ext cx="36195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219200"/>
            <a:ext cx="36195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E8A73-83F3-480E-94B8-07BA5B8C6C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CFB4B-4CCF-4CE8-B205-5CD52F3F3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4E9D0-18F8-42CB-AEAE-EE382B60F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9EBC2-EA6D-4987-B9F3-CB9F87C012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8D3C2-507A-4ED7-B47D-14B73338E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0A074-3A1E-4880-A9B5-8B2332E7E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381000"/>
            <a:ext cx="815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219200"/>
            <a:ext cx="7391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77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fld id="{BBD21916-E372-49FA-A135-F05B70D4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3" descr="Background_cr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67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1447800" y="990600"/>
            <a:ext cx="7391400" cy="76200"/>
          </a:xfrm>
          <a:prstGeom prst="rect">
            <a:avLst/>
          </a:prstGeom>
          <a:gradFill rotWithShape="0">
            <a:gsLst>
              <a:gs pos="0">
                <a:schemeClr val="bg2">
                  <a:gamma/>
                  <a:shade val="0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GB"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91" r:id="rId1"/>
    <p:sldLayoutId id="2147484592" r:id="rId2"/>
    <p:sldLayoutId id="2147484593" r:id="rId3"/>
    <p:sldLayoutId id="2147484594" r:id="rId4"/>
    <p:sldLayoutId id="2147484595" r:id="rId5"/>
    <p:sldLayoutId id="2147484596" r:id="rId6"/>
    <p:sldLayoutId id="2147484597" r:id="rId7"/>
    <p:sldLayoutId id="2147484598" r:id="rId8"/>
    <p:sldLayoutId id="2147484599" r:id="rId9"/>
    <p:sldLayoutId id="2147484600" r:id="rId10"/>
    <p:sldLayoutId id="2147484601" r:id="rId11"/>
  </p:sldLayoutIdLst>
  <p:transition spd="slow">
    <p:fade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381000"/>
            <a:ext cx="815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219200"/>
            <a:ext cx="7391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77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CCECFF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CCECFF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CCECFF"/>
                </a:solidFill>
                <a:cs typeface="+mn-cs"/>
              </a:defRPr>
            </a:lvl1pPr>
          </a:lstStyle>
          <a:p>
            <a:pPr>
              <a:defRPr/>
            </a:pPr>
            <a:fld id="{D9877675-B9A2-4E79-B36E-F6BAF4E908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5" name="Picture 13" descr="Background_cr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67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1447800" y="990600"/>
            <a:ext cx="7391400" cy="76200"/>
          </a:xfrm>
          <a:prstGeom prst="rect">
            <a:avLst/>
          </a:prstGeom>
          <a:gradFill rotWithShape="0">
            <a:gsLst>
              <a:gs pos="0">
                <a:schemeClr val="bg2">
                  <a:gamma/>
                  <a:shade val="0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GB">
              <a:solidFill>
                <a:srgbClr val="CCECFF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02" r:id="rId1"/>
    <p:sldLayoutId id="2147484603" r:id="rId2"/>
    <p:sldLayoutId id="2147484604" r:id="rId3"/>
    <p:sldLayoutId id="2147484605" r:id="rId4"/>
    <p:sldLayoutId id="2147484606" r:id="rId5"/>
    <p:sldLayoutId id="2147484607" r:id="rId6"/>
    <p:sldLayoutId id="2147484608" r:id="rId7"/>
    <p:sldLayoutId id="2147484609" r:id="rId8"/>
    <p:sldLayoutId id="2147484610" r:id="rId9"/>
    <p:sldLayoutId id="2147484611" r:id="rId10"/>
    <p:sldLayoutId id="2147484612" r:id="rId11"/>
  </p:sldLayoutIdLst>
  <p:transition spd="slow">
    <p:fade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schoolsobservatory.org.uk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5.pn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2" descr="Space and Planets_000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348038" y="333375"/>
            <a:ext cx="5500687" cy="1549400"/>
          </a:xfrm>
        </p:spPr>
        <p:txBody>
          <a:bodyPr/>
          <a:lstStyle/>
          <a:p>
            <a:pPr algn="ctr">
              <a:defRPr/>
            </a:pPr>
            <a:r>
              <a:rPr lang="en-US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</a:rPr>
              <a:t>Robotic Telescopes in Education</a:t>
            </a:r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4643438" y="6400800"/>
            <a:ext cx="4271962" cy="3079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400" i="1" dirty="0">
                <a:solidFill>
                  <a:srgbClr val="33CCFF"/>
                </a:solidFill>
              </a:rPr>
              <a:t>Dr. Chris Leigh             </a:t>
            </a:r>
            <a:r>
              <a:rPr lang="en-US" sz="1400" i="1" dirty="0" smtClean="0">
                <a:solidFill>
                  <a:srgbClr val="33CCFF"/>
                </a:solidFill>
              </a:rPr>
              <a:t>    23</a:t>
            </a:r>
            <a:r>
              <a:rPr lang="en-US" sz="1400" i="1" baseline="30000" dirty="0" smtClean="0">
                <a:solidFill>
                  <a:srgbClr val="33CCFF"/>
                </a:solidFill>
              </a:rPr>
              <a:t>rd</a:t>
            </a:r>
            <a:r>
              <a:rPr lang="en-US" sz="1400" i="1" dirty="0" smtClean="0">
                <a:solidFill>
                  <a:srgbClr val="33CCFF"/>
                </a:solidFill>
              </a:rPr>
              <a:t> January 2015  </a:t>
            </a:r>
            <a:endParaRPr lang="en-US" sz="1400" i="1" dirty="0">
              <a:solidFill>
                <a:srgbClr val="33CCFF"/>
              </a:solidFill>
            </a:endParaRP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5257800" y="5737225"/>
            <a:ext cx="3733800" cy="6223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800" dirty="0">
                <a:solidFill>
                  <a:srgbClr val="FFFFFF"/>
                </a:solidFill>
                <a:cs typeface="+mn-cs"/>
              </a:rPr>
              <a:t>Astrophysics Research Institute</a:t>
            </a:r>
          </a:p>
          <a:p>
            <a:pPr eaLnBrk="0" hangingPunct="0">
              <a:lnSpc>
                <a:spcPct val="30000"/>
              </a:lnSpc>
              <a:spcBef>
                <a:spcPct val="50000"/>
              </a:spcBef>
              <a:defRPr/>
            </a:pPr>
            <a:r>
              <a:rPr lang="en-US" sz="1800" dirty="0">
                <a:solidFill>
                  <a:srgbClr val="FFFFFF"/>
                </a:solidFill>
                <a:cs typeface="+mn-cs"/>
              </a:rPr>
              <a:t>Liverpool John Moores University</a:t>
            </a:r>
            <a:endParaRPr lang="en-GB" sz="18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5606" name="TextBox 11"/>
          <p:cNvSpPr txBox="1">
            <a:spLocks noChangeArrowheads="1"/>
          </p:cNvSpPr>
          <p:nvPr/>
        </p:nvSpPr>
        <p:spPr bwMode="auto">
          <a:xfrm>
            <a:off x="2699792" y="5949280"/>
            <a:ext cx="2286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Space Studio Banbury</a:t>
            </a:r>
            <a:endParaRPr lang="en-GB" sz="20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2349500"/>
            <a:ext cx="75914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10" descr="C:\Users\Chris\Documents\My Dropbox\NSO\Marketing Materials\LJMU-logo-pack\ljmu-logo-colour-rgb_smal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6021388"/>
            <a:ext cx="2195512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12" descr="http://www.schoolsobservatory.org.uk/sites/default/files/decor/logo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5013325"/>
            <a:ext cx="17049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700" y="333375"/>
            <a:ext cx="1800225" cy="1800225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5"/>
          <p:cNvSpPr txBox="1">
            <a:spLocks noChangeArrowheads="1"/>
          </p:cNvSpPr>
          <p:nvPr/>
        </p:nvSpPr>
        <p:spPr bwMode="auto">
          <a:xfrm>
            <a:off x="250825" y="404813"/>
            <a:ext cx="8569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 Astrophysics Research Institute (ARI)</a:t>
            </a:r>
          </a:p>
        </p:txBody>
      </p:sp>
      <p:pic>
        <p:nvPicPr>
          <p:cNvPr id="34819" name="Picture 3" descr="TQH_2010-Recover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268413"/>
            <a:ext cx="5573713" cy="313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2" descr="070712_General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1268413"/>
            <a:ext cx="2716213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AutoShape 4" descr="data:image/jpeg;base64,/9j/4AAQSkZJRgABAQAAAQABAAD/2wCEAAkGBhQSEBUUEhQWFRUVGBcYGBgXFxgfGBgXHRgYGBgXFxcXHCYeFxojHBgXHy8gJCcpLCwsGh4xNTAqNSYrLCkBCQoKDgwOGg8PGiwkHiQsLSwsLCwsLCwpLCksLCkpLCwsLC0sLCksLCwsLCwsLCwsLCksKSksLCwsLCksLCwsLP/AABEIAL0BCwMBIgACEQEDEQH/xAAcAAABBQEBAQAAAAAAAAAAAAAFAgMEBgcBAAj/xABAEAACAQIEAwUFBgQFBAMBAAABAhEAAwQSITEFQVEGImFxgRORobHBByMy0eHwFEJScjNistLxFpKiwhVzgiT/xAAZAQADAQEBAAAAAAAAAAAAAAABAgMEAAX/xAAoEQACAwACAgICAgIDAQAAAAAAAQIDERIhBDETQSIyUXGR8COB0RT/2gAMAwEAAhEDEQA/AE3rQdWzS6lZidNNRHuoUptbLaHqBR2woEDlVcuJlYjoSPcYrzbZOPot48VLdFO4QeAppeKoWAE6+HrSsQJU0LKFQD0ZT9KzRjyTNj6aD6HXzFBH47cF7JlUDOFJ1mJifdRm2dR61WeL28t9j5N8AaNUU29BItpG/nSTQzi/FfZpp+JtR6/SgeD4w6NJMg8gBPPaPl41WvxZWQ5aSlcoy4mg8E/wiOjGiuG3oN2cvh0YjY5WHqKN2RrVqv1Wk7P2FYvFLbQu7BVG5PLWOVCB2yw5cKpZixAELpJMbmKe7VrOCveCg+5lNZpgAReQz/On+oVdLSLNdv4hUEuwUdTSrd0MJBmk3sOHGtLtWAo0pBhYodjOHe0uZs0d0LEdCT9aJEVHc0kkmsY0Xno7hMPkBA116flUlWqp9pcXcS4vs4MjYuVHM6ajXWq5h+19wsQQwjpcbXXbU1VUZFNCOztmnO+lD77a+hqmf9Uv/U//AH0zb7XM1wIA5JMTmXX3iu+Jncy+cLE3rY/zCrvwcfdE+BPvZz9ayzhGLvN94rlGRoEqrGZI5COVGMPx/GWoX2q5dBqi6gdNOk12KLxsDlv0aYy6r4D6rTTr9P8A1/M1QsT24xftWKC0UzHKGUyFk5ZIO8U4nbvEka4e2d9nI+c0ejuRera6fvoPzNBO1v8AhYdeTX1J8Qivd+aChFz7TFtwL1goWmPvF15ncDqKg8V7cWcS1krmC21uz+E99lCLGVjpBaux5oNTeFy4HZjDp1IJ9T/zRJU73v8AoPpVewHbLCBFU3csADvI456/yxyFE8J2iwznu37RMCBnEkmTEE+NBRwZyTJns5nxJ+cfIUI4nbzMF6kfEz9KLW8QpEKysRvDAkEDYgHTU1BVM2IXwk+4R+dLJBTCK2ANOkD3a0kWRpPh/uNPnb9864RP76mB8KpgCP7AfL/cabCqN99/frUpvn9THyFRXEmlxBMtSg3FLcXiOsEev61Nwtw5tZj4Uxx0d5GHSPUH9az3LYneM8lgi3wm4wjLH9xAoLi7UK68xPvH/FXC/wAStp7MvcVDcjKCdWJjb3iq5xbDhcRc1iTPvFc6lBai6scn2PWrwZZJJzBdP/zB0OnuoRxi2PajSe4B7tJ8KfwL/dr4ae403x4EZGHiPkaT5pyfF+v/ABYP8MY9r/e9I2Lse0vYbN+F1VT6HUes1PxfB7Nuy05QWU7nXN+JYk9dNK9gMOLthVb/ADa8wZP51MTgISFChsvNgJnrJ1rVV5EYw4v6JWUylPYhDsdZKplO+RT+/fVltrrQLs+D7Y5hHdI92tWFV1qdT1d/ydasYzj8GLtp7bEgOpWRuJ5iaF4PsThrZBKs5BkF2O4MgwsCrALdVTtJ29TDXDbtoLjKYckwoP8ASI3NV7IlqVaWFoLwHtbZxFhrrEWsn4wzDToZ5g0iz2/wbOFzsATGYowX1MaDxpcCHmSoV3eiRgiRqDrNCsQ+tBoKKj21tZmTwn5LVb9kTp8t6McSwOIx7sbeUJbdlUbExoSfUfCheN4bcwz+zuZTmWQw36Eax4VaM16BKuWcs6IlxCLgXOFHMsdB8KewGCa62jAjXXbboaJYDgodCx0HkIiJmSKi3Ly6hQyDk2WFNU5JeyfBv0XHsxayYVR4tv5n86Ii1PSh/Dsbbw+BR7p7oB15scoYBRGpM1G4b23w9xoYPakwpaCp8CV2rJZF8m0NH0GTaI5g9eo/KnLdo7EfCmH4QzFv8Ih3nRmByyZ2O5BG2kzSLWGzXLhIupOIB12OWYI6qddNRoKb4Y43oNK12yun2yquXRNiBzJ18DVWt4JhqJ9DPzij/ai6XxVwZAwUhd+ij86C2bOZwi2mzHYKddievga201twWit9j9vE3F2Lfv311OK31IIeCNZg+fMV7E4NrRAuC7bnbNMHynevI3S571HzrZGpfwK7H60L8JxTNbu3rv3hUMQNpbugCVEySx91EsB2mgqbZxCMQScl2co9p7PUNuSQTl6CpfZW1FmSRJjUerf+wonewCsQWRWI1BKqYO87TvWCxrm8Hj2j3De2mJdmW3iXbJMi7ZEaGPxQPpRax21xY/EmHueRZDz8SPhQHCcPtWmZkTKWEGCdgSYEnQSTtUpUHj8D8qnocDy/aAwH3mEceKOrDbxAqLc+0vCzr7QeBC/7qrONwBS4+J9o0BSAmoX8OVdOeutUDE4pC5JDVSNcZe2K20aGFqJxpPuQf6WB9CI/KjicKPMx5U1xThC+wuwO9lmfLX6Vkmti0NUnGSYHw3Fra20zjM6ggd2SPInbYUJ4vixcuBgI0A150zOgpu8NBWRWyeJnoOtLWJwJ0ZTsG9YOulNdoMRFpebZtPICDS8L+Nh1APzH0qRfwBe2LgI7jhSpmYYgTNdHOfZ0k3HoFcOxuIs2hdNsGyG8j4keGlW3DcUF5RdQnvmI6HTSNpFTm4jbT7t7TQRA7oI8JE6jxpFjCrdF25hyCLZUMqiNIPeUaZgNjFPu/RWMVB7pzguKBxC8swOmu8N18as2XWqpaxNvC4W5ibqZri3ALcEiWK6KPAak+FALf2l4gXAzqhXmgBE+pNWrTwy3tOXRqSrWSLwBxeuhgHy3mzEkeY36zNafhuNW7mHW+p7jLOvKJkHxBEVTbeM/iXu3EUD8AIO50MyRsYj3GnluahKUuXZX14O4vBmX7ousgajckSBuJFXe9grAsFVCyQZHWd9I8RQQYwYc5bq926O6RqVZTKnxBnWimIxkSwjUFR1mI266VGabxs2VtJySBuE7XXLOHtWhEqhBJEkDMwUbx+GKHY/idy6pzOxB17q5T+RpztGUDDLBUW1IPKNaiXb65YDAmOVaklmsyJOTyEWwt2Wxns7OZXgTqCBuT3tRtrNOcQDXGFw2/aQDBYqDBgnKseG5NDuHcMItZQRmDS46F2kA/L4VZ7VtiAugjcSNY5xFYpz4y2JuVf48JrB6FucNa4AQw7kaaHMBDDpB+NDrlzPbKlOUHUabxUDi/GXwtlgrgLeY93KDMADc+nuqRh7hZDAymDqWmTygefWqWPmlIjSuDlEXj7CphcJ7USqm5pvDaAfAEVGbheFOZFElhO20iZXx1rg7SpdwtpCPv0Z1cAd3+aXB/p186ncFQ3H9mWB2JIjQbAA+m1JZuhpX45nvSwcKsEWbazJCKJO5gRMelTBb/Lem7nAliRy56z6dKEcL4+fb3rFzdAzIx5hRJB9NvI0Fsn0Z7aPjW6UvFtmu3G171xzp4sQPpUjDdnMYji9bKKw/D3gdCIjUa6E8qncO4BnwqXyxBYmBlMCHyhi86a0cwqOVX7wwoM8p1MHbUjSvQ8u2VbUIP+xPGqjNOUlpTeIcTe+bVu4oDWZRo2JJmQOWgAjwpvFDQjSToBHPYb+dWTCcNw4xk3nUh/aOyvAUGAqxrvual8c4NhlRHsiCbixluErAlzIkjZY9a3+PcvjimmY7q8m0TuF4SLKADr/tHwAqSieMUlISFJAywNwOQHzqgv26xYutldWVnIRHQHQtCiRB6c6wvtlPSL/cOomg/FOPexuBQobSdTrqTHI8hRy4uupEjeOvP4zQniPZtLrFszBjHSNBGxApJJ50Urcd/P0CeN8e9rg2KqVlsvLXSdI8xWfm0T/P8RVq7V2hZFvDhpy5nY7STt8IHpVX9sP3FDWlgk+PJ8fRvVJuJIIOxBHv0pcV4igMZe9vKxU/ykj3GKQ40ol2isZMVcHUhv8AuE/Oah4ayzsFUFmYwANya8uS4yw9FPY6MWbJzhttCPyo/guC3LcF5Utsk6lT/M4/l1AifGrf2Q7AlCLuJAzDVU3y+Lcp8OVGuN9mGa4btogkgBkYxqBAZG5GNCDvvI56Y1Sa5Mk7Ip4UPFYshdBqNtNfKrV2Y4Q1hDmXKz6lemg186a4T2dunFrcu2wiWpIzZSWaIEAToJmrdeSV99WhXnYtlrf4me9uuFqVsZVUAXGYrGhOWNttyKF3wmQgWVDxBYATGnP1q58YwPtbTKRqDKn+kiqUllndU7wZmKkGIHWTvApLIPS1E44ymY7EXLdsYct92pL5V0Et3u91IEUrs1j2sXMy6rEMDzHL1B1q5Y/7JGfv2r5JOsXRPpmXX4VTHwb2Lty1cEMhgj5EHmCNRXoyaVWfZi5flqJvFL5vObjASAIHIAdJ+dEuF9nMRik9uzZdO7y05Ex16mhI1HmKvHDMV9ymW4QhAHIREDSee9ebJvDTSlJvTPbNshrlq4O9bMEeB2rtxSGGXc6COuwijHaIILzZdXaMzdQNtvX4VWuKYmF03J0PvpkuaKUX/wDzXcvr7JmJuNhjLSjDWDuddiAeZFWvh3tMTlFktbzd52OsAjQKOc9TWW+368+fOtR+zXFlbRdlZ5YAREhVEc40GnvoWU8Y6Wn5z8mztYsO8f7CObRY3GdhrlJmeeh5GqtjeLXQMk5IABjdj1J5ctK2HH8WW4MqIxGUS2kCRO2/OsQ7SI1rFEMZJCsY8dh5xBpa05fiMrYVSUpLr1/Q/wAIxi2rys4ldQ3MgHnFX7h/sjdU2XHdgkqdIbWDyMgbb61m+hEijXAeMLh8QVvSFcgEqNVcaDQcjMUHHfR6Pk1xznpqFpHSXLsVOymT7pP0qq3cElstfd8ty5aui2h5ZoWSN5g1YUxecd2Y6tvVX7TYRhd9pM5UhhzEayB6/CjT+6PJ8jHWwQBlWFJB3gE5SR1H6Uc4e7sIW3kI0Jnbx8qDW2BGYGQdj4dflRmzxVvZHRc+ihuum5XmR51s8lSuemGiarTQ9ZxSWL1xiCwcLbnTTLzgiDqfhTXFHtF7TWUQMJBYIF7xZVAYDfTOagO0iDyB16+NP4YKWCndiI8wQflJp+Trh79Imoqyz+2G7XAg4JaGJ1JO5J50OxvZu2l227ICFddPXQyOhg0YwjOuZQZ2iROpk/KuXUdmXOw7ne0G52A8P0rzY6pLs9W1Lg1hMIjl8iD4yNRXSOqxUHi+PNqw7oJYAQCOZI5dN6DYPtY9y3cDooyoxlSfADQzzPWvR1bh5Cg3Hl9FI7VcQ9pi3IbYxGnLzoOb/iP3617GISSxUEkkyCZ111qGQeh94o9Mmj6PivRXYrsVIsUrtzYIuoyiSyEQOqnn4QfhQjgK3muq1klWU/iSDHX8QirtxLC/fo517pUDoZmi3DzaAKgoDvAifOBWWfUujfRFSj2yDwjtTirN9LeKZbtp2CB8gVkJ0WcuhEwNudX8tWccTIfNlU6agxE85HhV9wOK9ogaCJ5Her0zbWMhfWovY+h5xSG+tKJpu4dKqZyE6yT++VRMPwq2rsco1G9TLm58aSjVRdiskJWXfafgYupfA0M229NV+E1ouNxwtqT4fGqL20x6HAMX1ZiuX+6Rr4QAaMlqwXcM8tYkki2glico6STFaFwnsuhQK4zDx2k7kDlJqh9lLYbFCRMKSPPQA/GtctjIoZTpoIjc9BWC9Y1FHpeJDVzZWuMdhlt2iUdhzykCPeNQazXHW1ZGVjluIe6Se6YkMvgTuPKtr4ljC1ssR3QCfADnOtYr7L+IxGVdrjmD0BJ19BrT+P7YnmJLMBmB4Tevf4Vtm8QNPUnStI7G4e/hUyXSBIIUTIWTOvgZNEsFh1toqIIVBA/fU706xIIOm/PmNiKvZHlFox1z4STCd3FslsgwSwAAXU6CNY5bVlHGOA3RjCMS8BySbupULyGu0DKI8q025i9MqKF6ncx9KiXsIrqVuKGVtwRI/wCanTW4ttl77VPEjN7yorZbT50EANG50n41Cw+PCXs8ZobTplneOsfOi3abgYwrEofu3ByydVaNp5jaDQLAYQ3GCjzPgBzp4RUW2zT5HkOymuC/3OjUMH2hW2qJm7zHKGOwPICdzsKqvbXjRZ/YqdAZuHq3JT5fPyoffuC5clhmjQakRroQBtUfjPDihzyTOrT+KTrJ60tbrUujNYrHHX9HOFcYNowdUPLp4j8qt63gVUgggyRHSBr6zWezRPAcRIsuk/2+AP4v341qwzIs13jllBGYs0wQokAAjntJ1pXD+OC9iES2hH4iJInRSYAHMxHrVVQaU7bBBDKSrKQQRuCNQR61zjqwolnaNI4Zxy1cuGGOYgd3Kc2b+mI2qbeuuLq5Wt7HMrjnOkHrvQPs52he6twXsobSMiwzHmWIMR1irjw7AJAJAPjXnSXxSN3d8cBGL4msZL1sgHfKZB9DFVrtNasphbgwoYtchSBmkLOsA+fKr1xLhaMNBVe43wf2Shgd9COhrRTbGzp+zHfVKpdPr+DISSDuQeh3929JLN1rQr+FV/xKD5gVBbgNr+kfGtDqf0ZlbB+0a2RXKW9D+I8Ys4dc164EHKdz/ao1NQKnuIAaZttYPQ+PhSLTpkDDwO+mvjVH4/8AaJ7UFLCQpmXeJI8F5etXHsJwFr3C7Vy22dpcFG20cwFPIgRp41KypvtGqi5R6kPG8pRgIkTt0/Oj3AO0GHe2uW/aJ1BBdQwM7FWMiovCuBXLt4C4hRLZDMCD3iNVGo1E1k/2mcNFnil9QBDFbg0/rUMf/KaNEM1s7ybVJpI303QdVIPkQflXAZBFfL1u+VMqSpHQkfKtp+yjtC2JwpS4xZ7DZSSZYodUJJ3jvD0q7RmRY7zxEzuR4fvanFNA+1PHhZxCWSCC8MrSuU6wVjcnnUtMboOppo+hZDfG7gAk7ToCdz1jpVF+0HGL/BW1zDM1xTlkZoCtr5TRbt9xBkwpdWytKqI0gFtYNZPcYsSzEknckyT5mjuC5pL7P3yuJtxuWgeZGg98VrXDsUt1NWIK/wAs6g+R51i9vkRoRqPA1uHCcFZxuGs34Ia4veymDnXuuJ65gfeKx3wbfI3+LZx/ErHa/tCEwjWg0sQUA5xzJ9Kp/Y4L/ESxAyqQoJ1JMDSd4E1N+0HDLbx72kELaCLH+bKGYk8zLVWctVqhwiQvs+SWmpq8N+/3zpy62lUvszxG6bot5swynKG3EcgfKrc6OFBdCswTqGjzy07nFPGyKrk1qRJAFIY8qYTFBjA1JOniaI/woVCXMEbnn4b/AIROmnvoSml0NCqU9ZSPtD/wLfjc09FM/SgvY6wLl0If5zHnpRT7Qz3LXgx/00P+z3EBMfaDahyV9SpA9811i2DDS8mtD/EeyfsIulWC+U69NKrnEcaLivPQ/pW42fZkFYKpm0iZED5zNYx9pN62MdcSyIACh4/qA1nx2rJXHZI9C3IxbKstPYYd6mVp7DNBNemjyl7JlvYVKRaiYcFiANTO1HrfDgBqST8KbNK8kvZZuxXDs+HuNGucCY2WJOvnVlwTPaZlz5hlmIGh5HSKhfZ3fRLb2yd22PKQNfKRR+7hrveBCN/TmWP9O9ebfF82bfGmsIOHw90kF2zSeUwfHnFVTtHxBbd97LMTkbny0B9K1LhfDsqBnADxrHzjlWFcavG5ib1w/wA1xj6SY+FU8eOPTN5liksQTS8rbEGlxVZZPP30pbzAQCY8zW7meZxNwYVg/Gcc16/cd2LHMwEnZZMKOgFbnjiRbcjcKxHnBivn1zz51CJqfsWrVr32K8eIs3rB2W4j+IVxkJHkwSf7qyOwwDKWGZQQSJiROonlpV2+zfitpeLqEQpZvhrWRmkwVkSf7h8aZ/wOi59kcn/y10PcZmX2ypmYksQ/juQkx61VvtnwpGMt3DJzq6z/AGXCB/4sK7iGazxC6Z+8s3y6nqQZ+I38zRn7ZbAuYSxfXb21wT4OgcfFaaS9MG9GQudKO9i+1rYC+zhc4e2VykwM0gqxPgZ99Abm3pTBfY+VKDcL7gOPXcXxAXr2UsVYAR3VhdAoPT6mrS9+9PdCEc+8wPyIrOOB4jLiLRB/mHx0+tX5sSRvUZScfQ6Sa7K320u3Fs2kuurs7lu6uUAAaDUkn8W+lVHNy8aP9uMSWv2xyFuYHKSfyFVx9xTx1rsR5vQ/Fav9iXFwWu4V/wD7rXnGW4B6ZT6VlANFex/Gv4TH2bxPdR+9/awKt8DRDo72vxfteIYp+t65HkGKj4LQVhTl26WJJ3JJPqZpi+2hrgBHgeKVMQntBNtpR/7W0JB6jQ1pVviuUDLc9oB1HeA8x+KslmBPStGtXNFI/mE/CajOrm9LQucFmBbE4iw6ghRmPP8AUVFuXiRuT8aHYi0N9Qeo0/59ac4RjGGItq3fVjl2ggwYbfvAcx4+FGFarQs7XYxGL+z58UwZ7htpuECycx3OphfIUa4D9nWHw8OFZ7qsIZzt5AQBVksP8KncNbVlOWTqIOpXaSORqU5ya9l64xTI+HwcDy858PCsv7XfZhcN1rmHbMzkuyOdZOpyv58j762dbAmaFYq4GYkRHL050lbcXqK25JYz5uxvDrll8l5GRuhHyOxFJw51NbN2z4FaxOHOci2UBZbh2Qj+r/Kdj+lZRwO2WJXIHSCWBmAJ0aRsdd63QnyRiceLCfBMBEuRqdvLrRUiuWthSuVaksIN69JfArjrfUIwGYwZEgjfWrvi+3T4ci2UR3CzOY7ciZH1rPsPfZGDpAImJE8omK87MzFnYsx3JOpqMqeU9fopGxRhn2H+K9tcReGUNkBkMV3IPKeQ8qrt7Dh/P5+FLrgqvBJYiTbfsGXLMHamfZUaxFqRPMVF9jU3HCT6NA4v2lRVZU75gif5Rp151izVcrl8mqfdWGI6E/OslCs7dn+DZZKtvICLLSPhUrh+MNq6lxd7bq481IP0qBZOrDxp+a0iaaZ2iZWxj3V/DcIYeTqrqf8AyiinaNfa9mySZNq8D7rhQf8Ai1VPhWP9tZXNuqhD45RA+Ee6rfYwdz/4DHW3AkS4gg6DI8mNtADHjVJ/qg/yYzeOhpkDu05eNN2Tp6VIUJ4C6R7Nh1HwNX67cJrPeHGU/tNaFbTQHSCAf0qNhSPoo/aC6HvZwZBRY90fOaFXnolxPhxtos65S6nyzEj3TUEQR1p0Iztt9KUxpgDL5U7XHCyabvPp504x0pm2JOtccOctuVX7At3EHRB/pFZ/iHAGnOrJwvtVbCxdDKYiVEiI08RRAyw3Llc4NbLY21Gy52PosD51Xb3a5B+FGPiSB8Natn2e4n24vXckZIVddTOp+lTteQZSmOzRdLZ7xjrFF7N5RlIjVZkAyACqtIjXeZ02qr4PHAM39xnzmPpVhfiUJnO0QY1jYA66a8/SBUF6LyffRO4lbYhkVwpI/EoJKzoNBt1nlQVzCnyqRbxhVD3lBaMyiToVjRjEdZ20odjcWAsDUnQetF59BTb9lN+0u4f4VLcwbjrI8BJqH9neFVLb3GGrEiI/lGkUv7Ric1k8u/8AID61I7Kj/wDmB6yanKT+P+2WhBfLn8IH8Sye3fIoVZ0A22E/GmYpN5vvH/uPzr2b3161f6o82z93/Z0nWugUhRS0NUJndqa5wN/kPzr2Iu/oKdsW64A6F7p8jUXLUi88Ax5VG9vUpPsnITmqt8Ttxdbzn31Y6C8dTvA9RSMaHsCzDnxFPio9/RgafU0CwY4DxDJmHrHzqQvbTGC3f9m5Fm4BbuKQGUAjKB3tiQNx0FBsLdg/pz05167w12LEQqkmJ+gpnriNpDZqRa3py4kMR0pv+akAT+GHVx5H51oWDRjatmd1XXkdKzjCvDx/UI+P/NXPs9xhbYNu5cCKNVJ+IHzqc11o0X3gT4hwsXFIgEiCRyPX4Vn+OtravMi7Dn6airj/ANXW7eJcyblmACVGoYTqsxI1iqRxPEi7fuONmdiJ3AJ0+FCKYZCyAaO8P7BYq9hf4i2FKFiFUtDsBoWUcwDI9PCq/gXVbim4rMgIzKrZWI5gNBjzitm4R25weJCrbtjDi3lGRmALADTKAYygAeJrptxWoaqKnLGYx7Mz3tIO3j404+gq5faTwlLd7+ItFcl4mVBEh+ZC7wd/OetUdmJ3oxfJaLOPB4xtjrNJIMTy2/KuudamWrMpHUVREmRAK077MruXBXyOT+v4RFZktaT9n1qMBcP9VwT4QQKhd+po8f8Af/otOEwwIBnWitpyEgHTTTqZESd40oTaua0SsXgdNjMz4fTnUimir1udoHhrp6cqB4u0fa25Mw8x/wDllg++jL3dNKGXUm6g/wAw+RJ+Vc/Q0P2RVPtGxALoo/kQn3so+lL7F4ibJX+liPqPnQTtFxAXb+IO4DKg6d3l76l9j8TlZlOmaGHjHdP0NCcf+JDQs/53/g5eEXbgPJj85rp1qdx3hpVmujVGifA9Y6VBtNImvQompwWGS+DhN6dQwYP6GntIpprnLcnlzqVhez9y6e93F6c4+Qp52xh+zJwqlN/igR7Sbh05QKIWzAq28N7PWrQ1UGeuvzqF2ma1as9y0uZtAQNjzPpWaPlxbzDRPxHFa2AVuqIzc6e9kh6fCgpRiO8Sek037ButPKesx8SbvQ7jVqbc9DRGmcSsow8DTCLplSxK6eVKtttVhw/YjEXEzdwKRMluXkJoHicKLVxrYYPlMSP3ypFJP0anBpa0LwtyHXaJE0cW0PSq8DqPOjuGv9/L1Bg+NFigTiFuLh8dam9l7KNi0FxA6kNo21PcUwBbVdx8ahYHhpe4FY5fxD1g9KWXoaDySZZu0vD7LXFTCIvclmKbDlBPPr6UBx+DYEAwPHcEdR1qZwV/4diPxrmkzPKdV6b0viGJa4VhYg67ePSIpUmuvoMpJvkumDsLhTDZtZ+UAelQMXhTbOux2NHlTTxqJxW3NvyI/KqYQ5NsEilEU0tccnaaA5ImaQxpJkErpoSJpq8aAT00awv4F8qCjajlkd0eQ+VMIwXeWHYeNaj2OxKW+HW1Gpul502IzMZ/7YrMscv3noKXhMdcQFVuEKSJWTvvmHIGp2Q5LC9Nig9aNitNGtTbV+LQLZgBpqI1J0jXXU7/AAqn8M7T23t5bz+zaILQSp03028qOr2nw72o9pbXYQXBIEgL5zE+Aqbg17Q6kn6CqnQehpl8Kr5i09wEiCQQY3kGRUW/xyzbQs11CBMQwJPgAOfKqz/1wv3kBgzgqg5R/Ux6+VI4Sa6KwlFP8mVfFjXXTMSYp17ptm3l0Kgn15129cAuCQDI5/GmcaZuGNgB+/CrtfRkT+zQ+GYvMgnIykCQADOlJucAs3GlfuwNwugP5elUfhuNe3+AxO4Oqn05HxFT24veOzBfIE/OsvCcX+LPR+eucfzRdbPCrFr8IHnz99du8WtWxqQIqiXcTdc964x8Nh7hTYsgnXU9f+a74W+5MV+Ul+qLPi+1oOlsT4nb9aEXbz3mzOZjYch5DlSMPZDelTlUDQVprqjHtHn3Xym8YPxbLbUk8hMdfAVWbuIZmJk6k86P9pm+6QdXHwFV62kifP51oikSXosZauTNeiuigTHLHHrtkZBBTkD06TUFsAl8szLlYme705edSq4jwwPofL/ml4pdot8smlFvoDjhIBksdOUVxSfarG+vyNEcUILA9ag4YffDwBoBfonXDIDDnQ+5OfQwZEetEV0JHLf86G4sZXB8R8K45PrSZZw2Ud4yacZacZqSTTExqo2OWbbeVSmFIvJKEeB+VAJWhS7a95RzzD502w1Bpy1+Jf7h86BQ7i/8Rv7j86ZvcqkYq3328z+dR3Sa44kWLBdlHhmbwFFslI4fgioJO5geg61KNqihGwLj1Of0qThB9zruGMRzBAmT8KRxQAOJMd0++dKXgnzW3McyfkdKGaxlJpaLNIw9zfz5Um82hrmG0FaiRJLeXup/DgATHPfnUWamFIUeVJM4UpDuJnbSKTi7EOdZkD8qFMxa6InQwIok1ws3eadBE8t6yctlhrdbjBN/YhbuQzRIPpQ29T2ExMqBXCE/D86VaEE0m0aeFAJLwY0PjUlTTFrQD9607NXXSMr7YK7S2pS2ej6+o/SgmGXuj1+dWnH2M9thzHeHmNRVYsnujyrm+ikAya5SS1dokzxNJevGuE0A4MYy9J8wJ8+dQLDfeqfGpuISZ9/791Di0MPAj50pVdoMXOVQ8SublzHzqTd291Nq0t4ATHjXMERxDpXabstI1/epp9RXCnMlcZKfCV5l0ogKrxLDZLkDbQ/pScHh2d4GykE09jbpa6/+WQPT9n30W4NhgLQbm0E+NcO3iBnF8OQ2YDQ6HwPKf3yqHhrcuoYwCQP0q13bIIINUrFXIOX+knX1rmdF/Rc1Wu5KThNUUnmqn3gGn8tEmQMVw8OQTGgIgiRr9aQmDCWyo3g++iJFNOmld9h0AXLZbypdrwpeIGrRpqa6hjXwq6OHbNqWA60S9nUXAakzyqaRU5vsBGtYBQxI5+H1prFJDjy+tTM2tRMce96D61FpIqpylibI9ymcAJI8TS7p089K7gNLkdAfnQGCwUilWXlvAb0h2pdq0FGn7NdFCyf0EUeaXnqF7Q0pnjWnJYTwaD3uEHMckZeUx7qIOZHp+deUafpRZyeH/9k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34822" name="Picture 6" descr="http://www.ljmu.ac.uk/MKG_Global_Images/ari_team_web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325" y="3500438"/>
            <a:ext cx="2717800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0" descr="C:\Users\Chris\Documents\My Dropbox\NSO\Marketing Materials\LJMU-logo-pack\ljmu-logo-colour-rgb_sm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325" y="5661025"/>
            <a:ext cx="2717800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TextBox 8"/>
          <p:cNvSpPr txBox="1">
            <a:spLocks noChangeArrowheads="1"/>
          </p:cNvSpPr>
          <p:nvPr/>
        </p:nvSpPr>
        <p:spPr bwMode="auto">
          <a:xfrm>
            <a:off x="323850" y="4724400"/>
            <a:ext cx="54006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dirty="0">
                <a:solidFill>
                  <a:srgbClr val="FFFFFF"/>
                </a:solidFill>
              </a:rPr>
              <a:t>Based in </a:t>
            </a:r>
            <a:r>
              <a:rPr lang="en-GB" sz="1800" dirty="0">
                <a:solidFill>
                  <a:srgbClr val="FFC000"/>
                </a:solidFill>
              </a:rPr>
              <a:t>Liverpool Science Park, IC2</a:t>
            </a:r>
          </a:p>
          <a:p>
            <a:endParaRPr lang="en-GB" sz="1800" dirty="0">
              <a:solidFill>
                <a:srgbClr val="FFC000"/>
              </a:solidFill>
            </a:endParaRPr>
          </a:p>
          <a:p>
            <a:r>
              <a:rPr lang="en-GB" sz="1800" dirty="0">
                <a:solidFill>
                  <a:srgbClr val="FFFFFF"/>
                </a:solidFill>
              </a:rPr>
              <a:t>Staff Number : </a:t>
            </a:r>
            <a:r>
              <a:rPr lang="en-GB" sz="1800" dirty="0">
                <a:solidFill>
                  <a:srgbClr val="FFCC00"/>
                </a:solidFill>
              </a:rPr>
              <a:t>64</a:t>
            </a:r>
            <a:endParaRPr lang="en-GB" sz="1800" dirty="0">
              <a:solidFill>
                <a:srgbClr val="FFFFFF"/>
              </a:solidFill>
            </a:endParaRPr>
          </a:p>
          <a:p>
            <a:endParaRPr lang="en-GB" sz="1200" dirty="0">
              <a:solidFill>
                <a:srgbClr val="FFFFFF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1800" dirty="0">
                <a:solidFill>
                  <a:srgbClr val="FFCC00"/>
                </a:solidFill>
              </a:rPr>
              <a:t>30</a:t>
            </a:r>
            <a:r>
              <a:rPr lang="en-GB" sz="1800" dirty="0">
                <a:solidFill>
                  <a:srgbClr val="FFFFFF"/>
                </a:solidFill>
              </a:rPr>
              <a:t> research staff and lecturers, </a:t>
            </a:r>
            <a:r>
              <a:rPr lang="en-GB" sz="1800" dirty="0">
                <a:solidFill>
                  <a:srgbClr val="FFCC00"/>
                </a:solidFill>
              </a:rPr>
              <a:t>18</a:t>
            </a:r>
            <a:r>
              <a:rPr lang="en-GB" sz="1800" dirty="0">
                <a:solidFill>
                  <a:srgbClr val="FFFFFF"/>
                </a:solidFill>
              </a:rPr>
              <a:t> PhD students</a:t>
            </a:r>
          </a:p>
          <a:p>
            <a:pPr>
              <a:spcAft>
                <a:spcPts val="600"/>
              </a:spcAft>
            </a:pPr>
            <a:r>
              <a:rPr lang="en-GB" sz="1800" dirty="0">
                <a:solidFill>
                  <a:srgbClr val="FFCC00"/>
                </a:solidFill>
              </a:rPr>
              <a:t>10</a:t>
            </a:r>
            <a:r>
              <a:rPr lang="en-GB" sz="1800" dirty="0">
                <a:solidFill>
                  <a:srgbClr val="FFFFFF"/>
                </a:solidFill>
              </a:rPr>
              <a:t> on the LT Team and </a:t>
            </a:r>
            <a:r>
              <a:rPr lang="en-GB" sz="1800" dirty="0">
                <a:solidFill>
                  <a:srgbClr val="FFCC00"/>
                </a:solidFill>
              </a:rPr>
              <a:t>6</a:t>
            </a:r>
            <a:r>
              <a:rPr lang="en-GB" sz="1800" dirty="0">
                <a:solidFill>
                  <a:srgbClr val="FFFFFF"/>
                </a:solidFill>
              </a:rPr>
              <a:t> support staff.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5"/>
          <p:cNvSpPr txBox="1">
            <a:spLocks noChangeArrowheads="1"/>
          </p:cNvSpPr>
          <p:nvPr/>
        </p:nvSpPr>
        <p:spPr bwMode="auto">
          <a:xfrm>
            <a:off x="395288" y="404813"/>
            <a:ext cx="8424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 LT Design</a:t>
            </a:r>
          </a:p>
        </p:txBody>
      </p:sp>
      <p:pic>
        <p:nvPicPr>
          <p:cNvPr id="35843" name="Picture 9" descr="al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725" y="1800225"/>
            <a:ext cx="32004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ag_IMG_2462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3330352"/>
            <a:ext cx="4186237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4427985" y="1920314"/>
            <a:ext cx="4176464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</a:rPr>
              <a:t>Ritchey-Chrétien </a:t>
            </a:r>
            <a:r>
              <a:rPr lang="en-US" sz="2000" dirty="0" err="1" smtClean="0">
                <a:solidFill>
                  <a:srgbClr val="FFC000"/>
                </a:solidFill>
              </a:rPr>
              <a:t>Cassegrain</a:t>
            </a:r>
            <a:endParaRPr lang="en-US" sz="2000" dirty="0" smtClean="0">
              <a:solidFill>
                <a:srgbClr val="FFC000"/>
              </a:solidFill>
            </a:endParaRPr>
          </a:p>
          <a:p>
            <a:pPr algn="ctr"/>
            <a:endParaRPr lang="en-GB" sz="2000" dirty="0">
              <a:solidFill>
                <a:srgbClr val="FFC000"/>
              </a:solidFill>
            </a:endParaRPr>
          </a:p>
          <a:p>
            <a:pPr algn="ctr"/>
            <a:r>
              <a:rPr lang="en-US" sz="2000" dirty="0">
                <a:solidFill>
                  <a:srgbClr val="FFC000"/>
                </a:solidFill>
              </a:rPr>
              <a:t>f/10 </a:t>
            </a:r>
            <a:r>
              <a:rPr lang="en-US" sz="2000" dirty="0" smtClean="0">
                <a:solidFill>
                  <a:srgbClr val="FFC000"/>
                </a:solidFill>
              </a:rPr>
              <a:t>focus</a:t>
            </a:r>
            <a:endParaRPr lang="en-US" sz="2000" dirty="0">
              <a:solidFill>
                <a:srgbClr val="FFC000"/>
              </a:solidFill>
            </a:endParaRPr>
          </a:p>
          <a:p>
            <a:endParaRPr lang="en-GB" sz="1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5"/>
          <p:cNvSpPr txBox="1">
            <a:spLocks noChangeArrowheads="1"/>
          </p:cNvSpPr>
          <p:nvPr/>
        </p:nvSpPr>
        <p:spPr bwMode="auto">
          <a:xfrm>
            <a:off x="395288" y="404813"/>
            <a:ext cx="8424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 LT Design</a:t>
            </a:r>
          </a:p>
        </p:txBody>
      </p:sp>
      <p:pic>
        <p:nvPicPr>
          <p:cNvPr id="36867" name="Picture 10" descr="bas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725" y="1800225"/>
            <a:ext cx="32004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2" descr="IMG_3404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1196975"/>
            <a:ext cx="2906713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5"/>
          <p:cNvSpPr txBox="1">
            <a:spLocks noChangeArrowheads="1"/>
          </p:cNvSpPr>
          <p:nvPr/>
        </p:nvSpPr>
        <p:spPr bwMode="auto">
          <a:xfrm>
            <a:off x="395288" y="404813"/>
            <a:ext cx="8424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 LT Design</a:t>
            </a:r>
          </a:p>
        </p:txBody>
      </p:sp>
      <p:pic>
        <p:nvPicPr>
          <p:cNvPr id="37891" name="Picture 11" descr="for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725" y="1800225"/>
            <a:ext cx="32004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2" descr="IMG_3404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1196975"/>
            <a:ext cx="2906713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5"/>
          <p:cNvSpPr txBox="1">
            <a:spLocks noChangeArrowheads="1"/>
          </p:cNvSpPr>
          <p:nvPr/>
        </p:nvSpPr>
        <p:spPr bwMode="auto">
          <a:xfrm>
            <a:off x="395288" y="404813"/>
            <a:ext cx="8424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 LT Design</a:t>
            </a:r>
          </a:p>
        </p:txBody>
      </p:sp>
      <p:pic>
        <p:nvPicPr>
          <p:cNvPr id="38915" name="Picture 12" descr="pivfram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725" y="1800225"/>
            <a:ext cx="32004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2" descr="IMG_3404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1196975"/>
            <a:ext cx="2906713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5"/>
          <p:cNvSpPr txBox="1">
            <a:spLocks noChangeArrowheads="1"/>
          </p:cNvSpPr>
          <p:nvPr/>
        </p:nvSpPr>
        <p:spPr bwMode="auto">
          <a:xfrm>
            <a:off x="395288" y="404813"/>
            <a:ext cx="8424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 LT Design</a:t>
            </a:r>
          </a:p>
        </p:txBody>
      </p:sp>
      <p:pic>
        <p:nvPicPr>
          <p:cNvPr id="39939" name="Picture 13" descr="primcel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725" y="1800225"/>
            <a:ext cx="32004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2" descr="003_N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1196975"/>
            <a:ext cx="3354388" cy="509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5"/>
          <p:cNvSpPr txBox="1">
            <a:spLocks noChangeArrowheads="1"/>
          </p:cNvSpPr>
          <p:nvPr/>
        </p:nvSpPr>
        <p:spPr bwMode="auto">
          <a:xfrm>
            <a:off x="395288" y="404813"/>
            <a:ext cx="8424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 LT Design</a:t>
            </a:r>
          </a:p>
        </p:txBody>
      </p:sp>
      <p:pic>
        <p:nvPicPr>
          <p:cNvPr id="40963" name="Picture 14" descr="suppor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725" y="1800225"/>
            <a:ext cx="32004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2" descr="023_N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513" y="1195388"/>
            <a:ext cx="3354387" cy="509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5"/>
          <p:cNvSpPr txBox="1">
            <a:spLocks noChangeArrowheads="1"/>
          </p:cNvSpPr>
          <p:nvPr/>
        </p:nvSpPr>
        <p:spPr bwMode="auto">
          <a:xfrm>
            <a:off x="395288" y="404813"/>
            <a:ext cx="8424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 LT Design</a:t>
            </a:r>
          </a:p>
        </p:txBody>
      </p:sp>
      <p:pic>
        <p:nvPicPr>
          <p:cNvPr id="41987" name="Picture 16" descr="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725" y="1800225"/>
            <a:ext cx="32004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2" descr="DSC008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2276475"/>
            <a:ext cx="423386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5"/>
          <p:cNvSpPr txBox="1">
            <a:spLocks noChangeArrowheads="1"/>
          </p:cNvSpPr>
          <p:nvPr/>
        </p:nvSpPr>
        <p:spPr bwMode="auto">
          <a:xfrm>
            <a:off x="395288" y="404813"/>
            <a:ext cx="8424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 LT Design</a:t>
            </a:r>
          </a:p>
        </p:txBody>
      </p:sp>
      <p:pic>
        <p:nvPicPr>
          <p:cNvPr id="43011" name="Picture 15" descr="mirro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725" y="1800225"/>
            <a:ext cx="32004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2" descr="050920-P1_Out_018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4713" y="4005263"/>
            <a:ext cx="327183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4" descr="DSC008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7250" y="1304925"/>
            <a:ext cx="3289300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5"/>
          <p:cNvSpPr txBox="1">
            <a:spLocks noChangeArrowheads="1"/>
          </p:cNvSpPr>
          <p:nvPr/>
        </p:nvSpPr>
        <p:spPr bwMode="auto">
          <a:xfrm>
            <a:off x="395288" y="404813"/>
            <a:ext cx="8424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 LT Design</a:t>
            </a:r>
          </a:p>
        </p:txBody>
      </p:sp>
      <p:pic>
        <p:nvPicPr>
          <p:cNvPr id="44035" name="Picture 17" descr="instrum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725" y="1800225"/>
            <a:ext cx="32004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2" descr="005_N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196975"/>
            <a:ext cx="3403600" cy="516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5"/>
          <p:cNvSpPr txBox="1">
            <a:spLocks noChangeArrowheads="1"/>
          </p:cNvSpPr>
          <p:nvPr/>
        </p:nvSpPr>
        <p:spPr bwMode="auto">
          <a:xfrm>
            <a:off x="395288" y="404813"/>
            <a:ext cx="8424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Robotic Telescopes – Why ?</a:t>
            </a:r>
            <a:endParaRPr lang="en-GB" sz="2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2714625" y="5286375"/>
            <a:ext cx="5786438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>
                <a:solidFill>
                  <a:schemeClr val="bg1"/>
                </a:solidFill>
                <a:latin typeface="Times New Roman" pitchFamily="18" charset="0"/>
              </a:rPr>
              <a:t>Designed to investigate how the Universe changes</a:t>
            </a:r>
          </a:p>
          <a:p>
            <a:pPr algn="ctr">
              <a:spcBef>
                <a:spcPct val="50000"/>
              </a:spcBef>
            </a:pPr>
            <a:r>
              <a:rPr lang="en-GB" sz="2000">
                <a:solidFill>
                  <a:schemeClr val="bg1"/>
                </a:solidFill>
                <a:latin typeface="Times New Roman" pitchFamily="18" charset="0"/>
              </a:rPr>
              <a:t>Able to react quickly to sudden outbursts of energy</a:t>
            </a:r>
          </a:p>
        </p:txBody>
      </p:sp>
      <p:pic>
        <p:nvPicPr>
          <p:cNvPr id="26628" name="Picture 16" descr="grb_anim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63" y="1643063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17"/>
          <p:cNvSpPr txBox="1">
            <a:spLocks noChangeArrowheads="1"/>
          </p:cNvSpPr>
          <p:nvPr/>
        </p:nvSpPr>
        <p:spPr bwMode="auto">
          <a:xfrm>
            <a:off x="1285875" y="3643313"/>
            <a:ext cx="1643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200">
                <a:solidFill>
                  <a:srgbClr val="FFFF00"/>
                </a:solidFill>
              </a:rPr>
              <a:t>Gamma Ray Bursts</a:t>
            </a:r>
          </a:p>
        </p:txBody>
      </p:sp>
      <p:pic>
        <p:nvPicPr>
          <p:cNvPr id="26630" name="Picture 19" descr="sn_ani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88" y="3071813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Box 20"/>
          <p:cNvSpPr txBox="1">
            <a:spLocks noChangeArrowheads="1"/>
          </p:cNvSpPr>
          <p:nvPr/>
        </p:nvSpPr>
        <p:spPr bwMode="auto">
          <a:xfrm>
            <a:off x="3143250" y="2786063"/>
            <a:ext cx="1643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200">
                <a:solidFill>
                  <a:srgbClr val="FFFF00"/>
                </a:solidFill>
              </a:rPr>
              <a:t>Supernova</a:t>
            </a:r>
          </a:p>
        </p:txBody>
      </p:sp>
      <p:pic>
        <p:nvPicPr>
          <p:cNvPr id="26632" name="Picture 11" descr="trans_ani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500" y="1214438"/>
            <a:ext cx="240030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3" name="TextBox 22"/>
          <p:cNvSpPr txBox="1">
            <a:spLocks noChangeArrowheads="1"/>
          </p:cNvSpPr>
          <p:nvPr/>
        </p:nvSpPr>
        <p:spPr bwMode="auto">
          <a:xfrm>
            <a:off x="3286125" y="1571625"/>
            <a:ext cx="1643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200">
                <a:solidFill>
                  <a:srgbClr val="FFFF00"/>
                </a:solidFill>
              </a:rPr>
              <a:t>Extra-solar planets</a:t>
            </a:r>
          </a:p>
        </p:txBody>
      </p:sp>
      <p:pic>
        <p:nvPicPr>
          <p:cNvPr id="26634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3" y="2928938"/>
            <a:ext cx="3286125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5" name="TextBox 24"/>
          <p:cNvSpPr txBox="1">
            <a:spLocks noChangeArrowheads="1"/>
          </p:cNvSpPr>
          <p:nvPr/>
        </p:nvSpPr>
        <p:spPr bwMode="auto">
          <a:xfrm>
            <a:off x="6500813" y="2643188"/>
            <a:ext cx="16430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200">
                <a:solidFill>
                  <a:srgbClr val="FFFF00"/>
                </a:solidFill>
              </a:rPr>
              <a:t>Active Galaxies</a:t>
            </a:r>
          </a:p>
        </p:txBody>
      </p:sp>
      <p:pic>
        <p:nvPicPr>
          <p:cNvPr id="26636" name="Picture 12" descr="Ast_Anim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3" y="4071938"/>
            <a:ext cx="2286000" cy="134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7" name="TextBox 17"/>
          <p:cNvSpPr txBox="1">
            <a:spLocks noChangeArrowheads="1"/>
          </p:cNvSpPr>
          <p:nvPr/>
        </p:nvSpPr>
        <p:spPr bwMode="auto">
          <a:xfrm>
            <a:off x="785813" y="5500688"/>
            <a:ext cx="16430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200">
                <a:solidFill>
                  <a:srgbClr val="FFFF00"/>
                </a:solidFill>
              </a:rPr>
              <a:t>Asteroids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5"/>
          <p:cNvSpPr txBox="1">
            <a:spLocks noChangeArrowheads="1"/>
          </p:cNvSpPr>
          <p:nvPr/>
        </p:nvSpPr>
        <p:spPr bwMode="auto">
          <a:xfrm>
            <a:off x="539750" y="404813"/>
            <a:ext cx="41052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 LT Instruments</a:t>
            </a:r>
          </a:p>
        </p:txBody>
      </p:sp>
      <p:pic>
        <p:nvPicPr>
          <p:cNvPr id="45059" name="Picture 13" descr="http://telescope.livjm.ac.uk/pics/Instruments/IO/IOO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052736"/>
            <a:ext cx="2592015" cy="245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2" descr="http://telescope.livjm.ac.uk/pics/Instruments/RINGO3/Ringo3-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3716338"/>
            <a:ext cx="3341687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Box 8"/>
          <p:cNvSpPr txBox="1">
            <a:spLocks noChangeArrowheads="1"/>
          </p:cNvSpPr>
          <p:nvPr/>
        </p:nvSpPr>
        <p:spPr bwMode="auto">
          <a:xfrm>
            <a:off x="899864" y="3212976"/>
            <a:ext cx="32400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2"/>
                </a:solidFill>
              </a:rPr>
              <a:t>IO:O</a:t>
            </a:r>
            <a:r>
              <a:rPr lang="en-GB" sz="1400" b="1" dirty="0" smtClean="0">
                <a:solidFill>
                  <a:schemeClr val="bg2"/>
                </a:solidFill>
              </a:rPr>
              <a:t> (</a:t>
            </a:r>
            <a:r>
              <a:rPr lang="en-GB" sz="1400" b="1" dirty="0" smtClean="0">
                <a:solidFill>
                  <a:schemeClr val="bg2"/>
                </a:solidFill>
              </a:rPr>
              <a:t>4096</a:t>
            </a:r>
            <a:r>
              <a:rPr lang="en-GB" sz="1400" b="1" dirty="0" smtClean="0">
                <a:solidFill>
                  <a:schemeClr val="bg2"/>
                </a:solidFill>
              </a:rPr>
              <a:t> </a:t>
            </a:r>
            <a:r>
              <a:rPr lang="en-GB" sz="1400" b="1" dirty="0" err="1">
                <a:solidFill>
                  <a:schemeClr val="bg2"/>
                </a:solidFill>
              </a:rPr>
              <a:t>px</a:t>
            </a:r>
            <a:r>
              <a:rPr lang="en-GB" sz="1400" b="1" dirty="0">
                <a:solidFill>
                  <a:schemeClr val="bg2"/>
                </a:solidFill>
              </a:rPr>
              <a:t> : </a:t>
            </a:r>
            <a:r>
              <a:rPr lang="en-GB" sz="1400" b="1" dirty="0" smtClean="0">
                <a:solidFill>
                  <a:schemeClr val="bg2"/>
                </a:solidFill>
              </a:rPr>
              <a:t>10</a:t>
            </a:r>
            <a:r>
              <a:rPr lang="en-GB" sz="1400" b="1" dirty="0" smtClean="0">
                <a:solidFill>
                  <a:schemeClr val="bg2"/>
                </a:solidFill>
              </a:rPr>
              <a:t>’ </a:t>
            </a:r>
            <a:r>
              <a:rPr lang="en-GB" sz="1400" b="1" dirty="0">
                <a:solidFill>
                  <a:schemeClr val="bg2"/>
                </a:solidFill>
              </a:rPr>
              <a:t>FOV)</a:t>
            </a:r>
          </a:p>
        </p:txBody>
      </p:sp>
      <p:sp>
        <p:nvSpPr>
          <p:cNvPr id="45063" name="TextBox 9"/>
          <p:cNvSpPr txBox="1">
            <a:spLocks noChangeArrowheads="1"/>
          </p:cNvSpPr>
          <p:nvPr/>
        </p:nvSpPr>
        <p:spPr bwMode="auto">
          <a:xfrm>
            <a:off x="4787900" y="3095625"/>
            <a:ext cx="3024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800">
                <a:solidFill>
                  <a:schemeClr val="bg2"/>
                </a:solidFill>
              </a:rPr>
              <a:t>IO:O (4096 px : 10’ FOV)</a:t>
            </a:r>
          </a:p>
        </p:txBody>
      </p:sp>
      <p:sp>
        <p:nvSpPr>
          <p:cNvPr id="45064" name="TextBox 10"/>
          <p:cNvSpPr txBox="1">
            <a:spLocks noChangeArrowheads="1"/>
          </p:cNvSpPr>
          <p:nvPr/>
        </p:nvSpPr>
        <p:spPr bwMode="auto">
          <a:xfrm>
            <a:off x="684213" y="6021388"/>
            <a:ext cx="13874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800" dirty="0">
                <a:solidFill>
                  <a:schemeClr val="bg2"/>
                </a:solidFill>
              </a:rPr>
              <a:t>RINGO 3</a:t>
            </a:r>
          </a:p>
        </p:txBody>
      </p:sp>
      <p:pic>
        <p:nvPicPr>
          <p:cNvPr id="45065" name="Picture 6" descr="http://telescope.livjm.ac.uk/Info/TelInst/Inst/FRODOspec/frodo-light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15915"/>
            <a:ext cx="3659187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6" name="TextBox 12"/>
          <p:cNvSpPr txBox="1">
            <a:spLocks noChangeArrowheads="1"/>
          </p:cNvSpPr>
          <p:nvPr/>
        </p:nvSpPr>
        <p:spPr bwMode="auto">
          <a:xfrm>
            <a:off x="6732588" y="6032500"/>
            <a:ext cx="16557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800">
                <a:solidFill>
                  <a:srgbClr val="FFFFFF"/>
                </a:solidFill>
              </a:rPr>
              <a:t>FRODOSpec</a:t>
            </a:r>
          </a:p>
        </p:txBody>
      </p:sp>
      <p:pic>
        <p:nvPicPr>
          <p:cNvPr id="45068" name="Picture 12" descr="http://telescope.astro.ljmu.ac.uk/pics/Instruments/RISE/Ris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5400000">
            <a:off x="5284204" y="540802"/>
            <a:ext cx="2232248" cy="3544148"/>
          </a:xfrm>
          <a:prstGeom prst="rect">
            <a:avLst/>
          </a:prstGeom>
          <a:noFill/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336653" y="2975992"/>
            <a:ext cx="13874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800" dirty="0" smtClean="0">
                <a:solidFill>
                  <a:schemeClr val="bg2"/>
                </a:solidFill>
              </a:rPr>
              <a:t>RISE</a:t>
            </a:r>
            <a:endParaRPr lang="en-GB" sz="1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5"/>
          <p:cNvSpPr txBox="1">
            <a:spLocks noChangeArrowheads="1"/>
          </p:cNvSpPr>
          <p:nvPr/>
        </p:nvSpPr>
        <p:spPr bwMode="auto">
          <a:xfrm>
            <a:off x="395288" y="404813"/>
            <a:ext cx="4105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 LT Filters</a:t>
            </a:r>
          </a:p>
        </p:txBody>
      </p:sp>
      <p:pic>
        <p:nvPicPr>
          <p:cNvPr id="46083" name="Picture 2" descr="http://telescope.livjm.ac.uk/Info/TelInst/Inst/IOO/io-sloan-filte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3135313"/>
            <a:ext cx="3600450" cy="346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6" descr="http://telescope.livjm.ac.uk/Info/TelInst/Inst/IOO/bessel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3140075"/>
            <a:ext cx="3457575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1125538"/>
            <a:ext cx="2743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17" descr="http://www.widescreen-centre.co.uk/Pictures/FilterWeel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725" y="333375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5"/>
          <p:cNvSpPr txBox="1">
            <a:spLocks noChangeArrowheads="1"/>
          </p:cNvSpPr>
          <p:nvPr/>
        </p:nvSpPr>
        <p:spPr bwMode="auto">
          <a:xfrm>
            <a:off x="395288" y="404813"/>
            <a:ext cx="8424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 Results – IO:O</a:t>
            </a:r>
            <a:endParaRPr lang="en-GB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7" name="Picture 2" descr="https://fbcdn-sphotos-f-a.akamaihd.net/hphotos-ak-prn1/540758_473655456034573_1136243159_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79613" y="1268413"/>
            <a:ext cx="495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7924B004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0000" y="1268760"/>
            <a:ext cx="4953600" cy="4953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M27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55650" y="1844675"/>
            <a:ext cx="3600450" cy="3600450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49156" name="Picture 4" descr="M27"/>
          <p:cNvPicPr>
            <a:picLocks/>
          </p:cNvPicPr>
          <p:nvPr/>
        </p:nvPicPr>
        <p:blipFill>
          <a:blip r:embed="rId4" cstate="print">
            <a:lum bright="4000" contrast="4000"/>
          </a:blip>
          <a:srcRect/>
          <a:stretch>
            <a:fillRect/>
          </a:stretch>
        </p:blipFill>
        <p:spPr bwMode="auto">
          <a:xfrm>
            <a:off x="4787900" y="1844675"/>
            <a:ext cx="3600450" cy="3600450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49157" name="TextBox 5"/>
          <p:cNvSpPr txBox="1">
            <a:spLocks noChangeArrowheads="1"/>
          </p:cNvSpPr>
          <p:nvPr/>
        </p:nvSpPr>
        <p:spPr bwMode="auto">
          <a:xfrm>
            <a:off x="2411760" y="5589240"/>
            <a:ext cx="59039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 smtClean="0">
                <a:solidFill>
                  <a:srgbClr val="FFCC00"/>
                </a:solidFill>
              </a:rPr>
              <a:t>M1                                        M27</a:t>
            </a:r>
            <a:endParaRPr lang="en-US" dirty="0">
              <a:solidFill>
                <a:srgbClr val="FFCC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1412875"/>
            <a:ext cx="4638675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M27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63151" y="1844675"/>
            <a:ext cx="3585448" cy="3600450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49156" name="Picture 4" descr="M27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87900" y="1844675"/>
            <a:ext cx="3600450" cy="3600450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49157" name="TextBox 5"/>
          <p:cNvSpPr txBox="1">
            <a:spLocks noChangeArrowheads="1"/>
          </p:cNvSpPr>
          <p:nvPr/>
        </p:nvSpPr>
        <p:spPr bwMode="auto">
          <a:xfrm>
            <a:off x="1907704" y="5589240"/>
            <a:ext cx="59039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 smtClean="0">
                <a:solidFill>
                  <a:srgbClr val="FFCC00"/>
                </a:solidFill>
              </a:rPr>
              <a:t>NGC 6946                                  M88</a:t>
            </a:r>
            <a:endParaRPr lang="en-US" dirty="0">
              <a:solidFill>
                <a:srgbClr val="FFCC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M27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63151" y="1852176"/>
            <a:ext cx="3585448" cy="3585448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49156" name="Picture 4" descr="M27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87900" y="1844675"/>
            <a:ext cx="3600450" cy="3600450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49157" name="TextBox 5"/>
          <p:cNvSpPr txBox="1">
            <a:spLocks noChangeArrowheads="1"/>
          </p:cNvSpPr>
          <p:nvPr/>
        </p:nvSpPr>
        <p:spPr bwMode="auto">
          <a:xfrm>
            <a:off x="2052463" y="5589240"/>
            <a:ext cx="59039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 smtClean="0">
                <a:solidFill>
                  <a:srgbClr val="FFCC00"/>
                </a:solidFill>
              </a:rPr>
              <a:t>Jupiter                                    Saturn</a:t>
            </a:r>
            <a:endParaRPr lang="en-US" dirty="0">
              <a:solidFill>
                <a:srgbClr val="FFCC00"/>
              </a:solidFill>
            </a:endParaRPr>
          </a:p>
        </p:txBody>
      </p:sp>
      <p:pic>
        <p:nvPicPr>
          <p:cNvPr id="5" name="Picture 4" descr="saturn2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2924944"/>
            <a:ext cx="2438400" cy="14573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5"/>
          <p:cNvSpPr txBox="1">
            <a:spLocks noChangeArrowheads="1"/>
          </p:cNvSpPr>
          <p:nvPr/>
        </p:nvSpPr>
        <p:spPr bwMode="auto">
          <a:xfrm>
            <a:off x="395288" y="404813"/>
            <a:ext cx="8424862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National Schools Observatory</a:t>
            </a:r>
            <a:endParaRPr lang="en-GB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n-GB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n-GB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n-GB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n-GB" sz="200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n-GB" sz="200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n-GB" sz="200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n-GB" sz="200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en-GB" sz="2000"/>
          </a:p>
          <a:p>
            <a:pPr algn="ctr" eaLnBrk="0" hangingPunct="0"/>
            <a:endParaRPr lang="en-GB" sz="2000"/>
          </a:p>
          <a:p>
            <a:pPr algn="ctr" eaLnBrk="0" hangingPunct="0"/>
            <a:endParaRPr lang="en-GB" sz="2000"/>
          </a:p>
          <a:p>
            <a:pPr algn="ctr" eaLnBrk="0" hangingPunct="0"/>
            <a:endParaRPr lang="en-GB" sz="2000"/>
          </a:p>
          <a:p>
            <a:pPr algn="ctr" eaLnBrk="0" hangingPunct="0"/>
            <a:endParaRPr lang="en-GB" sz="2000"/>
          </a:p>
          <a:p>
            <a:pPr algn="ctr" eaLnBrk="0" hangingPunct="0"/>
            <a:endParaRPr lang="en-GB" sz="2000"/>
          </a:p>
          <a:p>
            <a:pPr algn="ctr" eaLnBrk="0" hangingPunct="0"/>
            <a:endParaRPr lang="en-GB" sz="2000">
              <a:solidFill>
                <a:srgbClr val="FFCC00"/>
              </a:solidFill>
            </a:endParaRPr>
          </a:p>
          <a:p>
            <a:pPr algn="ctr" eaLnBrk="0" hangingPunct="0"/>
            <a:r>
              <a:rPr lang="en-GB">
                <a:solidFill>
                  <a:srgbClr val="FFCC00"/>
                </a:solidFill>
              </a:rPr>
              <a:t> </a:t>
            </a:r>
            <a:r>
              <a:rPr lang="en-GB" sz="2000">
                <a:solidFill>
                  <a:srgbClr val="FFFFFF"/>
                </a:solidFill>
              </a:rPr>
              <a:t>Established (2004) to provide schools in the UK and Ireland with access to the Liverpool Telescope through a guided observing system, together with astronomy related content, news and learning activities.</a:t>
            </a:r>
            <a:endParaRPr lang="en-GB" sz="2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9" name="Picture 20" descr="nso_screensho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052513"/>
            <a:ext cx="7416800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5"/>
          <p:cNvSpPr txBox="1">
            <a:spLocks noChangeArrowheads="1"/>
          </p:cNvSpPr>
          <p:nvPr/>
        </p:nvSpPr>
        <p:spPr bwMode="auto">
          <a:xfrm>
            <a:off x="395288" y="404813"/>
            <a:ext cx="8424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National Schools Observatory (LJMU)</a:t>
            </a:r>
            <a:endParaRPr lang="en-GB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395288" y="3213100"/>
            <a:ext cx="8424862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2800"/>
              </a:lnSpc>
            </a:pPr>
            <a:r>
              <a:rPr lang="en-GB" sz="2000" dirty="0"/>
              <a:t>User Accounts</a:t>
            </a:r>
          </a:p>
          <a:p>
            <a:pPr algn="ctr" eaLnBrk="0" hangingPunct="0">
              <a:lnSpc>
                <a:spcPts val="2800"/>
              </a:lnSpc>
            </a:pPr>
            <a:r>
              <a:rPr lang="en-GB" sz="2000" dirty="0" smtClean="0">
                <a:solidFill>
                  <a:srgbClr val="FFC000"/>
                </a:solidFill>
              </a:rPr>
              <a:t>4,241 Teachers  </a:t>
            </a:r>
            <a:r>
              <a:rPr lang="en-GB" sz="2000" dirty="0">
                <a:solidFill>
                  <a:srgbClr val="FFC000"/>
                </a:solidFill>
              </a:rPr>
              <a:t>; </a:t>
            </a:r>
            <a:r>
              <a:rPr lang="en-GB" sz="2000" dirty="0" smtClean="0">
                <a:solidFill>
                  <a:srgbClr val="FFC000"/>
                </a:solidFill>
              </a:rPr>
              <a:t>14,287 Students</a:t>
            </a:r>
            <a:endParaRPr lang="en-GB" sz="2000" dirty="0">
              <a:solidFill>
                <a:srgbClr val="FFC000"/>
              </a:solidFill>
            </a:endParaRPr>
          </a:p>
          <a:p>
            <a:pPr algn="ctr" eaLnBrk="0" hangingPunct="0">
              <a:lnSpc>
                <a:spcPts val="2800"/>
              </a:lnSpc>
            </a:pPr>
            <a:endParaRPr lang="en-GB" sz="2000" dirty="0">
              <a:solidFill>
                <a:srgbClr val="FFC000"/>
              </a:solidFill>
            </a:endParaRPr>
          </a:p>
          <a:p>
            <a:pPr algn="ctr" eaLnBrk="0" hangingPunct="0">
              <a:lnSpc>
                <a:spcPts val="2800"/>
              </a:lnSpc>
            </a:pPr>
            <a:r>
              <a:rPr lang="en-GB" sz="2000" dirty="0"/>
              <a:t>Observing Requests</a:t>
            </a:r>
          </a:p>
          <a:p>
            <a:pPr algn="ctr" eaLnBrk="0" hangingPunct="0">
              <a:lnSpc>
                <a:spcPts val="2800"/>
              </a:lnSpc>
            </a:pPr>
            <a:r>
              <a:rPr lang="en-GB" sz="2000" dirty="0">
                <a:solidFill>
                  <a:srgbClr val="FFC000"/>
                </a:solidFill>
              </a:rPr>
              <a:t>Total : </a:t>
            </a:r>
            <a:r>
              <a:rPr lang="en-GB" sz="2000" dirty="0" smtClean="0">
                <a:solidFill>
                  <a:srgbClr val="FFC000"/>
                </a:solidFill>
              </a:rPr>
              <a:t>85,835 </a:t>
            </a:r>
            <a:r>
              <a:rPr lang="en-GB" sz="2000" dirty="0">
                <a:solidFill>
                  <a:srgbClr val="FFC000"/>
                </a:solidFill>
              </a:rPr>
              <a:t>; average 2,000+ per month in term time.</a:t>
            </a:r>
          </a:p>
          <a:p>
            <a:pPr algn="ctr" eaLnBrk="0" hangingPunct="0">
              <a:lnSpc>
                <a:spcPts val="2800"/>
              </a:lnSpc>
            </a:pPr>
            <a:endParaRPr lang="en-GB" sz="2000" dirty="0">
              <a:solidFill>
                <a:srgbClr val="FFC000"/>
              </a:solidFill>
            </a:endParaRPr>
          </a:p>
          <a:p>
            <a:pPr algn="ctr" eaLnBrk="0" hangingPunct="0">
              <a:lnSpc>
                <a:spcPts val="2800"/>
              </a:lnSpc>
            </a:pPr>
            <a:r>
              <a:rPr lang="en-GB" sz="2000" dirty="0">
                <a:solidFill>
                  <a:srgbClr val="FFFFFF"/>
                </a:solidFill>
              </a:rPr>
              <a:t>Website Visits</a:t>
            </a:r>
          </a:p>
          <a:p>
            <a:pPr algn="ctr" eaLnBrk="0" hangingPunct="0">
              <a:lnSpc>
                <a:spcPts val="2800"/>
              </a:lnSpc>
            </a:pPr>
            <a:r>
              <a:rPr lang="en-GB" sz="2000" dirty="0" smtClean="0">
                <a:solidFill>
                  <a:srgbClr val="FFC000"/>
                </a:solidFill>
              </a:rPr>
              <a:t>1,387,512 </a:t>
            </a:r>
            <a:r>
              <a:rPr lang="en-GB" sz="2000" dirty="0">
                <a:solidFill>
                  <a:srgbClr val="FFC000"/>
                </a:solidFill>
              </a:rPr>
              <a:t>pages served in </a:t>
            </a:r>
            <a:r>
              <a:rPr lang="en-GB" sz="2000" dirty="0" smtClean="0">
                <a:solidFill>
                  <a:srgbClr val="FFC000"/>
                </a:solidFill>
              </a:rPr>
              <a:t>2014;</a:t>
            </a:r>
            <a:endParaRPr lang="en-GB" sz="2000" dirty="0">
              <a:solidFill>
                <a:srgbClr val="FFC000"/>
              </a:solidFill>
            </a:endParaRPr>
          </a:p>
          <a:p>
            <a:pPr algn="ctr" eaLnBrk="0" hangingPunct="0">
              <a:lnSpc>
                <a:spcPts val="2800"/>
              </a:lnSpc>
            </a:pPr>
            <a:r>
              <a:rPr lang="en-GB" sz="2000" dirty="0" smtClean="0">
                <a:solidFill>
                  <a:srgbClr val="FFC000"/>
                </a:solidFill>
              </a:rPr>
              <a:t>339</a:t>
            </a:r>
            <a:r>
              <a:rPr lang="en-GB" sz="2000" dirty="0" smtClean="0">
                <a:solidFill>
                  <a:srgbClr val="FFC000"/>
                </a:solidFill>
              </a:rPr>
              <a:t>,512 </a:t>
            </a:r>
            <a:r>
              <a:rPr lang="en-GB" sz="2000" dirty="0">
                <a:solidFill>
                  <a:srgbClr val="FFC000"/>
                </a:solidFill>
              </a:rPr>
              <a:t>visits ; </a:t>
            </a:r>
            <a:r>
              <a:rPr lang="en-GB" sz="2000" dirty="0" smtClean="0">
                <a:solidFill>
                  <a:srgbClr val="FFC000"/>
                </a:solidFill>
              </a:rPr>
              <a:t>50</a:t>
            </a:r>
            <a:r>
              <a:rPr lang="en-GB" sz="2000" dirty="0" smtClean="0">
                <a:solidFill>
                  <a:srgbClr val="FFC000"/>
                </a:solidFill>
              </a:rPr>
              <a:t>% </a:t>
            </a:r>
            <a:r>
              <a:rPr lang="en-GB" sz="2000" dirty="0">
                <a:solidFill>
                  <a:srgbClr val="FFC000"/>
                </a:solidFill>
              </a:rPr>
              <a:t>from UK </a:t>
            </a:r>
            <a:r>
              <a:rPr lang="en-GB" sz="2000" dirty="0" smtClean="0">
                <a:solidFill>
                  <a:srgbClr val="FFC000"/>
                </a:solidFill>
              </a:rPr>
              <a:t>; 28% USA</a:t>
            </a:r>
            <a:endParaRPr lang="en-GB" sz="2000" dirty="0"/>
          </a:p>
        </p:txBody>
      </p:sp>
      <p:pic>
        <p:nvPicPr>
          <p:cNvPr id="51204" name="Picture 8" descr="eve_panoram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052513"/>
            <a:ext cx="5256213" cy="20224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51205" name="Picture 9" descr="map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6338" y="1052513"/>
            <a:ext cx="1844675" cy="20161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5"/>
          <p:cNvSpPr txBox="1">
            <a:spLocks noChangeArrowheads="1"/>
          </p:cNvSpPr>
          <p:nvPr/>
        </p:nvSpPr>
        <p:spPr bwMode="auto">
          <a:xfrm>
            <a:off x="395288" y="404813"/>
            <a:ext cx="8424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Go Observing</a:t>
            </a:r>
            <a:endParaRPr lang="en-GB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7" name="Picture 2" descr="Mo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4581525"/>
            <a:ext cx="1800225" cy="18002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52228" name="Picture 4" descr="NGC51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38" y="4581525"/>
            <a:ext cx="1800225" cy="18002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52229" name="Picture 6" descr="M5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581525"/>
            <a:ext cx="1800225" cy="18002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52230" name="Picture 8" descr="Jupit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125" y="4581525"/>
            <a:ext cx="1800225" cy="18002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52231" name="TextBox 13"/>
          <p:cNvSpPr txBox="1">
            <a:spLocks noChangeArrowheads="1"/>
          </p:cNvSpPr>
          <p:nvPr/>
        </p:nvSpPr>
        <p:spPr bwMode="auto">
          <a:xfrm>
            <a:off x="611188" y="1125538"/>
            <a:ext cx="2952750" cy="352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/>
              <a:t>Guided Observing System</a:t>
            </a:r>
          </a:p>
          <a:p>
            <a:endParaRPr lang="en-GB" sz="1400"/>
          </a:p>
          <a:p>
            <a:r>
              <a:rPr lang="en-GB" sz="1400"/>
              <a:t>Designed for ages: 7+</a:t>
            </a:r>
          </a:p>
          <a:p>
            <a:endParaRPr lang="en-GB" sz="1400"/>
          </a:p>
          <a:p>
            <a:r>
              <a:rPr lang="en-GB" sz="1400">
                <a:solidFill>
                  <a:srgbClr val="FFCC00"/>
                </a:solidFill>
              </a:rPr>
              <a:t>Moon, Planets, Galaxies, Nebulae</a:t>
            </a:r>
          </a:p>
          <a:p>
            <a:endParaRPr lang="en-GB" sz="1400"/>
          </a:p>
          <a:p>
            <a:r>
              <a:rPr lang="en-GB" sz="1400"/>
              <a:t>Single Filter or </a:t>
            </a:r>
          </a:p>
          <a:p>
            <a:r>
              <a:rPr lang="en-GB" sz="1400"/>
              <a:t>Three Filter (Colour)</a:t>
            </a:r>
          </a:p>
          <a:p>
            <a:endParaRPr lang="en-GB" sz="1400"/>
          </a:p>
          <a:p>
            <a:r>
              <a:rPr lang="en-GB" sz="1400">
                <a:solidFill>
                  <a:srgbClr val="FFCC00"/>
                </a:solidFill>
              </a:rPr>
              <a:t>Projects:</a:t>
            </a:r>
          </a:p>
          <a:p>
            <a:endParaRPr lang="en-GB" sz="900">
              <a:solidFill>
                <a:srgbClr val="FFCC00"/>
              </a:solidFill>
            </a:endParaRPr>
          </a:p>
          <a:p>
            <a:r>
              <a:rPr lang="en-GB" sz="1400">
                <a:solidFill>
                  <a:srgbClr val="FFCC00"/>
                </a:solidFill>
              </a:rPr>
              <a:t>Exoplanet Transits</a:t>
            </a:r>
          </a:p>
          <a:p>
            <a:r>
              <a:rPr lang="en-GB" sz="1400">
                <a:solidFill>
                  <a:srgbClr val="FFCC00"/>
                </a:solidFill>
              </a:rPr>
              <a:t>NEO, Asteroids</a:t>
            </a:r>
          </a:p>
          <a:p>
            <a:r>
              <a:rPr lang="en-GB" sz="1400">
                <a:solidFill>
                  <a:srgbClr val="FFCC00"/>
                </a:solidFill>
              </a:rPr>
              <a:t>Supernovae</a:t>
            </a:r>
          </a:p>
          <a:p>
            <a:endParaRPr lang="en-GB" sz="1400"/>
          </a:p>
          <a:p>
            <a:endParaRPr lang="en-GB" sz="1400"/>
          </a:p>
        </p:txBody>
      </p:sp>
      <p:pic>
        <p:nvPicPr>
          <p:cNvPr id="52232" name="Picture 14" descr="goobs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375" y="1116013"/>
            <a:ext cx="4791075" cy="328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5"/>
          <p:cNvSpPr txBox="1">
            <a:spLocks noChangeArrowheads="1"/>
          </p:cNvSpPr>
          <p:nvPr/>
        </p:nvSpPr>
        <p:spPr bwMode="auto">
          <a:xfrm>
            <a:off x="395288" y="404813"/>
            <a:ext cx="8424862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Example - The </a:t>
            </a:r>
            <a:r>
              <a:rPr lang="en-GB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Liverpool Telescope</a:t>
            </a:r>
            <a:endParaRPr lang="en-GB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n-GB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n-GB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n-GB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n-GB" sz="20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n-GB" sz="20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n-GB" sz="20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n-GB" sz="20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en-GB" sz="2000" dirty="0"/>
          </a:p>
          <a:p>
            <a:pPr algn="ctr" eaLnBrk="0" hangingPunct="0"/>
            <a:endParaRPr lang="en-GB" sz="2000" dirty="0"/>
          </a:p>
          <a:p>
            <a:pPr algn="ctr" eaLnBrk="0" hangingPunct="0"/>
            <a:endParaRPr lang="en-GB" sz="2000" dirty="0"/>
          </a:p>
          <a:p>
            <a:pPr algn="ctr" eaLnBrk="0" hangingPunct="0"/>
            <a:endParaRPr lang="en-GB" sz="2000" dirty="0">
              <a:solidFill>
                <a:srgbClr val="FFCC00"/>
              </a:solidFill>
            </a:endParaRPr>
          </a:p>
          <a:p>
            <a:pPr algn="ctr" eaLnBrk="0" hangingPunct="0"/>
            <a:r>
              <a:rPr lang="en-GB" dirty="0">
                <a:solidFill>
                  <a:srgbClr val="FFCC00"/>
                </a:solidFill>
              </a:rPr>
              <a:t> </a:t>
            </a:r>
            <a:r>
              <a:rPr lang="en-GB" sz="2000" dirty="0"/>
              <a:t>The Liverpool Telescope is sited on the Spanish island of La Palma.</a:t>
            </a:r>
          </a:p>
          <a:p>
            <a:pPr algn="ctr" eaLnBrk="0" hangingPunct="0"/>
            <a:endParaRPr lang="en-GB" sz="2000" dirty="0"/>
          </a:p>
          <a:p>
            <a:pPr algn="ctr" eaLnBrk="0" hangingPunct="0"/>
            <a:r>
              <a:rPr lang="en-GB" sz="2000" dirty="0"/>
              <a:t>With the benefit of good weather, dark nights and a 2400m extinct volcano, the </a:t>
            </a:r>
            <a:r>
              <a:rPr lang="es-ES" sz="2000" dirty="0">
                <a:solidFill>
                  <a:srgbClr val="FFC000"/>
                </a:solidFill>
              </a:rPr>
              <a:t>Roque de los Muchachos </a:t>
            </a:r>
            <a:r>
              <a:rPr lang="es-ES" sz="2000" dirty="0" err="1">
                <a:solidFill>
                  <a:srgbClr val="FFFFFF"/>
                </a:solidFill>
              </a:rPr>
              <a:t>observatory</a:t>
            </a:r>
            <a:r>
              <a:rPr lang="en-GB" sz="2000" dirty="0">
                <a:solidFill>
                  <a:srgbClr val="FFC000"/>
                </a:solidFill>
              </a:rPr>
              <a:t> </a:t>
            </a:r>
            <a:r>
              <a:rPr lang="en-GB" sz="2000" dirty="0"/>
              <a:t>hosts </a:t>
            </a:r>
            <a:r>
              <a:rPr lang="en-GB" sz="2000" dirty="0">
                <a:solidFill>
                  <a:srgbClr val="FFC000"/>
                </a:solidFill>
              </a:rPr>
              <a:t>14</a:t>
            </a:r>
            <a:r>
              <a:rPr lang="en-GB" sz="2000" dirty="0"/>
              <a:t> telescopes from a number of EU nations, and is widely considered to be one of the top two observing sites in the northern hemisphere.</a:t>
            </a:r>
            <a:endParaRPr lang="en-GB" sz="2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Picture 2" descr="Island of La Pal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268413"/>
            <a:ext cx="666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5"/>
          <p:cNvSpPr txBox="1">
            <a:spLocks noChangeArrowheads="1"/>
          </p:cNvSpPr>
          <p:nvPr/>
        </p:nvSpPr>
        <p:spPr bwMode="auto">
          <a:xfrm>
            <a:off x="395288" y="404813"/>
            <a:ext cx="8424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NSO Projects and Activities</a:t>
            </a:r>
            <a:endParaRPr lang="en-GB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1" name="Picture 3" descr="nso_acti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341438"/>
            <a:ext cx="6913563" cy="497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 descr="http://www.schoolsobservatory.org.uk/sites/default/files/astro/gsim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5463" y="4652963"/>
            <a:ext cx="1905000" cy="14382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50180" name="Picture 4" descr="http://www.schoolsobservatory.org.uk/sites/default/files/activ/lunarmount/mounta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25" y="4437063"/>
            <a:ext cx="2259013" cy="165576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7" name="Picture 6" descr="moonsaic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25" y="3789363"/>
            <a:ext cx="2133600" cy="28082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2" descr="Space and Planets_000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113" y="548829"/>
            <a:ext cx="5789612" cy="1007963"/>
          </a:xfrm>
        </p:spPr>
        <p:txBody>
          <a:bodyPr/>
          <a:lstStyle/>
          <a:p>
            <a:pPr algn="ctr"/>
            <a:r>
              <a:rPr lang="en-GB" sz="3200" b="0" i="0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Any Questions ?</a:t>
            </a:r>
            <a:endParaRPr lang="en-US" sz="2000" b="0" i="0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6324" name="Text Box 5"/>
          <p:cNvSpPr txBox="1">
            <a:spLocks noChangeArrowheads="1"/>
          </p:cNvSpPr>
          <p:nvPr/>
        </p:nvSpPr>
        <p:spPr bwMode="auto">
          <a:xfrm>
            <a:off x="4643438" y="6400800"/>
            <a:ext cx="4271962" cy="3079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400" i="1" dirty="0" smtClean="0">
                <a:solidFill>
                  <a:srgbClr val="33CCFF"/>
                </a:solidFill>
              </a:rPr>
              <a:t>Dr. Chris Leigh</a:t>
            </a:r>
            <a:endParaRPr lang="en-US" sz="1400" i="1" dirty="0">
              <a:solidFill>
                <a:srgbClr val="33CCFF"/>
              </a:solidFill>
            </a:endParaRP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5257800" y="5737225"/>
            <a:ext cx="3733800" cy="5873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6699"/>
                  </a:outerShdw>
                </a:effectLst>
                <a:cs typeface="+mn-cs"/>
              </a:rPr>
              <a:t>Astrophysics Research Institute</a:t>
            </a:r>
          </a:p>
          <a:p>
            <a:pPr eaLnBrk="0" hangingPunct="0">
              <a:lnSpc>
                <a:spcPct val="30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6699"/>
                  </a:outerShdw>
                </a:effectLst>
                <a:cs typeface="+mn-cs"/>
              </a:rPr>
              <a:t>Liverpool </a:t>
            </a:r>
            <a:r>
              <a: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6699"/>
                  </a:outerShdw>
                </a:effectLst>
                <a:cs typeface="+mn-cs"/>
              </a:rPr>
              <a:t>John </a:t>
            </a:r>
            <a:r>
              <a:rPr lang="en-US" sz="1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6699"/>
                  </a:outerShdw>
                </a:effectLst>
                <a:cs typeface="+mn-cs"/>
              </a:rPr>
              <a:t>Moores</a:t>
            </a:r>
            <a:r>
              <a: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6699"/>
                  </a:outerShdw>
                </a:effectLst>
                <a:cs typeface="+mn-cs"/>
              </a:rPr>
              <a:t> University</a:t>
            </a:r>
            <a:endParaRPr lang="en-GB" sz="1800" dirty="0">
              <a:solidFill>
                <a:srgbClr val="FFFFFF"/>
              </a:solidFill>
              <a:effectLst>
                <a:outerShdw blurRad="38100" dist="38100" dir="2700000" algn="tl">
                  <a:srgbClr val="006699"/>
                </a:outerShdw>
              </a:effectLst>
              <a:cs typeface="+mn-cs"/>
            </a:endParaRPr>
          </a:p>
        </p:txBody>
      </p:sp>
      <p:pic>
        <p:nvPicPr>
          <p:cNvPr id="563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2060575"/>
            <a:ext cx="5410200" cy="2643188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56327" name="Picture 11" descr="http://www.schoolsobservatory.org.uk/sites/default/files/decor/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620713"/>
            <a:ext cx="17049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8" name="Rectangle 9"/>
          <p:cNvSpPr>
            <a:spLocks noChangeArrowheads="1"/>
          </p:cNvSpPr>
          <p:nvPr/>
        </p:nvSpPr>
        <p:spPr bwMode="auto">
          <a:xfrm>
            <a:off x="0" y="5516563"/>
            <a:ext cx="1116013" cy="1341437"/>
          </a:xfrm>
          <a:prstGeom prst="rect">
            <a:avLst/>
          </a:prstGeom>
          <a:solidFill>
            <a:schemeClr val="bg2"/>
          </a:solidFill>
          <a:ln w="12700" algn="ctr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GB"/>
          </a:p>
        </p:txBody>
      </p:sp>
      <p:pic>
        <p:nvPicPr>
          <p:cNvPr id="56329" name="Picture 10" descr="C:\Users\Chris\Documents\My Dropbox\NSO\Marketing Materials\LJMU-logo-pack\ljmu-logo-colour-rgb_sm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5661025"/>
            <a:ext cx="3344863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0" name="Picture 2" descr="023_N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3663" y="2060575"/>
            <a:ext cx="1741487" cy="2643188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la-palma-tourismus.com/Jacomo/upload/galerien/la-palma_wandern-caldera-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57738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4" descr="https://upload.wikimedia.org/wikipedia/commons/2/27/Ing_telescopes_sunset_la_palma_july_2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68650"/>
            <a:ext cx="5538788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6" descr="http://www.canaryislandsholidayblog.co.uk/wp-content/uploads/2008/09/la-palma-canary-island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500" y="0"/>
            <a:ext cx="47625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8" descr="http://www.spanien-urlaub.org/Jacomo/upload/website_la-palma/la-palma_caldera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81500" y="3168650"/>
            <a:ext cx="476250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 descr="http://newsimg.bbc.co.uk/media/images/46147000/jpg/_46147721_canaries_fire_4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260350"/>
            <a:ext cx="5635625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Up Arrow Callout 2"/>
          <p:cNvSpPr/>
          <p:nvPr/>
        </p:nvSpPr>
        <p:spPr bwMode="auto">
          <a:xfrm>
            <a:off x="4139952" y="4221088"/>
            <a:ext cx="216024" cy="288032"/>
          </a:xfrm>
          <a:prstGeom prst="upArrowCallout">
            <a:avLst/>
          </a:prstGeom>
          <a:solidFill>
            <a:srgbClr val="33C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>
              <a:rot lat="0" lon="0" rev="300000"/>
            </a:camera>
            <a:lightRig rig="threePt" dir="t"/>
          </a:scene3d>
        </p:spPr>
        <p:txBody>
          <a:bodyPr/>
          <a:lstStyle/>
          <a:p>
            <a:pPr algn="ctr" eaLnBrk="0" hangingPunct="0">
              <a:defRPr/>
            </a:pPr>
            <a:endParaRPr lang="en-GB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200025"/>
            <a:ext cx="9753600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200025"/>
            <a:ext cx="9753600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724" name="Straight Arrow Connector 8"/>
          <p:cNvCxnSpPr>
            <a:cxnSpLocks noChangeShapeType="1"/>
          </p:cNvCxnSpPr>
          <p:nvPr/>
        </p:nvCxnSpPr>
        <p:spPr bwMode="auto">
          <a:xfrm flipH="1">
            <a:off x="4140200" y="1268413"/>
            <a:ext cx="215900" cy="576262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round/>
            <a:headEnd type="none" w="sm" len="sm"/>
            <a:tailEnd type="arrow" w="med" len="med"/>
          </a:ln>
        </p:spPr>
      </p:cxnSp>
      <p:sp>
        <p:nvSpPr>
          <p:cNvPr id="30725" name="TextBox 9"/>
          <p:cNvSpPr txBox="1">
            <a:spLocks noChangeArrowheads="1"/>
          </p:cNvSpPr>
          <p:nvPr/>
        </p:nvSpPr>
        <p:spPr bwMode="auto">
          <a:xfrm>
            <a:off x="3851275" y="765175"/>
            <a:ext cx="2376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C00000"/>
                </a:solidFill>
              </a:rPr>
              <a:t>Observatory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obs_ma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981075"/>
            <a:ext cx="8477250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6"/>
          <p:cNvSpPr>
            <a:spLocks noChangeArrowheads="1"/>
          </p:cNvSpPr>
          <p:nvPr/>
        </p:nvSpPr>
        <p:spPr bwMode="auto">
          <a:xfrm>
            <a:off x="1763713" y="404813"/>
            <a:ext cx="5508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>
                <a:solidFill>
                  <a:srgbClr val="FFC000"/>
                </a:solidFill>
              </a:rPr>
              <a:t>Roque de los Muchachos Observatory </a:t>
            </a:r>
            <a:endParaRPr lang="en-GB"/>
          </a:p>
        </p:txBody>
      </p:sp>
      <p:cxnSp>
        <p:nvCxnSpPr>
          <p:cNvPr id="31748" name="Straight Arrow Connector 8"/>
          <p:cNvCxnSpPr>
            <a:cxnSpLocks noChangeShapeType="1"/>
          </p:cNvCxnSpPr>
          <p:nvPr/>
        </p:nvCxnSpPr>
        <p:spPr bwMode="auto">
          <a:xfrm flipH="1">
            <a:off x="6948488" y="692150"/>
            <a:ext cx="792162" cy="1657350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round/>
            <a:headEnd type="none" w="sm" len="sm"/>
            <a:tailEnd type="arrow" w="med" len="med"/>
          </a:ln>
        </p:spPr>
      </p:cxnSp>
      <p:sp>
        <p:nvSpPr>
          <p:cNvPr id="31749" name="TextBox 9"/>
          <p:cNvSpPr txBox="1">
            <a:spLocks noChangeArrowheads="1"/>
          </p:cNvSpPr>
          <p:nvPr/>
        </p:nvSpPr>
        <p:spPr bwMode="auto">
          <a:xfrm>
            <a:off x="7667625" y="260350"/>
            <a:ext cx="649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C00000"/>
                </a:solidFill>
              </a:rPr>
              <a:t>LT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5"/>
          <p:cNvSpPr txBox="1">
            <a:spLocks noChangeArrowheads="1"/>
          </p:cNvSpPr>
          <p:nvPr/>
        </p:nvSpPr>
        <p:spPr bwMode="auto">
          <a:xfrm>
            <a:off x="395288" y="404813"/>
            <a:ext cx="8424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 Liverpool Telescope</a:t>
            </a:r>
            <a:endParaRPr lang="en-GB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1" name="Picture 4" descr="LT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125538"/>
            <a:ext cx="3814763" cy="251936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32772" name="Picture 5" descr="LT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1125538"/>
            <a:ext cx="3355975" cy="251936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32773" name="TextBox 6"/>
          <p:cNvSpPr txBox="1">
            <a:spLocks noChangeArrowheads="1"/>
          </p:cNvSpPr>
          <p:nvPr/>
        </p:nvSpPr>
        <p:spPr bwMode="auto">
          <a:xfrm>
            <a:off x="900113" y="4076700"/>
            <a:ext cx="65516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7" name="Picture 6" descr="supernova_before_after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9338" y="1127125"/>
            <a:ext cx="335597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95288" y="4076700"/>
            <a:ext cx="842486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2800"/>
              </a:lnSpc>
            </a:pPr>
            <a:r>
              <a:rPr lang="en-GB" sz="2000" dirty="0"/>
              <a:t>Fully robotic 2 metre mirror telescope – Clamshell Enclosure</a:t>
            </a:r>
          </a:p>
          <a:p>
            <a:pPr algn="ctr" eaLnBrk="0" hangingPunct="0">
              <a:lnSpc>
                <a:spcPts val="2800"/>
              </a:lnSpc>
            </a:pPr>
            <a:r>
              <a:rPr lang="en-GB" sz="2000" dirty="0">
                <a:solidFill>
                  <a:srgbClr val="FFC000"/>
                </a:solidFill>
              </a:rPr>
              <a:t>8.5 m high, 6.5 m wide and weighs 24 tonnes</a:t>
            </a:r>
          </a:p>
          <a:p>
            <a:pPr algn="ctr" eaLnBrk="0" hangingPunct="0">
              <a:lnSpc>
                <a:spcPts val="2800"/>
              </a:lnSpc>
            </a:pPr>
            <a:r>
              <a:rPr lang="en-GB" sz="2000" dirty="0"/>
              <a:t>Designed for rapid response – Supernovae, GRBs, NEOs</a:t>
            </a:r>
          </a:p>
          <a:p>
            <a:pPr algn="ctr" eaLnBrk="0" hangingPunct="0">
              <a:lnSpc>
                <a:spcPts val="2800"/>
              </a:lnSpc>
            </a:pPr>
            <a:r>
              <a:rPr lang="en-GB" sz="2000" dirty="0">
                <a:solidFill>
                  <a:srgbClr val="FFC000"/>
                </a:solidFill>
              </a:rPr>
              <a:t>Six instruments </a:t>
            </a:r>
            <a:r>
              <a:rPr lang="en-GB" sz="2000" dirty="0" smtClean="0">
                <a:solidFill>
                  <a:srgbClr val="FFC000"/>
                </a:solidFill>
              </a:rPr>
              <a:t>– IO:O, </a:t>
            </a:r>
            <a:r>
              <a:rPr lang="en-GB" sz="2000" dirty="0">
                <a:solidFill>
                  <a:srgbClr val="FFC000"/>
                </a:solidFill>
              </a:rPr>
              <a:t>RISE, </a:t>
            </a:r>
            <a:r>
              <a:rPr lang="en-GB" sz="2000" dirty="0" smtClean="0">
                <a:solidFill>
                  <a:srgbClr val="FFC000"/>
                </a:solidFill>
              </a:rPr>
              <a:t>RINGO3, </a:t>
            </a:r>
            <a:r>
              <a:rPr lang="en-GB" sz="2000" dirty="0" err="1">
                <a:solidFill>
                  <a:srgbClr val="FFC000"/>
                </a:solidFill>
              </a:rPr>
              <a:t>FRODOspec</a:t>
            </a:r>
            <a:r>
              <a:rPr lang="en-GB" sz="2000" dirty="0">
                <a:solidFill>
                  <a:srgbClr val="FFC000"/>
                </a:solidFill>
              </a:rPr>
              <a:t>, </a:t>
            </a:r>
            <a:r>
              <a:rPr lang="en-GB" sz="2000" dirty="0" smtClean="0">
                <a:solidFill>
                  <a:srgbClr val="FFC000"/>
                </a:solidFill>
              </a:rPr>
              <a:t>SPRAT, </a:t>
            </a:r>
            <a:r>
              <a:rPr lang="en-GB" sz="2000" dirty="0" err="1">
                <a:solidFill>
                  <a:srgbClr val="FFC000"/>
                </a:solidFill>
              </a:rPr>
              <a:t>SkyCam</a:t>
            </a:r>
            <a:endParaRPr lang="en-GB" sz="2000" dirty="0">
              <a:solidFill>
                <a:srgbClr val="FFC000"/>
              </a:solidFill>
            </a:endParaRPr>
          </a:p>
          <a:p>
            <a:pPr algn="ctr" eaLnBrk="0" hangingPunct="0">
              <a:lnSpc>
                <a:spcPts val="2800"/>
              </a:lnSpc>
            </a:pPr>
            <a:r>
              <a:rPr lang="en-GB" sz="2000" dirty="0">
                <a:solidFill>
                  <a:srgbClr val="FFFFFF"/>
                </a:solidFill>
              </a:rPr>
              <a:t>Sophisticated scheduling system – no human intervention </a:t>
            </a:r>
          </a:p>
          <a:p>
            <a:pPr algn="ctr" eaLnBrk="0" hangingPunct="0">
              <a:lnSpc>
                <a:spcPts val="2800"/>
              </a:lnSpc>
            </a:pPr>
            <a:r>
              <a:rPr lang="en-GB" sz="2000" dirty="0">
                <a:solidFill>
                  <a:srgbClr val="FFC000"/>
                </a:solidFill>
              </a:rPr>
              <a:t>85% used by professional astronomers, 15% UK &amp; Spanish schools</a:t>
            </a:r>
            <a:endParaRPr lang="en-GB" sz="2000" dirty="0"/>
          </a:p>
        </p:txBody>
      </p:sp>
      <p:pic>
        <p:nvPicPr>
          <p:cNvPr id="32778" name="Picture 10" descr="Photo: Here's a really cool skycam-A image from last night, when we caught a meteor as it flashed past the laser being used by one of the other telescopes on La Palma (WHT?).  Lasers are often used these days to create a &quot;fake star&quot; on the sky. By monitoring this star astronomers can improve the quality of their images using complex Adaptive Optics Systems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720" y="1052736"/>
            <a:ext cx="5010150" cy="5010150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5"/>
          <p:cNvSpPr txBox="1">
            <a:spLocks noChangeArrowheads="1"/>
          </p:cNvSpPr>
          <p:nvPr/>
        </p:nvSpPr>
        <p:spPr bwMode="auto">
          <a:xfrm>
            <a:off x="395288" y="404813"/>
            <a:ext cx="8424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 Liverpool Telescope</a:t>
            </a:r>
            <a:endParaRPr lang="en-GB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lt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800" y="1628800"/>
            <a:ext cx="7010400" cy="3695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1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AMN_Astro_red">
  <a:themeElements>
    <a:clrScheme name="">
      <a:dk1>
        <a:srgbClr val="006699"/>
      </a:dk1>
      <a:lt1>
        <a:srgbClr val="CCECFF"/>
      </a:lt1>
      <a:dk2>
        <a:srgbClr val="000000"/>
      </a:dk2>
      <a:lt2>
        <a:srgbClr val="33CCFF"/>
      </a:lt2>
      <a:accent1>
        <a:srgbClr val="6666FF"/>
      </a:accent1>
      <a:accent2>
        <a:srgbClr val="CC0066"/>
      </a:accent2>
      <a:accent3>
        <a:srgbClr val="AAAAAA"/>
      </a:accent3>
      <a:accent4>
        <a:srgbClr val="AEC9DA"/>
      </a:accent4>
      <a:accent5>
        <a:srgbClr val="B8B8FF"/>
      </a:accent5>
      <a:accent6>
        <a:srgbClr val="B9005C"/>
      </a:accent6>
      <a:hlink>
        <a:srgbClr val="CC00CC"/>
      </a:hlink>
      <a:folHlink>
        <a:srgbClr val="990099"/>
      </a:folHlink>
    </a:clrScheme>
    <a:fontScheme name="AMN_Astro_red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MN_Astro_red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MN_Astro_red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MN_Astro_red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AMN_Astro_red">
  <a:themeElements>
    <a:clrScheme name="">
      <a:dk1>
        <a:srgbClr val="006699"/>
      </a:dk1>
      <a:lt1>
        <a:srgbClr val="CCECFF"/>
      </a:lt1>
      <a:dk2>
        <a:srgbClr val="000000"/>
      </a:dk2>
      <a:lt2>
        <a:srgbClr val="33CCFF"/>
      </a:lt2>
      <a:accent1>
        <a:srgbClr val="6666FF"/>
      </a:accent1>
      <a:accent2>
        <a:srgbClr val="CC0066"/>
      </a:accent2>
      <a:accent3>
        <a:srgbClr val="AAAAAA"/>
      </a:accent3>
      <a:accent4>
        <a:srgbClr val="AEC9DA"/>
      </a:accent4>
      <a:accent5>
        <a:srgbClr val="B8B8FF"/>
      </a:accent5>
      <a:accent6>
        <a:srgbClr val="B9005C"/>
      </a:accent6>
      <a:hlink>
        <a:srgbClr val="CC00CC"/>
      </a:hlink>
      <a:folHlink>
        <a:srgbClr val="990099"/>
      </a:folHlink>
    </a:clrScheme>
    <a:fontScheme name="AMN_Astro_red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MN_Astro_red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MN_Astro_red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MN_Astro_red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Designs\AMN_Astro_red.pot</Template>
  <TotalTime>5803</TotalTime>
  <Words>441</Words>
  <Application>Microsoft Office PowerPoint</Application>
  <PresentationFormat>On-screen Show (4:3)</PresentationFormat>
  <Paragraphs>115</Paragraphs>
  <Slides>31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Arial Narrow</vt:lpstr>
      <vt:lpstr>Bell MT</vt:lpstr>
      <vt:lpstr>Times New Roman</vt:lpstr>
      <vt:lpstr>AMN_Astro_red</vt:lpstr>
      <vt:lpstr>2_AMN_Astro_red</vt:lpstr>
      <vt:lpstr>Robotic Telescopes in Education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Any Questions ?</vt:lpstr>
    </vt:vector>
  </TitlesOfParts>
  <Company>ARI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Liverpool Telescope</dc:title>
  <dc:creator>Andy Newsam</dc:creator>
  <cp:lastModifiedBy>Christopher Leigh</cp:lastModifiedBy>
  <cp:revision>611</cp:revision>
  <dcterms:created xsi:type="dcterms:W3CDTF">2002-10-21T14:00:54Z</dcterms:created>
  <dcterms:modified xsi:type="dcterms:W3CDTF">2015-01-22T14:06:51Z</dcterms:modified>
</cp:coreProperties>
</file>