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9"/>
  </p:notesMasterIdLst>
  <p:sldIdLst>
    <p:sldId id="278" r:id="rId2"/>
    <p:sldId id="279" r:id="rId3"/>
    <p:sldId id="268" r:id="rId4"/>
    <p:sldId id="269" r:id="rId5"/>
    <p:sldId id="270" r:id="rId6"/>
    <p:sldId id="271" r:id="rId7"/>
    <p:sldId id="272" r:id="rId8"/>
    <p:sldId id="273" r:id="rId9"/>
    <p:sldId id="277" r:id="rId10"/>
    <p:sldId id="256" r:id="rId11"/>
    <p:sldId id="257" r:id="rId12"/>
    <p:sldId id="258" r:id="rId13"/>
    <p:sldId id="275" r:id="rId14"/>
    <p:sldId id="259" r:id="rId15"/>
    <p:sldId id="276" r:id="rId16"/>
    <p:sldId id="280" r:id="rId17"/>
    <p:sldId id="281"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260" r:id="rId53"/>
    <p:sldId id="261" r:id="rId54"/>
    <p:sldId id="262" r:id="rId55"/>
    <p:sldId id="263" r:id="rId56"/>
    <p:sldId id="264" r:id="rId57"/>
    <p:sldId id="265" r:id="rId5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סגנון ביניים 4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סגנון ביניים 3 - הדגשה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סגנון ביניים 3 - הדגשה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E171933-4619-4E11-9A3F-F7608DF75F80}" styleName="סגנון ביניים 1 - הדגשה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סגנון בהיר 1 - הדגשה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סגנון בהיר 3 - הדגשה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2F0E73-3EF2-4102-85B6-DED3FD8DD65D}" type="datetimeFigureOut">
              <a:rPr lang="he-IL" smtClean="0"/>
              <a:t>כ"ד/טבת/תשע"ח</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0A8D6A0-0875-46C8-829C-AFA68969A1D7}" type="slidenum">
              <a:rPr lang="he-IL" smtClean="0"/>
              <a:t>‹#›</a:t>
            </a:fld>
            <a:endParaRPr lang="he-IL"/>
          </a:p>
        </p:txBody>
      </p:sp>
    </p:spTree>
    <p:extLst>
      <p:ext uri="{BB962C8B-B14F-4D97-AF65-F5344CB8AC3E}">
        <p14:creationId xmlns:p14="http://schemas.microsoft.com/office/powerpoint/2010/main" val="250080339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4ED7FC0-2B07-4396-8A66-DE0E44F8EDBA}" type="datetimeFigureOut">
              <a:rPr lang="he-IL" smtClean="0"/>
              <a:t>כ"ד/טבת/תשע"ח</a:t>
            </a:fld>
            <a:endParaRPr lang="he-I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3F0131F-1240-42EB-AA40-95A6149A8B7E}" type="slidenum">
              <a:rPr lang="he-IL" smtClean="0"/>
              <a:t>‹#›</a:t>
            </a:fld>
            <a:endParaRPr lang="he-I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5" name="Date Placeholder 4"/>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3F0131F-1240-42EB-AA40-95A6149A8B7E}" type="slidenum">
              <a:rPr lang="he-IL" smtClean="0"/>
              <a:t>‹#›</a:t>
            </a:fld>
            <a:endParaRPr lang="he-IL"/>
          </a:p>
        </p:txBody>
      </p:sp>
      <p:sp>
        <p:nvSpPr>
          <p:cNvPr id="9" name="Content Placeholder 8"/>
          <p:cNvSpPr>
            <a:spLocks noGrp="1"/>
          </p:cNvSpPr>
          <p:nvPr>
            <p:ph sz="quarter" idx="13"/>
          </p:nvPr>
        </p:nvSpPr>
        <p:spPr>
          <a:xfrm>
            <a:off x="1042416" y="2313432"/>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7" name="Slide Number Placeholder 6"/>
          <p:cNvSpPr>
            <a:spLocks noGrp="1"/>
          </p:cNvSpPr>
          <p:nvPr>
            <p:ph type="sldNum" sz="quarter" idx="12"/>
          </p:nvPr>
        </p:nvSpPr>
        <p:spPr/>
        <p:txBody>
          <a:bodyPr/>
          <a:lstStyle/>
          <a:p>
            <a:fld id="{A3F0131F-1240-42EB-AA40-95A6149A8B7E}" type="slidenum">
              <a:rPr lang="he-IL" smtClean="0"/>
              <a:t>‹#›</a:t>
            </a:fld>
            <a:endParaRPr lang="he-I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e-IL" smtClean="0"/>
              <a:t>לחץ כדי לערוך סגנון כותרת של תבנית בסיס</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74ED7FC0-2B07-4396-8A66-DE0E44F8EDBA}" type="datetimeFigureOut">
              <a:rPr lang="he-IL" smtClean="0"/>
              <a:t>כ"ד/טבת/תשע"ח</a:t>
            </a:fld>
            <a:endParaRPr lang="he-I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A3F0131F-1240-42EB-AA40-95A6149A8B7E}"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4ED7FC0-2B07-4396-8A66-DE0E44F8EDBA}" type="datetimeFigureOut">
              <a:rPr lang="he-IL" smtClean="0"/>
              <a:t>כ"ד/טבת/תשע"ח</a:t>
            </a:fld>
            <a:endParaRPr lang="he-I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3F0131F-1240-42EB-AA40-95A6149A8B7E}" type="slidenum">
              <a:rPr lang="he-IL" smtClean="0"/>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google.co.il/maps/@32.8648524,35.3126928,14z"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www.facebook.com/profile.php?id=100006353803739"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83568" y="2348411"/>
            <a:ext cx="3480262" cy="138499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endParaRPr lang="he-IL" sz="2400" b="1" dirty="0">
              <a:solidFill>
                <a:srgbClr val="C00000"/>
              </a:solidFill>
            </a:endParaRPr>
          </a:p>
          <a:p>
            <a:pPr algn="ctr"/>
            <a:r>
              <a:rPr lang="he-IL" sz="3600" b="1" dirty="0" smtClean="0">
                <a:solidFill>
                  <a:schemeClr val="accent4">
                    <a:lumMod val="50000"/>
                  </a:schemeClr>
                </a:solidFill>
              </a:rPr>
              <a:t>ברוכים הבאים</a:t>
            </a:r>
          </a:p>
          <a:p>
            <a:r>
              <a:rPr lang="he-IL" sz="2400" b="1" dirty="0" smtClean="0">
                <a:solidFill>
                  <a:schemeClr val="accent4">
                    <a:lumMod val="50000"/>
                  </a:schemeClr>
                </a:solidFill>
              </a:rPr>
              <a:t> </a:t>
            </a:r>
            <a:endParaRPr lang="en-US" sz="2400" b="1" dirty="0">
              <a:solidFill>
                <a:schemeClr val="accent4">
                  <a:lumMod val="50000"/>
                </a:schemeClr>
              </a:solidFill>
            </a:endParaRPr>
          </a:p>
        </p:txBody>
      </p:sp>
      <p:pic>
        <p:nvPicPr>
          <p:cNvPr id="5" name="Picture 2"/>
          <p:cNvPicPr>
            <a:picLocks noChangeAspect="1" noChangeArrowheads="1"/>
          </p:cNvPicPr>
          <p:nvPr/>
        </p:nvPicPr>
        <p:blipFill>
          <a:blip r:embed="rId2" cstate="print"/>
          <a:srcRect/>
          <a:stretch>
            <a:fillRect/>
          </a:stretch>
        </p:blipFill>
        <p:spPr bwMode="auto">
          <a:xfrm>
            <a:off x="1019730" y="260648"/>
            <a:ext cx="7272808" cy="12443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מלבן 5"/>
          <p:cNvSpPr/>
          <p:nvPr/>
        </p:nvSpPr>
        <p:spPr>
          <a:xfrm>
            <a:off x="4656134" y="2319000"/>
            <a:ext cx="3409709"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he-I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יום חשיפה ופתיחה לתוכנית </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OSOS</a:t>
            </a:r>
            <a:r>
              <a:rPr lang="he-IL"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הקהילתית בסחנין</a:t>
            </a:r>
          </a:p>
        </p:txBody>
      </p:sp>
    </p:spTree>
    <p:extLst>
      <p:ext uri="{BB962C8B-B14F-4D97-AF65-F5344CB8AC3E}">
        <p14:creationId xmlns:p14="http://schemas.microsoft.com/office/powerpoint/2010/main" val="1456384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endParaRPr lang="he-IL" dirty="0"/>
          </a:p>
        </p:txBody>
      </p:sp>
      <p:graphicFrame>
        <p:nvGraphicFramePr>
          <p:cNvPr id="4" name="טבלה 3"/>
          <p:cNvGraphicFramePr>
            <a:graphicFrameLocks noGrp="1"/>
          </p:cNvGraphicFramePr>
          <p:nvPr>
            <p:extLst>
              <p:ext uri="{D42A27DB-BD31-4B8C-83A1-F6EECF244321}">
                <p14:modId xmlns:p14="http://schemas.microsoft.com/office/powerpoint/2010/main" val="1188629373"/>
              </p:ext>
            </p:extLst>
          </p:nvPr>
        </p:nvGraphicFramePr>
        <p:xfrm>
          <a:off x="683568" y="620688"/>
          <a:ext cx="8219256" cy="5819044"/>
        </p:xfrm>
        <a:graphic>
          <a:graphicData uri="http://schemas.openxmlformats.org/drawingml/2006/table">
            <a:tbl>
              <a:tblPr rtl="1" firstRow="1" firstCol="1" bandRow="1">
                <a:tableStyleId>{00A15C55-8517-42AA-B614-E9B94910E393}</a:tableStyleId>
              </a:tblPr>
              <a:tblGrid>
                <a:gridCol w="2532936"/>
                <a:gridCol w="5686320"/>
              </a:tblGrid>
              <a:tr h="648073">
                <a:tc>
                  <a:txBody>
                    <a:bodyPr/>
                    <a:lstStyle/>
                    <a:p>
                      <a:pPr algn="r" rtl="1">
                        <a:lnSpc>
                          <a:spcPct val="107000"/>
                        </a:lnSpc>
                        <a:spcAft>
                          <a:spcPts val="0"/>
                        </a:spcAft>
                      </a:pPr>
                      <a:r>
                        <a:rPr lang="he-IL" sz="2000" b="1" dirty="0">
                          <a:effectLst/>
                        </a:rPr>
                        <a:t>שם בית הספר</a:t>
                      </a:r>
                      <a:endParaRPr lang="en-US" sz="2000" b="1" dirty="0">
                        <a:solidFill>
                          <a:schemeClr val="tx2">
                            <a:lumMod val="50000"/>
                          </a:schemeClr>
                        </a:solidFill>
                        <a:effectLst/>
                        <a:latin typeface="Calibri"/>
                        <a:ea typeface="Calibri"/>
                        <a:cs typeface="Arial"/>
                      </a:endParaRPr>
                    </a:p>
                  </a:txBody>
                  <a:tcPr marL="65075" marR="65075" marT="0" marB="0"/>
                </a:tc>
                <a:tc>
                  <a:txBody>
                    <a:bodyPr/>
                    <a:lstStyle/>
                    <a:p>
                      <a:pPr algn="r" rtl="1">
                        <a:lnSpc>
                          <a:spcPct val="107000"/>
                        </a:lnSpc>
                        <a:spcAft>
                          <a:spcPts val="0"/>
                        </a:spcAft>
                      </a:pPr>
                      <a:r>
                        <a:rPr lang="he-IL" sz="2000" b="1" dirty="0">
                          <a:effectLst/>
                        </a:rPr>
                        <a:t>חט"ב </a:t>
                      </a:r>
                      <a:r>
                        <a:rPr lang="en-US" sz="2000" b="1" dirty="0" smtClean="0">
                          <a:effectLst/>
                        </a:rPr>
                        <a:t> </a:t>
                      </a:r>
                      <a:r>
                        <a:rPr lang="he-IL" sz="2000" b="1" dirty="0" err="1" smtClean="0">
                          <a:effectLst/>
                        </a:rPr>
                        <a:t>טאהא</a:t>
                      </a:r>
                      <a:r>
                        <a:rPr lang="he-IL" sz="2000" b="1" dirty="0" smtClean="0">
                          <a:effectLst/>
                        </a:rPr>
                        <a:t> </a:t>
                      </a:r>
                      <a:r>
                        <a:rPr lang="he-IL" sz="2000" b="1" dirty="0" err="1">
                          <a:effectLst/>
                        </a:rPr>
                        <a:t>חוסין</a:t>
                      </a:r>
                      <a:r>
                        <a:rPr lang="he-IL" sz="2000" b="1" dirty="0">
                          <a:effectLst/>
                        </a:rPr>
                        <a:t> סחנין </a:t>
                      </a:r>
                      <a:endParaRPr lang="en-US" sz="2000" b="1" dirty="0">
                        <a:effectLst/>
                      </a:endParaRPr>
                    </a:p>
                    <a:p>
                      <a:pPr algn="r" rtl="1">
                        <a:lnSpc>
                          <a:spcPct val="107000"/>
                        </a:lnSpc>
                        <a:spcAft>
                          <a:spcPts val="0"/>
                        </a:spcAft>
                      </a:pPr>
                      <a:endParaRPr lang="en-US" sz="2000" b="1" dirty="0">
                        <a:solidFill>
                          <a:schemeClr val="tx2">
                            <a:lumMod val="50000"/>
                          </a:schemeClr>
                        </a:solidFill>
                        <a:effectLst/>
                        <a:latin typeface="Calibri"/>
                        <a:ea typeface="Calibri"/>
                        <a:cs typeface="Arial"/>
                      </a:endParaRPr>
                    </a:p>
                  </a:txBody>
                  <a:tcPr marL="65075" marR="65075" marT="0" marB="0"/>
                </a:tc>
              </a:tr>
              <a:tr h="500589">
                <a:tc>
                  <a:txBody>
                    <a:bodyPr/>
                    <a:lstStyle/>
                    <a:p>
                      <a:pPr algn="r" rtl="1">
                        <a:lnSpc>
                          <a:spcPct val="107000"/>
                        </a:lnSpc>
                        <a:spcAft>
                          <a:spcPts val="0"/>
                        </a:spcAft>
                      </a:pPr>
                      <a:r>
                        <a:rPr lang="he-IL" sz="2000" b="1" dirty="0">
                          <a:effectLst/>
                        </a:rPr>
                        <a:t>שם הפרויקט</a:t>
                      </a:r>
                      <a:endParaRPr lang="en-US" sz="2000" b="1" dirty="0">
                        <a:solidFill>
                          <a:schemeClr val="tx2">
                            <a:lumMod val="50000"/>
                          </a:schemeClr>
                        </a:solidFill>
                        <a:effectLst/>
                        <a:latin typeface="Calibri"/>
                        <a:ea typeface="Calibri"/>
                        <a:cs typeface="Arial"/>
                      </a:endParaRPr>
                    </a:p>
                  </a:txBody>
                  <a:tcPr marL="65075" marR="65075" marT="0" marB="0"/>
                </a:tc>
                <a:tc>
                  <a:txBody>
                    <a:bodyPr/>
                    <a:lstStyle/>
                    <a:p>
                      <a:pPr algn="r" rtl="1">
                        <a:lnSpc>
                          <a:spcPct val="107000"/>
                        </a:lnSpc>
                        <a:spcAft>
                          <a:spcPts val="0"/>
                        </a:spcAft>
                      </a:pPr>
                      <a:r>
                        <a:rPr lang="he-IL" sz="2000" b="1" dirty="0">
                          <a:effectLst/>
                        </a:rPr>
                        <a:t>טכנולוגיה חדשנית בשירות הסביבה </a:t>
                      </a:r>
                      <a:endParaRPr lang="en-US" sz="2000" b="1" dirty="0">
                        <a:solidFill>
                          <a:schemeClr val="tx2">
                            <a:lumMod val="50000"/>
                          </a:schemeClr>
                        </a:solidFill>
                        <a:effectLst/>
                        <a:latin typeface="Calibri"/>
                        <a:ea typeface="Calibri"/>
                        <a:cs typeface="Arial"/>
                      </a:endParaRPr>
                    </a:p>
                  </a:txBody>
                  <a:tcPr marL="65075" marR="65075" marT="0" marB="0"/>
                </a:tc>
              </a:tr>
              <a:tr h="500589">
                <a:tc>
                  <a:txBody>
                    <a:bodyPr/>
                    <a:lstStyle/>
                    <a:p>
                      <a:pPr algn="r" rtl="1">
                        <a:lnSpc>
                          <a:spcPct val="107000"/>
                        </a:lnSpc>
                        <a:spcAft>
                          <a:spcPts val="0"/>
                        </a:spcAft>
                      </a:pPr>
                      <a:r>
                        <a:rPr lang="he-IL" sz="2000" b="1" dirty="0">
                          <a:effectLst/>
                        </a:rPr>
                        <a:t>מרכז/ת הפרויקט</a:t>
                      </a:r>
                      <a:endParaRPr lang="en-US" sz="2000" b="1" dirty="0">
                        <a:solidFill>
                          <a:schemeClr val="tx2">
                            <a:lumMod val="50000"/>
                          </a:schemeClr>
                        </a:solidFill>
                        <a:effectLst/>
                        <a:latin typeface="Calibri"/>
                        <a:ea typeface="Calibri"/>
                        <a:cs typeface="Arial"/>
                      </a:endParaRPr>
                    </a:p>
                  </a:txBody>
                  <a:tcPr marL="65075" marR="65075" marT="0" marB="0"/>
                </a:tc>
                <a:tc>
                  <a:txBody>
                    <a:bodyPr/>
                    <a:lstStyle/>
                    <a:p>
                      <a:pPr algn="r" rtl="1">
                        <a:lnSpc>
                          <a:spcPct val="107000"/>
                        </a:lnSpc>
                        <a:spcAft>
                          <a:spcPts val="0"/>
                        </a:spcAft>
                      </a:pPr>
                      <a:r>
                        <a:rPr lang="he-IL" sz="2000" b="1" dirty="0">
                          <a:effectLst/>
                        </a:rPr>
                        <a:t>סייד אחמד נביל</a:t>
                      </a:r>
                      <a:endParaRPr lang="en-US" sz="2000" b="1" dirty="0">
                        <a:solidFill>
                          <a:schemeClr val="tx2">
                            <a:lumMod val="50000"/>
                          </a:schemeClr>
                        </a:solidFill>
                        <a:effectLst/>
                        <a:latin typeface="Calibri"/>
                        <a:ea typeface="Calibri"/>
                        <a:cs typeface="Arial"/>
                      </a:endParaRPr>
                    </a:p>
                  </a:txBody>
                  <a:tcPr marL="65075" marR="65075" marT="0" marB="0"/>
                </a:tc>
              </a:tr>
              <a:tr h="500589">
                <a:tc>
                  <a:txBody>
                    <a:bodyPr/>
                    <a:lstStyle/>
                    <a:p>
                      <a:pPr algn="r" rtl="1">
                        <a:lnSpc>
                          <a:spcPct val="107000"/>
                        </a:lnSpc>
                        <a:spcAft>
                          <a:spcPts val="0"/>
                        </a:spcAft>
                      </a:pPr>
                      <a:r>
                        <a:rPr lang="he-IL" sz="2000" b="1" dirty="0">
                          <a:effectLst/>
                        </a:rPr>
                        <a:t>אוכלוסיית היעד (גילאי תלמידים)</a:t>
                      </a:r>
                      <a:endParaRPr lang="en-US" sz="2000" b="1" dirty="0">
                        <a:solidFill>
                          <a:schemeClr val="tx2">
                            <a:lumMod val="50000"/>
                          </a:schemeClr>
                        </a:solidFill>
                        <a:effectLst/>
                        <a:latin typeface="Calibri"/>
                        <a:ea typeface="Calibri"/>
                        <a:cs typeface="Arial"/>
                      </a:endParaRPr>
                    </a:p>
                  </a:txBody>
                  <a:tcPr marL="65075" marR="65075" marT="0" marB="0"/>
                </a:tc>
                <a:tc>
                  <a:txBody>
                    <a:bodyPr/>
                    <a:lstStyle/>
                    <a:p>
                      <a:pPr algn="r" rtl="1">
                        <a:lnSpc>
                          <a:spcPct val="107000"/>
                        </a:lnSpc>
                        <a:spcAft>
                          <a:spcPts val="0"/>
                        </a:spcAft>
                      </a:pPr>
                      <a:r>
                        <a:rPr lang="he-IL" sz="2000" b="1" dirty="0">
                          <a:effectLst/>
                        </a:rPr>
                        <a:t>שכבת ט'  בגיל 14 -15  </a:t>
                      </a:r>
                      <a:endParaRPr lang="en-US" sz="2000" b="1" dirty="0">
                        <a:solidFill>
                          <a:schemeClr val="tx2">
                            <a:lumMod val="50000"/>
                          </a:schemeClr>
                        </a:solidFill>
                        <a:effectLst/>
                        <a:latin typeface="Calibri"/>
                        <a:ea typeface="Calibri"/>
                        <a:cs typeface="Arial"/>
                      </a:endParaRPr>
                    </a:p>
                  </a:txBody>
                  <a:tcPr marL="65075" marR="65075" marT="0" marB="0"/>
                </a:tc>
              </a:tr>
              <a:tr h="874497">
                <a:tc>
                  <a:txBody>
                    <a:bodyPr/>
                    <a:lstStyle/>
                    <a:p>
                      <a:pPr algn="r" rtl="1">
                        <a:lnSpc>
                          <a:spcPct val="107000"/>
                        </a:lnSpc>
                        <a:spcAft>
                          <a:spcPts val="0"/>
                        </a:spcAft>
                      </a:pPr>
                      <a:r>
                        <a:rPr lang="he-IL" sz="2000" b="1" dirty="0">
                          <a:effectLst/>
                        </a:rPr>
                        <a:t>תלמידים/כיתות שייקחו חלק בפרויקט (מינימום 2 כיתות) </a:t>
                      </a:r>
                      <a:br>
                        <a:rPr lang="he-IL" sz="2000" b="1" dirty="0">
                          <a:effectLst/>
                        </a:rPr>
                      </a:br>
                      <a:r>
                        <a:rPr lang="he-IL" sz="2000" b="1" dirty="0">
                          <a:effectLst/>
                        </a:rPr>
                        <a:t>ואפיון הכיתה</a:t>
                      </a:r>
                      <a:endParaRPr lang="en-US" sz="2000" b="1" dirty="0">
                        <a:solidFill>
                          <a:schemeClr val="tx2">
                            <a:lumMod val="50000"/>
                          </a:schemeClr>
                        </a:solidFill>
                        <a:effectLst/>
                        <a:latin typeface="Calibri"/>
                        <a:ea typeface="Calibri"/>
                        <a:cs typeface="Arial"/>
                      </a:endParaRPr>
                    </a:p>
                  </a:txBody>
                  <a:tcPr marL="65075" marR="65075" marT="0" marB="0"/>
                </a:tc>
                <a:tc>
                  <a:txBody>
                    <a:bodyPr/>
                    <a:lstStyle/>
                    <a:p>
                      <a:pPr algn="r" rtl="1">
                        <a:lnSpc>
                          <a:spcPct val="107000"/>
                        </a:lnSpc>
                        <a:spcAft>
                          <a:spcPts val="0"/>
                        </a:spcAft>
                      </a:pPr>
                      <a:r>
                        <a:rPr lang="he-IL" sz="2000" b="1" dirty="0">
                          <a:effectLst/>
                        </a:rPr>
                        <a:t>שלושה כיתות  </a:t>
                      </a:r>
                      <a:r>
                        <a:rPr lang="he-IL" sz="2000" b="1" dirty="0" err="1" smtClean="0">
                          <a:effectLst/>
                        </a:rPr>
                        <a:t>מופ"ת</a:t>
                      </a:r>
                      <a:r>
                        <a:rPr lang="he-IL" sz="2000" b="1" dirty="0" smtClean="0">
                          <a:effectLst/>
                        </a:rPr>
                        <a:t> ומצוינות</a:t>
                      </a:r>
                      <a:r>
                        <a:rPr lang="en-US" sz="2000" b="1" baseline="0" dirty="0" smtClean="0">
                          <a:effectLst/>
                        </a:rPr>
                        <a:t> </a:t>
                      </a:r>
                      <a:r>
                        <a:rPr lang="he-IL" sz="2000" b="1" dirty="0" smtClean="0">
                          <a:effectLst/>
                        </a:rPr>
                        <a:t>שלומדים </a:t>
                      </a:r>
                      <a:r>
                        <a:rPr lang="he-IL" sz="2000" b="1" dirty="0">
                          <a:effectLst/>
                        </a:rPr>
                        <a:t>פיסיקה , כימיה וביולוגיה .</a:t>
                      </a:r>
                      <a:endParaRPr lang="en-US" sz="2000" b="1" dirty="0">
                        <a:solidFill>
                          <a:schemeClr val="tx2">
                            <a:lumMod val="50000"/>
                          </a:schemeClr>
                        </a:solidFill>
                        <a:effectLst/>
                        <a:latin typeface="Calibri"/>
                        <a:ea typeface="Calibri"/>
                        <a:cs typeface="Arial"/>
                      </a:endParaRPr>
                    </a:p>
                  </a:txBody>
                  <a:tcPr marL="65075" marR="65075" marT="0" marB="0"/>
                </a:tc>
              </a:tr>
              <a:tr h="747819">
                <a:tc>
                  <a:txBody>
                    <a:bodyPr/>
                    <a:lstStyle/>
                    <a:p>
                      <a:pPr algn="r" rtl="1">
                        <a:lnSpc>
                          <a:spcPct val="107000"/>
                        </a:lnSpc>
                        <a:spcAft>
                          <a:spcPts val="0"/>
                        </a:spcAft>
                      </a:pPr>
                      <a:r>
                        <a:rPr lang="he-IL" sz="2000" b="1" dirty="0">
                          <a:effectLst/>
                        </a:rPr>
                        <a:t>אנשי צוות מעורבים בפרויקט</a:t>
                      </a:r>
                      <a:endParaRPr lang="en-US" sz="2000" b="1" dirty="0">
                        <a:solidFill>
                          <a:schemeClr val="tx2">
                            <a:lumMod val="50000"/>
                          </a:schemeClr>
                        </a:solidFill>
                        <a:effectLst/>
                        <a:latin typeface="Calibri"/>
                        <a:ea typeface="Calibri"/>
                        <a:cs typeface="Arial"/>
                      </a:endParaRPr>
                    </a:p>
                  </a:txBody>
                  <a:tcPr marL="65075" marR="65075" marT="0" marB="0"/>
                </a:tc>
                <a:tc>
                  <a:txBody>
                    <a:bodyPr/>
                    <a:lstStyle/>
                    <a:p>
                      <a:pPr algn="r" rtl="1">
                        <a:lnSpc>
                          <a:spcPct val="107000"/>
                        </a:lnSpc>
                        <a:spcAft>
                          <a:spcPts val="0"/>
                        </a:spcAft>
                      </a:pPr>
                      <a:r>
                        <a:rPr lang="he-IL" sz="2000" b="1" dirty="0">
                          <a:effectLst/>
                        </a:rPr>
                        <a:t>מנהל התפוח פיס , מנהלת בית הספר חט"ב </a:t>
                      </a:r>
                      <a:r>
                        <a:rPr lang="he-IL" sz="2000" b="1" dirty="0" err="1">
                          <a:effectLst/>
                        </a:rPr>
                        <a:t>טאהא</a:t>
                      </a:r>
                      <a:r>
                        <a:rPr lang="he-IL" sz="2000" b="1" dirty="0">
                          <a:effectLst/>
                        </a:rPr>
                        <a:t> חסין , מורי המדעים .</a:t>
                      </a:r>
                      <a:endParaRPr lang="en-US" sz="2000" b="1" dirty="0">
                        <a:solidFill>
                          <a:schemeClr val="tx2">
                            <a:lumMod val="50000"/>
                          </a:schemeClr>
                        </a:solidFill>
                        <a:effectLst/>
                        <a:latin typeface="Calibri"/>
                        <a:ea typeface="Calibri"/>
                        <a:cs typeface="Arial"/>
                      </a:endParaRPr>
                    </a:p>
                  </a:txBody>
                  <a:tcPr marL="65075" marR="65075" marT="0" marB="0"/>
                </a:tc>
              </a:tr>
              <a:tr h="747819">
                <a:tc>
                  <a:txBody>
                    <a:bodyPr/>
                    <a:lstStyle/>
                    <a:p>
                      <a:pPr algn="r" rtl="1">
                        <a:lnSpc>
                          <a:spcPct val="107000"/>
                        </a:lnSpc>
                        <a:spcAft>
                          <a:spcPts val="0"/>
                        </a:spcAft>
                      </a:pPr>
                      <a:r>
                        <a:rPr lang="he-IL" sz="2000" b="1" dirty="0">
                          <a:effectLst/>
                        </a:rPr>
                        <a:t>תחילת הפרויקט</a:t>
                      </a:r>
                      <a:endParaRPr lang="en-US" sz="2000" b="1" dirty="0">
                        <a:solidFill>
                          <a:schemeClr val="tx2">
                            <a:lumMod val="50000"/>
                          </a:schemeClr>
                        </a:solidFill>
                        <a:effectLst/>
                        <a:latin typeface="Calibri"/>
                        <a:ea typeface="Calibri"/>
                        <a:cs typeface="Arial"/>
                      </a:endParaRPr>
                    </a:p>
                  </a:txBody>
                  <a:tcPr marL="68580" marR="68580" marT="0" marB="0"/>
                </a:tc>
                <a:tc>
                  <a:txBody>
                    <a:bodyPr/>
                    <a:lstStyle/>
                    <a:p>
                      <a:pPr algn="r" rtl="1">
                        <a:lnSpc>
                          <a:spcPct val="107000"/>
                        </a:lnSpc>
                        <a:spcAft>
                          <a:spcPts val="0"/>
                        </a:spcAft>
                      </a:pPr>
                      <a:r>
                        <a:rPr lang="he-IL" sz="2000" b="1" dirty="0">
                          <a:effectLst/>
                        </a:rPr>
                        <a:t>נובמבר 2017</a:t>
                      </a:r>
                      <a:endParaRPr lang="en-US" sz="2000" b="1" dirty="0">
                        <a:solidFill>
                          <a:schemeClr val="tx2">
                            <a:lumMod val="50000"/>
                          </a:schemeClr>
                        </a:solidFill>
                        <a:effectLst/>
                        <a:latin typeface="Calibri"/>
                        <a:ea typeface="Calibri"/>
                        <a:cs typeface="Arial"/>
                      </a:endParaRPr>
                    </a:p>
                  </a:txBody>
                  <a:tcPr marL="68580" marR="68580" marT="0" marB="0"/>
                </a:tc>
              </a:tr>
              <a:tr h="747819">
                <a:tc>
                  <a:txBody>
                    <a:bodyPr/>
                    <a:lstStyle/>
                    <a:p>
                      <a:pPr algn="r" rtl="1">
                        <a:lnSpc>
                          <a:spcPct val="107000"/>
                        </a:lnSpc>
                        <a:spcAft>
                          <a:spcPts val="0"/>
                        </a:spcAft>
                      </a:pPr>
                      <a:r>
                        <a:rPr lang="he-IL" sz="2000" b="1">
                          <a:effectLst/>
                        </a:rPr>
                        <a:t>סיום הפרויקט</a:t>
                      </a:r>
                      <a:endParaRPr lang="en-US" sz="2000" b="1">
                        <a:solidFill>
                          <a:schemeClr val="tx2">
                            <a:lumMod val="50000"/>
                          </a:schemeClr>
                        </a:solidFill>
                        <a:effectLst/>
                        <a:latin typeface="Calibri"/>
                        <a:ea typeface="Calibri"/>
                        <a:cs typeface="Arial"/>
                      </a:endParaRPr>
                    </a:p>
                  </a:txBody>
                  <a:tcPr marL="68580" marR="68580" marT="0" marB="0"/>
                </a:tc>
                <a:tc>
                  <a:txBody>
                    <a:bodyPr/>
                    <a:lstStyle/>
                    <a:p>
                      <a:pPr algn="r" rtl="1">
                        <a:lnSpc>
                          <a:spcPct val="107000"/>
                        </a:lnSpc>
                        <a:spcAft>
                          <a:spcPts val="0"/>
                        </a:spcAft>
                      </a:pPr>
                      <a:r>
                        <a:rPr lang="he-IL" sz="2000" b="1" dirty="0">
                          <a:effectLst/>
                        </a:rPr>
                        <a:t>מאי 2018</a:t>
                      </a:r>
                      <a:endParaRPr lang="en-US" sz="2000" b="1" dirty="0">
                        <a:solidFill>
                          <a:schemeClr val="tx2">
                            <a:lumMod val="50000"/>
                          </a:schemeClr>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90028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3024965567"/>
              </p:ext>
            </p:extLst>
          </p:nvPr>
        </p:nvGraphicFramePr>
        <p:xfrm>
          <a:off x="1259632" y="908720"/>
          <a:ext cx="6840760" cy="4914138"/>
        </p:xfrm>
        <a:graphic>
          <a:graphicData uri="http://schemas.openxmlformats.org/drawingml/2006/table">
            <a:tbl>
              <a:tblPr rtl="1" firstRow="1" firstCol="1" bandRow="1">
                <a:tableStyleId>{00A15C55-8517-42AA-B614-E9B94910E393}</a:tableStyleId>
              </a:tblPr>
              <a:tblGrid>
                <a:gridCol w="2108124"/>
                <a:gridCol w="4732636"/>
              </a:tblGrid>
              <a:tr h="3936427">
                <a:tc>
                  <a:txBody>
                    <a:bodyPr/>
                    <a:lstStyle/>
                    <a:p>
                      <a:pPr algn="r" rtl="1">
                        <a:lnSpc>
                          <a:spcPct val="107000"/>
                        </a:lnSpc>
                        <a:spcAft>
                          <a:spcPts val="0"/>
                        </a:spcAft>
                      </a:pPr>
                      <a:r>
                        <a:rPr lang="he-IL" sz="2400" dirty="0">
                          <a:effectLst/>
                        </a:rPr>
                        <a:t>קשר לתוכנית הלימודים</a:t>
                      </a:r>
                      <a:endParaRPr lang="en-US" sz="2400" dirty="0">
                        <a:effectLst/>
                      </a:endParaRPr>
                    </a:p>
                    <a:p>
                      <a:pPr algn="r" rtl="1">
                        <a:lnSpc>
                          <a:spcPct val="107000"/>
                        </a:lnSpc>
                        <a:spcAft>
                          <a:spcPts val="0"/>
                        </a:spcAft>
                      </a:pPr>
                      <a:r>
                        <a:rPr lang="he-IL" sz="1300" dirty="0">
                          <a:effectLst/>
                        </a:rPr>
                        <a:t> </a:t>
                      </a:r>
                      <a:endParaRPr lang="en-US" sz="1000" dirty="0">
                        <a:effectLst/>
                      </a:endParaRPr>
                    </a:p>
                    <a:p>
                      <a:pPr algn="r" rtl="1">
                        <a:lnSpc>
                          <a:spcPct val="107000"/>
                        </a:lnSpc>
                        <a:spcAft>
                          <a:spcPts val="0"/>
                        </a:spcAft>
                      </a:pPr>
                      <a:r>
                        <a:rPr lang="he-IL" sz="1300" dirty="0">
                          <a:effectLst/>
                        </a:rPr>
                        <a:t> </a:t>
                      </a:r>
                      <a:endParaRPr lang="en-US" sz="1000" dirty="0">
                        <a:effectLst/>
                        <a:latin typeface="Calibri"/>
                        <a:ea typeface="Calibri"/>
                        <a:cs typeface="Arial"/>
                      </a:endParaRPr>
                    </a:p>
                  </a:txBody>
                  <a:tcPr marL="65075" marR="65075" marT="0" marB="0"/>
                </a:tc>
                <a:tc>
                  <a:txBody>
                    <a:bodyPr/>
                    <a:lstStyle/>
                    <a:p>
                      <a:pPr algn="r" rtl="1">
                        <a:lnSpc>
                          <a:spcPct val="107000"/>
                        </a:lnSpc>
                        <a:spcAft>
                          <a:spcPts val="0"/>
                        </a:spcAft>
                      </a:pPr>
                      <a:r>
                        <a:rPr lang="he-IL" sz="2000" dirty="0">
                          <a:effectLst/>
                        </a:rPr>
                        <a:t>מעורבות האדם במרכיבי הסביבה והשלכותיה</a:t>
                      </a:r>
                      <a:endParaRPr lang="en-US" sz="2000" dirty="0">
                        <a:effectLst/>
                      </a:endParaRPr>
                    </a:p>
                    <a:p>
                      <a:pPr algn="r" rtl="1">
                        <a:lnSpc>
                          <a:spcPct val="107000"/>
                        </a:lnSpc>
                        <a:spcAft>
                          <a:spcPts val="0"/>
                        </a:spcAft>
                      </a:pPr>
                      <a:r>
                        <a:rPr lang="he-IL" sz="2000" dirty="0">
                          <a:effectLst/>
                        </a:rPr>
                        <a:t>התלמידים יבינו את המושג מגוון ביולוגי ואת חשיבותו של המגוון לקיום חיים .</a:t>
                      </a:r>
                      <a:endParaRPr lang="en-US" sz="2000" dirty="0">
                        <a:effectLst/>
                      </a:endParaRPr>
                    </a:p>
                    <a:p>
                      <a:pPr marR="457200" algn="r" rtl="1">
                        <a:lnSpc>
                          <a:spcPct val="150000"/>
                        </a:lnSpc>
                        <a:spcAft>
                          <a:spcPts val="0"/>
                        </a:spcAft>
                      </a:pPr>
                      <a:r>
                        <a:rPr lang="he-IL" sz="2000" dirty="0">
                          <a:effectLst/>
                        </a:rPr>
                        <a:t>1.התלמידים יכירו דרכים לצמצום הפגיעה במערכות אקולוגיות תוך הקטנת טביעת הרגל האקולוגית (פיתוח בר-קיימא). </a:t>
                      </a:r>
                      <a:endParaRPr lang="en-US" sz="2000" dirty="0">
                        <a:effectLst/>
                      </a:endParaRPr>
                    </a:p>
                    <a:p>
                      <a:pPr marR="457200" algn="r" rtl="1">
                        <a:lnSpc>
                          <a:spcPct val="150000"/>
                        </a:lnSpc>
                        <a:spcAft>
                          <a:spcPts val="0"/>
                        </a:spcAft>
                      </a:pPr>
                      <a:r>
                        <a:rPr lang="he-IL" sz="2000" dirty="0">
                          <a:effectLst/>
                        </a:rPr>
                        <a:t>2.התלמידים יכירו התנהגויות מאפיינות אורח חיים מקיים.</a:t>
                      </a:r>
                      <a:endParaRPr lang="en-US" sz="2000" dirty="0">
                        <a:effectLst/>
                      </a:endParaRPr>
                    </a:p>
                    <a:p>
                      <a:pPr marR="457200" algn="r" rtl="1">
                        <a:lnSpc>
                          <a:spcPct val="150000"/>
                        </a:lnSpc>
                        <a:spcAft>
                          <a:spcPts val="0"/>
                        </a:spcAft>
                      </a:pPr>
                      <a:r>
                        <a:rPr lang="he-IL" sz="2000" dirty="0">
                          <a:effectLst/>
                        </a:rPr>
                        <a:t>3.התלמידים ישתמשו בכלים טכנולוגיים .</a:t>
                      </a:r>
                      <a:endParaRPr lang="en-US" sz="2000" b="0" dirty="0">
                        <a:effectLst/>
                        <a:latin typeface="Calibri"/>
                        <a:ea typeface="Calibri"/>
                        <a:cs typeface="Arial"/>
                      </a:endParaRPr>
                    </a:p>
                  </a:txBody>
                  <a:tcPr marL="65075" marR="65075" marT="0" marB="0"/>
                </a:tc>
              </a:tr>
            </a:tbl>
          </a:graphicData>
        </a:graphic>
      </p:graphicFrame>
    </p:spTree>
    <p:extLst>
      <p:ext uri="{BB962C8B-B14F-4D97-AF65-F5344CB8AC3E}">
        <p14:creationId xmlns:p14="http://schemas.microsoft.com/office/powerpoint/2010/main" val="47892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2786531432"/>
              </p:ext>
            </p:extLst>
          </p:nvPr>
        </p:nvGraphicFramePr>
        <p:xfrm>
          <a:off x="467544" y="764704"/>
          <a:ext cx="8229600" cy="5529072"/>
        </p:xfrm>
        <a:graphic>
          <a:graphicData uri="http://schemas.openxmlformats.org/drawingml/2006/table">
            <a:tbl>
              <a:tblPr rtl="1" firstRow="1" firstCol="1" bandRow="1">
                <a:tableStyleId>{00A15C55-8517-42AA-B614-E9B94910E393}</a:tableStyleId>
              </a:tblPr>
              <a:tblGrid>
                <a:gridCol w="1984994"/>
                <a:gridCol w="6244606"/>
              </a:tblGrid>
              <a:tr h="4938529">
                <a:tc>
                  <a:txBody>
                    <a:bodyPr/>
                    <a:lstStyle/>
                    <a:p>
                      <a:pPr algn="r" rtl="1">
                        <a:lnSpc>
                          <a:spcPct val="107000"/>
                        </a:lnSpc>
                        <a:spcAft>
                          <a:spcPts val="0"/>
                        </a:spcAft>
                      </a:pPr>
                      <a:r>
                        <a:rPr lang="he-IL" sz="2000" dirty="0">
                          <a:effectLst/>
                        </a:rPr>
                        <a:t>מהלך הפרויקט  - תיאור מילולי קצר</a:t>
                      </a:r>
                      <a:endParaRPr lang="en-US" sz="2000" dirty="0">
                        <a:effectLst/>
                      </a:endParaRPr>
                    </a:p>
                    <a:p>
                      <a:pPr algn="r" rtl="1">
                        <a:lnSpc>
                          <a:spcPct val="107000"/>
                        </a:lnSpc>
                        <a:spcAft>
                          <a:spcPts val="0"/>
                        </a:spcAft>
                      </a:pPr>
                      <a:r>
                        <a:rPr lang="he-IL" sz="1300" dirty="0">
                          <a:effectLst/>
                        </a:rPr>
                        <a:t> </a:t>
                      </a:r>
                      <a:endParaRPr lang="en-US" sz="1000" dirty="0">
                        <a:effectLst/>
                      </a:endParaRPr>
                    </a:p>
                    <a:p>
                      <a:pPr algn="r" rtl="1">
                        <a:lnSpc>
                          <a:spcPct val="107000"/>
                        </a:lnSpc>
                        <a:spcAft>
                          <a:spcPts val="0"/>
                        </a:spcAft>
                      </a:pPr>
                      <a:r>
                        <a:rPr lang="he-IL" sz="1300" dirty="0">
                          <a:effectLst/>
                        </a:rPr>
                        <a:t> </a:t>
                      </a:r>
                      <a:endParaRPr lang="en-US" sz="1000" dirty="0">
                        <a:effectLst/>
                        <a:latin typeface="Calibri"/>
                        <a:ea typeface="Calibri"/>
                        <a:cs typeface="Arial"/>
                      </a:endParaRPr>
                    </a:p>
                  </a:txBody>
                  <a:tcPr marL="65075" marR="65075" marT="0" marB="0"/>
                </a:tc>
                <a:tc>
                  <a:txBody>
                    <a:bodyPr/>
                    <a:lstStyle/>
                    <a:p>
                      <a:pPr algn="r" rtl="0">
                        <a:lnSpc>
                          <a:spcPct val="107000"/>
                        </a:lnSpc>
                        <a:spcAft>
                          <a:spcPts val="0"/>
                        </a:spcAft>
                      </a:pPr>
                      <a:r>
                        <a:rPr lang="he-IL" sz="2000" dirty="0">
                          <a:effectLst/>
                        </a:rPr>
                        <a:t>בניית תכנית התערבות לתלמידי כיתות ט' מבית ספר חט"ב </a:t>
                      </a:r>
                      <a:r>
                        <a:rPr lang="he-IL" sz="2000" dirty="0" err="1">
                          <a:effectLst/>
                        </a:rPr>
                        <a:t>טאהא</a:t>
                      </a:r>
                      <a:r>
                        <a:rPr lang="he-IL" sz="2000" dirty="0">
                          <a:effectLst/>
                        </a:rPr>
                        <a:t> </a:t>
                      </a:r>
                      <a:r>
                        <a:rPr lang="he-IL" sz="2000" dirty="0" err="1">
                          <a:effectLst/>
                        </a:rPr>
                        <a:t>חוסין</a:t>
                      </a:r>
                      <a:r>
                        <a:rPr lang="he-IL" sz="2000" dirty="0">
                          <a:effectLst/>
                        </a:rPr>
                        <a:t> לצמצום המפגע הסביבתי בחלקות האדמות החקלאיות מסביב ליישוב סכנין כתוצאה מהשלכות פסולת מוצקה , תוך שימוש בכלים טכנולוגיים חדשים .</a:t>
                      </a:r>
                      <a:endParaRPr lang="en-US" sz="2000" dirty="0">
                        <a:effectLst/>
                      </a:endParaRPr>
                    </a:p>
                    <a:p>
                      <a:pPr algn="r" rtl="0">
                        <a:lnSpc>
                          <a:spcPct val="107000"/>
                        </a:lnSpc>
                        <a:spcAft>
                          <a:spcPts val="0"/>
                        </a:spcAft>
                      </a:pPr>
                      <a:r>
                        <a:rPr lang="he-IL" sz="2000" dirty="0">
                          <a:effectLst/>
                        </a:rPr>
                        <a:t>לאחר בחירת קבוצת התלמידים וקבלת האישורים ממחלקת החינוך ובית הספר נתחיל בהרצאות רקע בנושאי הסביבה והפסולת השפעות על הסביבה, חי וצומח ובריאות, סיורים מודרכים בשטחים, מיפוי ואיתור אזורים נפגעים ותיעודם דרך צילום השטחים.  </a:t>
                      </a:r>
                      <a:endParaRPr lang="en-US" sz="2000" dirty="0">
                        <a:effectLst/>
                      </a:endParaRPr>
                    </a:p>
                    <a:p>
                      <a:pPr algn="r" rtl="0">
                        <a:lnSpc>
                          <a:spcPct val="107000"/>
                        </a:lnSpc>
                        <a:spcAft>
                          <a:spcPts val="0"/>
                        </a:spcAft>
                      </a:pPr>
                      <a:r>
                        <a:rPr lang="he-IL" sz="2000" dirty="0">
                          <a:effectLst/>
                        </a:rPr>
                        <a:t>בפרויקט נשתמש בכלים טכנולוגים חדישים כמו רחפניים, פיתוח אפליקציות  לעידוד השימוש בטכנולוגיה למען הקהילה וגם להעלאת החשיבות על שימור ערכי  והסביבה הנקייה . הטבע </a:t>
                      </a:r>
                      <a:endParaRPr lang="en-US" sz="2000" dirty="0">
                        <a:effectLst/>
                      </a:endParaRPr>
                    </a:p>
                    <a:p>
                      <a:pPr algn="r" rtl="0">
                        <a:lnSpc>
                          <a:spcPct val="107000"/>
                        </a:lnSpc>
                        <a:spcAft>
                          <a:spcPts val="0"/>
                        </a:spcAft>
                      </a:pPr>
                      <a:r>
                        <a:rPr lang="he-IL" sz="2000" dirty="0">
                          <a:effectLst/>
                        </a:rPr>
                        <a:t> הפרויקט יבוצע בשיתוף פעולה עם העירייה, איגוד ערים בית נטופה,  הורים ומשרד החינוך.</a:t>
                      </a:r>
                      <a:endParaRPr lang="en-US" sz="2000" dirty="0">
                        <a:effectLst/>
                      </a:endParaRPr>
                    </a:p>
                    <a:p>
                      <a:pPr algn="r" rtl="1">
                        <a:lnSpc>
                          <a:spcPct val="107000"/>
                        </a:lnSpc>
                        <a:spcAft>
                          <a:spcPts val="0"/>
                        </a:spcAft>
                      </a:pPr>
                      <a:r>
                        <a:rPr lang="he-IL" sz="2000" dirty="0">
                          <a:effectLst/>
                        </a:rPr>
                        <a:t> </a:t>
                      </a:r>
                      <a:endParaRPr lang="en-US" sz="2000" b="1" dirty="0">
                        <a:effectLst/>
                        <a:latin typeface="Calibri"/>
                        <a:ea typeface="Calibri"/>
                        <a:cs typeface="Arial"/>
                      </a:endParaRPr>
                    </a:p>
                  </a:txBody>
                  <a:tcPr marL="65075" marR="65075" marT="0" marB="0"/>
                </a:tc>
              </a:tr>
            </a:tbl>
          </a:graphicData>
        </a:graphic>
      </p:graphicFrame>
    </p:spTree>
    <p:extLst>
      <p:ext uri="{BB962C8B-B14F-4D97-AF65-F5344CB8AC3E}">
        <p14:creationId xmlns:p14="http://schemas.microsoft.com/office/powerpoint/2010/main" val="594490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59628" y="692696"/>
            <a:ext cx="7024744" cy="1143000"/>
          </a:xfrm>
        </p:spPr>
        <p:txBody>
          <a:bodyPr/>
          <a:lstStyle/>
          <a:p>
            <a:pPr algn="r"/>
            <a:r>
              <a:rPr lang="he-IL" b="1" dirty="0" smtClean="0"/>
              <a:t>מפת סחנין </a:t>
            </a:r>
            <a:endParaRPr lang="he-IL" b="1" dirty="0"/>
          </a:p>
        </p:txBody>
      </p:sp>
      <p:sp>
        <p:nvSpPr>
          <p:cNvPr id="3" name="מציין מיקום תוכן 2"/>
          <p:cNvSpPr>
            <a:spLocks noGrp="1"/>
          </p:cNvSpPr>
          <p:nvPr>
            <p:ph idx="1"/>
          </p:nvPr>
        </p:nvSpPr>
        <p:spPr>
          <a:xfrm>
            <a:off x="277179" y="1916832"/>
            <a:ext cx="8229600" cy="4133056"/>
          </a:xfrm>
        </p:spPr>
        <p:txBody>
          <a:bodyPr>
            <a:normAutofit/>
          </a:bodyPr>
          <a:lstStyle/>
          <a:p>
            <a:pPr marL="0" indent="0">
              <a:buNone/>
            </a:pPr>
            <a:r>
              <a:rPr lang="en-US" sz="2400" b="1" dirty="0">
                <a:hlinkClick r:id="rId2"/>
              </a:rPr>
              <a:t>https://www.google.co.il/maps/@32.8648524,35.3126928,14z</a:t>
            </a:r>
            <a:endParaRPr lang="he-IL"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6840759" cy="3672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68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3160187964"/>
              </p:ext>
            </p:extLst>
          </p:nvPr>
        </p:nvGraphicFramePr>
        <p:xfrm>
          <a:off x="0" y="627352"/>
          <a:ext cx="8676456" cy="6739218"/>
        </p:xfrm>
        <a:graphic>
          <a:graphicData uri="http://schemas.openxmlformats.org/drawingml/2006/table">
            <a:tbl>
              <a:tblPr rtl="1" firstRow="1" firstCol="1" bandRow="1">
                <a:tableStyleId>{ED083AE6-46FA-4A59-8FB0-9F97EB10719F}</a:tableStyleId>
              </a:tblPr>
              <a:tblGrid>
                <a:gridCol w="2436306"/>
                <a:gridCol w="6240150"/>
              </a:tblGrid>
              <a:tr h="794514">
                <a:tc>
                  <a:txBody>
                    <a:bodyPr/>
                    <a:lstStyle/>
                    <a:p>
                      <a:pPr marL="342900" lvl="0" indent="-342900" algn="r" rtl="1">
                        <a:lnSpc>
                          <a:spcPct val="107000"/>
                        </a:lnSpc>
                        <a:spcAft>
                          <a:spcPts val="0"/>
                        </a:spcAft>
                        <a:buFont typeface="Symbol"/>
                        <a:buChar char=""/>
                      </a:pPr>
                      <a:r>
                        <a:rPr lang="he-IL" sz="1400" dirty="0">
                          <a:effectLst/>
                        </a:rPr>
                        <a:t> גורם קהילה מעורב: הורים</a:t>
                      </a:r>
                      <a:endParaRPr lang="en-US" sz="1400" dirty="0">
                        <a:effectLst/>
                      </a:endParaRPr>
                    </a:p>
                    <a:p>
                      <a:pPr marL="457200" algn="r" rtl="1">
                        <a:lnSpc>
                          <a:spcPct val="107000"/>
                        </a:lnSpc>
                        <a:spcAft>
                          <a:spcPts val="0"/>
                        </a:spcAft>
                      </a:pPr>
                      <a:r>
                        <a:rPr lang="he-IL" sz="1400" dirty="0">
                          <a:effectLst/>
                        </a:rPr>
                        <a:t> </a:t>
                      </a:r>
                      <a:endParaRPr lang="en-US" sz="1400" b="1" dirty="0">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הורים של התלמידים שיש להם חלקות אדמה פגועים </a:t>
                      </a:r>
                      <a:endParaRPr lang="en-US" sz="1400" b="1" dirty="0" smtClean="0">
                        <a:effectLst/>
                      </a:endParaRPr>
                    </a:p>
                    <a:p>
                      <a:pPr algn="r" rtl="1">
                        <a:lnSpc>
                          <a:spcPct val="107000"/>
                        </a:lnSpc>
                        <a:spcAft>
                          <a:spcPts val="0"/>
                        </a:spcAft>
                      </a:pPr>
                      <a:r>
                        <a:rPr lang="he-IL" sz="1400" b="1" dirty="0" smtClean="0">
                          <a:effectLst/>
                        </a:rPr>
                        <a:t>מהשלכת </a:t>
                      </a:r>
                      <a:r>
                        <a:rPr lang="he-IL" sz="1400" b="1" dirty="0">
                          <a:effectLst/>
                        </a:rPr>
                        <a:t>הפסולת .</a:t>
                      </a:r>
                      <a:endParaRPr lang="en-US" sz="1400" b="1" dirty="0">
                        <a:effectLst/>
                        <a:latin typeface="Calibri"/>
                        <a:ea typeface="Calibri"/>
                        <a:cs typeface="Arial"/>
                      </a:endParaRPr>
                    </a:p>
                  </a:txBody>
                  <a:tcPr marL="49700" marR="49700" marT="0" marB="0"/>
                </a:tc>
              </a:tr>
              <a:tr h="346935">
                <a:tc>
                  <a:txBody>
                    <a:bodyPr/>
                    <a:lstStyle/>
                    <a:p>
                      <a:pPr algn="r" rtl="1">
                        <a:lnSpc>
                          <a:spcPct val="107000"/>
                        </a:lnSpc>
                        <a:spcAft>
                          <a:spcPts val="0"/>
                        </a:spcAft>
                      </a:pPr>
                      <a:r>
                        <a:rPr lang="he-IL" sz="1400" dirty="0">
                          <a:effectLst/>
                        </a:rPr>
                        <a:t>            צורת המעורבות</a:t>
                      </a:r>
                      <a:endParaRPr lang="en-US" sz="1400" dirty="0">
                        <a:effectLst/>
                      </a:endParaRPr>
                    </a:p>
                    <a:p>
                      <a:pPr algn="r" rtl="1">
                        <a:lnSpc>
                          <a:spcPct val="107000"/>
                        </a:lnSpc>
                        <a:spcAft>
                          <a:spcPts val="0"/>
                        </a:spcAft>
                      </a:pPr>
                      <a:r>
                        <a:rPr lang="he-IL" sz="1400" dirty="0">
                          <a:effectLst/>
                        </a:rPr>
                        <a:t> </a:t>
                      </a:r>
                      <a:endParaRPr lang="en-US" sz="1400" b="1" dirty="0">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ההורים מרצים בפני התלמידים על הבעיה שלהם  </a:t>
                      </a:r>
                      <a:endParaRPr lang="en-US" sz="1400" b="1" dirty="0">
                        <a:effectLst/>
                        <a:latin typeface="Calibri"/>
                        <a:ea typeface="Calibri"/>
                        <a:cs typeface="Arial"/>
                      </a:endParaRPr>
                    </a:p>
                  </a:txBody>
                  <a:tcPr marL="49700" marR="49700" marT="0" marB="0"/>
                </a:tc>
              </a:tr>
              <a:tr h="348024">
                <a:tc>
                  <a:txBody>
                    <a:bodyPr/>
                    <a:lstStyle/>
                    <a:p>
                      <a:pPr marL="342900" lvl="0" indent="-342900" algn="r" rtl="1">
                        <a:lnSpc>
                          <a:spcPct val="107000"/>
                        </a:lnSpc>
                        <a:spcAft>
                          <a:spcPts val="0"/>
                        </a:spcAft>
                        <a:buFont typeface="Symbol"/>
                        <a:buChar char=""/>
                      </a:pPr>
                      <a:r>
                        <a:rPr lang="he-IL" sz="1400" dirty="0">
                          <a:effectLst/>
                        </a:rPr>
                        <a:t> גורם קהילה מעורב: אקדמיה</a:t>
                      </a:r>
                      <a:br>
                        <a:rPr lang="he-IL" sz="1400" dirty="0">
                          <a:effectLst/>
                        </a:rPr>
                      </a:br>
                      <a:endParaRPr lang="en-US" sz="1400" b="1" dirty="0">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מרצה מהאקדמיה על המפגע הסביבתי</a:t>
                      </a:r>
                      <a:endParaRPr lang="en-US" sz="1400" b="1" dirty="0">
                        <a:effectLst/>
                        <a:latin typeface="Calibri"/>
                        <a:ea typeface="Calibri"/>
                        <a:cs typeface="Arial"/>
                      </a:endParaRPr>
                    </a:p>
                  </a:txBody>
                  <a:tcPr marL="49700" marR="49700" marT="0" marB="0"/>
                </a:tc>
              </a:tr>
              <a:tr h="346935">
                <a:tc>
                  <a:txBody>
                    <a:bodyPr/>
                    <a:lstStyle/>
                    <a:p>
                      <a:pPr marL="457200" algn="r" rtl="1">
                        <a:lnSpc>
                          <a:spcPct val="107000"/>
                        </a:lnSpc>
                        <a:spcAft>
                          <a:spcPts val="0"/>
                        </a:spcAft>
                      </a:pPr>
                      <a:r>
                        <a:rPr lang="he-IL" sz="1400" dirty="0">
                          <a:effectLst/>
                        </a:rPr>
                        <a:t>צורת המעורבות </a:t>
                      </a:r>
                      <a:endParaRPr lang="en-US" sz="1400" dirty="0">
                        <a:effectLst/>
                      </a:endParaRPr>
                    </a:p>
                    <a:p>
                      <a:pPr marL="457200" algn="r" rtl="1">
                        <a:lnSpc>
                          <a:spcPct val="107000"/>
                        </a:lnSpc>
                        <a:spcAft>
                          <a:spcPts val="0"/>
                        </a:spcAft>
                      </a:pPr>
                      <a:r>
                        <a:rPr lang="he-IL" sz="1400" dirty="0">
                          <a:effectLst/>
                        </a:rPr>
                        <a:t> </a:t>
                      </a:r>
                      <a:endParaRPr lang="en-US" sz="1400" b="1" dirty="0">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הרצאה לתלמידים והורים </a:t>
                      </a:r>
                      <a:endParaRPr lang="en-US" sz="1400" b="1" dirty="0">
                        <a:effectLst/>
                        <a:latin typeface="Calibri"/>
                        <a:ea typeface="Calibri"/>
                        <a:cs typeface="Arial"/>
                      </a:endParaRPr>
                    </a:p>
                  </a:txBody>
                  <a:tcPr marL="49700" marR="49700" marT="0" marB="0"/>
                </a:tc>
              </a:tr>
              <a:tr h="348024">
                <a:tc>
                  <a:txBody>
                    <a:bodyPr/>
                    <a:lstStyle/>
                    <a:p>
                      <a:pPr marL="342900" lvl="0" indent="-342900" algn="r" rtl="1">
                        <a:lnSpc>
                          <a:spcPct val="107000"/>
                        </a:lnSpc>
                        <a:spcAft>
                          <a:spcPts val="0"/>
                        </a:spcAft>
                        <a:buFont typeface="Symbol"/>
                        <a:buChar char=""/>
                      </a:pPr>
                      <a:r>
                        <a:rPr lang="he-IL" sz="1400" dirty="0">
                          <a:effectLst/>
                        </a:rPr>
                        <a:t> גורם קהילה מעורב: תעשייה</a:t>
                      </a:r>
                      <a:br>
                        <a:rPr lang="he-IL" sz="1400" dirty="0">
                          <a:effectLst/>
                        </a:rPr>
                      </a:br>
                      <a:endParaRPr lang="en-US" sz="1400" b="1" dirty="0">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מרצה על השימוש החוזר בפסולת מוצקה  </a:t>
                      </a:r>
                      <a:endParaRPr lang="en-US" sz="1400" b="1" dirty="0">
                        <a:effectLst/>
                        <a:latin typeface="Calibri"/>
                        <a:ea typeface="Calibri"/>
                        <a:cs typeface="Arial"/>
                      </a:endParaRPr>
                    </a:p>
                  </a:txBody>
                  <a:tcPr marL="49700" marR="49700" marT="0" marB="0"/>
                </a:tc>
              </a:tr>
              <a:tr h="346935">
                <a:tc>
                  <a:txBody>
                    <a:bodyPr/>
                    <a:lstStyle/>
                    <a:p>
                      <a:pPr marL="457200" algn="r" rtl="1">
                        <a:lnSpc>
                          <a:spcPct val="107000"/>
                        </a:lnSpc>
                        <a:spcAft>
                          <a:spcPts val="0"/>
                        </a:spcAft>
                      </a:pPr>
                      <a:r>
                        <a:rPr lang="he-IL" sz="1400">
                          <a:effectLst/>
                        </a:rPr>
                        <a:t>צורת המעורבות </a:t>
                      </a:r>
                      <a:endParaRPr lang="en-US" sz="1400">
                        <a:effectLst/>
                      </a:endParaRPr>
                    </a:p>
                    <a:p>
                      <a:pPr marL="457200" algn="r" rtl="1">
                        <a:lnSpc>
                          <a:spcPct val="107000"/>
                        </a:lnSpc>
                        <a:spcAft>
                          <a:spcPts val="0"/>
                        </a:spcAft>
                      </a:pPr>
                      <a:r>
                        <a:rPr lang="he-IL" sz="1400">
                          <a:effectLst/>
                        </a:rPr>
                        <a:t> </a:t>
                      </a:r>
                      <a:endParaRPr lang="en-US" sz="1400" b="1">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הרצאה בפני התלמידים וההורים</a:t>
                      </a:r>
                      <a:endParaRPr lang="en-US" sz="1400" b="1" dirty="0">
                        <a:effectLst/>
                        <a:latin typeface="Calibri"/>
                        <a:ea typeface="Calibri"/>
                        <a:cs typeface="Arial"/>
                      </a:endParaRPr>
                    </a:p>
                  </a:txBody>
                  <a:tcPr marL="49700" marR="49700" marT="0" marB="0"/>
                </a:tc>
              </a:tr>
              <a:tr h="702830">
                <a:tc>
                  <a:txBody>
                    <a:bodyPr/>
                    <a:lstStyle/>
                    <a:p>
                      <a:pPr marL="342900" lvl="0" indent="-342900" algn="r" rtl="1">
                        <a:lnSpc>
                          <a:spcPct val="107000"/>
                        </a:lnSpc>
                        <a:spcAft>
                          <a:spcPts val="0"/>
                        </a:spcAft>
                        <a:buFont typeface="Symbol"/>
                        <a:buChar char=""/>
                      </a:pPr>
                      <a:r>
                        <a:rPr lang="he-IL" sz="1400" dirty="0">
                          <a:effectLst/>
                        </a:rPr>
                        <a:t> גורם קהילה מעורב: אחר</a:t>
                      </a:r>
                      <a:br>
                        <a:rPr lang="he-IL" sz="1400" dirty="0">
                          <a:effectLst/>
                        </a:rPr>
                      </a:br>
                      <a:endParaRPr lang="en-US" sz="1400" b="1" dirty="0">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1.איגוד ערים בית נטופה . </a:t>
                      </a:r>
                      <a:endParaRPr lang="en-US" sz="1400" b="1" dirty="0">
                        <a:effectLst/>
                      </a:endParaRPr>
                    </a:p>
                    <a:p>
                      <a:pPr algn="r" rtl="1">
                        <a:lnSpc>
                          <a:spcPct val="107000"/>
                        </a:lnSpc>
                        <a:spcAft>
                          <a:spcPts val="0"/>
                        </a:spcAft>
                      </a:pPr>
                      <a:r>
                        <a:rPr lang="he-IL" sz="1400" b="1" dirty="0">
                          <a:effectLst/>
                        </a:rPr>
                        <a:t>2.מחלקת הספורט ומחלקת התברואה בעירייה .</a:t>
                      </a:r>
                      <a:endParaRPr lang="en-US" sz="1400" b="1" dirty="0">
                        <a:effectLst/>
                      </a:endParaRPr>
                    </a:p>
                    <a:p>
                      <a:pPr algn="r" rtl="1">
                        <a:lnSpc>
                          <a:spcPct val="107000"/>
                        </a:lnSpc>
                        <a:spcAft>
                          <a:spcPts val="0"/>
                        </a:spcAft>
                      </a:pPr>
                      <a:r>
                        <a:rPr lang="he-IL" sz="1400" b="1" dirty="0">
                          <a:effectLst/>
                        </a:rPr>
                        <a:t>3. עיתונאי  מהיישוב שחשף את הבעיות והכין כתבות  קודמות .</a:t>
                      </a:r>
                      <a:endParaRPr lang="en-US" sz="1400" b="1" dirty="0">
                        <a:effectLst/>
                        <a:latin typeface="Calibri"/>
                        <a:ea typeface="Calibri"/>
                        <a:cs typeface="Arial"/>
                      </a:endParaRPr>
                    </a:p>
                  </a:txBody>
                  <a:tcPr marL="49700" marR="49700" marT="0" marB="0"/>
                </a:tc>
              </a:tr>
              <a:tr h="2502483">
                <a:tc>
                  <a:txBody>
                    <a:bodyPr/>
                    <a:lstStyle/>
                    <a:p>
                      <a:pPr marL="457200" algn="r" rtl="1">
                        <a:lnSpc>
                          <a:spcPct val="107000"/>
                        </a:lnSpc>
                        <a:spcAft>
                          <a:spcPts val="0"/>
                        </a:spcAft>
                      </a:pPr>
                      <a:r>
                        <a:rPr lang="he-IL" sz="1400" dirty="0">
                          <a:effectLst/>
                        </a:rPr>
                        <a:t>צורת המעורבות </a:t>
                      </a:r>
                      <a:endParaRPr lang="en-US" sz="1400" dirty="0">
                        <a:effectLst/>
                      </a:endParaRPr>
                    </a:p>
                    <a:p>
                      <a:pPr marL="457200" algn="r" rtl="1">
                        <a:lnSpc>
                          <a:spcPct val="107000"/>
                        </a:lnSpc>
                        <a:spcAft>
                          <a:spcPts val="0"/>
                        </a:spcAft>
                      </a:pPr>
                      <a:r>
                        <a:rPr lang="he-IL" sz="1400" dirty="0">
                          <a:effectLst/>
                        </a:rPr>
                        <a:t> </a:t>
                      </a:r>
                      <a:endParaRPr lang="en-US" sz="1400" b="1" dirty="0">
                        <a:effectLst/>
                        <a:latin typeface="Calibri"/>
                        <a:ea typeface="Calibri"/>
                        <a:cs typeface="Arial"/>
                      </a:endParaRPr>
                    </a:p>
                  </a:txBody>
                  <a:tcPr marL="49700" marR="49700" marT="0" marB="0"/>
                </a:tc>
                <a:tc>
                  <a:txBody>
                    <a:bodyPr/>
                    <a:lstStyle/>
                    <a:p>
                      <a:pPr algn="r" rtl="1">
                        <a:lnSpc>
                          <a:spcPct val="107000"/>
                        </a:lnSpc>
                        <a:spcAft>
                          <a:spcPts val="0"/>
                        </a:spcAft>
                      </a:pPr>
                      <a:r>
                        <a:rPr lang="he-IL" sz="1400" b="1" dirty="0">
                          <a:effectLst/>
                        </a:rPr>
                        <a:t>נציגים מכל הגורמים יגיעו לבית הספר ויהוו חלק מהפרויקט ,יתנו  תמונת מצב על מה שקיים ומה שנעשה. והשאיפות שלהם ושהתלמידים יהיו חלק מצוות העבודה . התלמידים  יבינו שהתוצרים שלהם מהפרויקט יגיעו לגורמים משמעותיים בעירייה וישפיעו על חייהם וחיי ההורים והקהילה .</a:t>
                      </a:r>
                      <a:endParaRPr lang="en-US" sz="1400" b="1" dirty="0">
                        <a:effectLst/>
                      </a:endParaRPr>
                    </a:p>
                    <a:p>
                      <a:pPr algn="r" rtl="1">
                        <a:lnSpc>
                          <a:spcPct val="107000"/>
                        </a:lnSpc>
                        <a:spcAft>
                          <a:spcPts val="0"/>
                        </a:spcAft>
                      </a:pPr>
                      <a:r>
                        <a:rPr lang="he-IL" sz="1400" b="1" dirty="0">
                          <a:effectLst/>
                        </a:rPr>
                        <a:t>בניית קבוצת רוכבי אופניים נוטרי סביבה ונאמני סביבה , עבודה עם הצוות במחלקת התברואה על מנת  להציע פתרונות  למזעור הבעיה .</a:t>
                      </a:r>
                      <a:endParaRPr lang="en-US" sz="1400" b="1" dirty="0">
                        <a:effectLst/>
                      </a:endParaRPr>
                    </a:p>
                    <a:p>
                      <a:pPr algn="r" rtl="1">
                        <a:lnSpc>
                          <a:spcPct val="107000"/>
                        </a:lnSpc>
                        <a:spcAft>
                          <a:spcPts val="0"/>
                        </a:spcAft>
                      </a:pPr>
                      <a:r>
                        <a:rPr lang="he-IL" sz="1400" b="1" dirty="0">
                          <a:effectLst/>
                        </a:rPr>
                        <a:t>נציג מהמחלקה יגיע לבית הספר ויפגוש את התלמידים ויהיה צמוד לקבוצה בסיורים ובבית הספר לפי הצורך שלנו .</a:t>
                      </a:r>
                      <a:endParaRPr lang="en-US" sz="1400" b="1" dirty="0">
                        <a:effectLst/>
                        <a:latin typeface="Calibri"/>
                        <a:ea typeface="Calibri"/>
                        <a:cs typeface="Arial"/>
                      </a:endParaRPr>
                    </a:p>
                  </a:txBody>
                  <a:tcPr marL="49700" marR="49700" marT="0" marB="0"/>
                </a:tc>
              </a:tr>
            </a:tbl>
          </a:graphicData>
        </a:graphic>
      </p:graphicFrame>
    </p:spTree>
    <p:extLst>
      <p:ext uri="{BB962C8B-B14F-4D97-AF65-F5344CB8AC3E}">
        <p14:creationId xmlns:p14="http://schemas.microsoft.com/office/powerpoint/2010/main" val="3119642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ar-SA" dirty="0" smtClean="0"/>
              <a:t>صور مؤثرة </a:t>
            </a: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97" y="868732"/>
            <a:ext cx="4464496" cy="2520280"/>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6" y="3645024"/>
            <a:ext cx="4630751" cy="2664296"/>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2128872"/>
            <a:ext cx="4248472" cy="3034623"/>
          </a:xfrm>
          <a:prstGeom prst="rect">
            <a:avLst/>
          </a:prstGeom>
        </p:spPr>
      </p:pic>
      <p:sp>
        <p:nvSpPr>
          <p:cNvPr id="7" name="חץ למטה 6"/>
          <p:cNvSpPr/>
          <p:nvPr/>
        </p:nvSpPr>
        <p:spPr>
          <a:xfrm>
            <a:off x="7020272" y="908720"/>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חץ למטה 7"/>
          <p:cNvSpPr/>
          <p:nvPr/>
        </p:nvSpPr>
        <p:spPr>
          <a:xfrm>
            <a:off x="5832140" y="952720"/>
            <a:ext cx="64807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82455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332656"/>
            <a:ext cx="8136904" cy="5904656"/>
          </a:xfrm>
        </p:spPr>
      </p:pic>
      <p:sp>
        <p:nvSpPr>
          <p:cNvPr id="5" name="מלבן 4"/>
          <p:cNvSpPr/>
          <p:nvPr/>
        </p:nvSpPr>
        <p:spPr>
          <a:xfrm>
            <a:off x="3642900" y="3244334"/>
            <a:ext cx="1858201" cy="369332"/>
          </a:xfrm>
          <a:prstGeom prst="rect">
            <a:avLst/>
          </a:prstGeom>
        </p:spPr>
        <p:txBody>
          <a:bodyPr wrap="none">
            <a:spAutoFit/>
          </a:bodyPr>
          <a:lstStyle/>
          <a:p>
            <a:r>
              <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תמונות מהשטח </a:t>
            </a:r>
            <a:endParaRPr lang="he-IL" dirty="0"/>
          </a:p>
        </p:txBody>
      </p:sp>
    </p:spTree>
    <p:extLst>
      <p:ext uri="{BB962C8B-B14F-4D97-AF65-F5344CB8AC3E}">
        <p14:creationId xmlns:p14="http://schemas.microsoft.com/office/powerpoint/2010/main" val="635174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196752"/>
            <a:ext cx="4536504" cy="5112568"/>
          </a:xfr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196752"/>
            <a:ext cx="3419872" cy="5112568"/>
          </a:xfrm>
          <a:prstGeom prst="rect">
            <a:avLst/>
          </a:prstGeom>
        </p:spPr>
      </p:pic>
      <p:sp>
        <p:nvSpPr>
          <p:cNvPr id="6" name="מלבן 5"/>
          <p:cNvSpPr/>
          <p:nvPr/>
        </p:nvSpPr>
        <p:spPr>
          <a:xfrm>
            <a:off x="1784699" y="476672"/>
            <a:ext cx="1858201" cy="369332"/>
          </a:xfrm>
          <a:prstGeom prst="rect">
            <a:avLst/>
          </a:prstGeom>
        </p:spPr>
        <p:txBody>
          <a:bodyPr wrap="none">
            <a:spAutoFit/>
          </a:bodyPr>
          <a:lstStyle/>
          <a:p>
            <a:r>
              <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תמונות מהשטח </a:t>
            </a:r>
            <a:endParaRPr lang="he-IL" dirty="0"/>
          </a:p>
        </p:txBody>
      </p:sp>
    </p:spTree>
    <p:extLst>
      <p:ext uri="{BB962C8B-B14F-4D97-AF65-F5344CB8AC3E}">
        <p14:creationId xmlns:p14="http://schemas.microsoft.com/office/powerpoint/2010/main" val="316241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18300800_1826324457694896_823856790165636523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14003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231162_1922481031412571_251327827581252975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44796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a:r>
              <a:rPr lang="he-IL" b="1" dirty="0">
                <a:solidFill>
                  <a:schemeClr val="accent3">
                    <a:lumMod val="50000"/>
                  </a:schemeClr>
                </a:solidFill>
              </a:rPr>
              <a:t>סדר יום:</a:t>
            </a:r>
            <a:br>
              <a:rPr lang="he-IL" b="1" dirty="0">
                <a:solidFill>
                  <a:schemeClr val="accent3">
                    <a:lumMod val="50000"/>
                  </a:schemeClr>
                </a:solidFill>
              </a:rPr>
            </a:br>
            <a:endParaRPr lang="he-IL" dirty="0"/>
          </a:p>
        </p:txBody>
      </p:sp>
      <p:sp>
        <p:nvSpPr>
          <p:cNvPr id="4" name="כותרת משנה 2"/>
          <p:cNvSpPr txBox="1">
            <a:spLocks/>
          </p:cNvSpPr>
          <p:nvPr/>
        </p:nvSpPr>
        <p:spPr>
          <a:xfrm>
            <a:off x="323528" y="2276872"/>
            <a:ext cx="8096472" cy="3888432"/>
          </a:xfrm>
          <a:prstGeom prst="rect">
            <a:avLst/>
          </a:prstGeom>
        </p:spPr>
        <p:txBody>
          <a:bodyPr vert="horz" lIns="91440" tIns="45720" rIns="91440" bIns="45720" rtlCol="0">
            <a:normAutofit/>
          </a:bodyPr>
          <a:lst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457200" indent="-457200">
              <a:buFont typeface="Wingdings" pitchFamily="2" charset="2"/>
              <a:buChar char="v"/>
            </a:pPr>
            <a:r>
              <a:rPr lang="he-IL" b="1" dirty="0" smtClean="0">
                <a:solidFill>
                  <a:schemeClr val="accent3">
                    <a:lumMod val="50000"/>
                  </a:schemeClr>
                </a:solidFill>
              </a:rPr>
              <a:t>סלוא אבו </a:t>
            </a:r>
            <a:r>
              <a:rPr lang="he-IL" b="1" dirty="0" err="1" smtClean="0">
                <a:solidFill>
                  <a:schemeClr val="accent3">
                    <a:lumMod val="50000"/>
                  </a:schemeClr>
                </a:solidFill>
              </a:rPr>
              <a:t>ריא</a:t>
            </a:r>
            <a:r>
              <a:rPr lang="he-IL" b="1" dirty="0" smtClean="0">
                <a:solidFill>
                  <a:schemeClr val="accent3">
                    <a:lumMod val="50000"/>
                  </a:schemeClr>
                </a:solidFill>
              </a:rPr>
              <a:t> -מנהלת חט"ב </a:t>
            </a:r>
            <a:r>
              <a:rPr lang="he-IL" b="1" dirty="0" err="1" smtClean="0">
                <a:solidFill>
                  <a:schemeClr val="accent3">
                    <a:lumMod val="50000"/>
                  </a:schemeClr>
                </a:solidFill>
              </a:rPr>
              <a:t>טאהא</a:t>
            </a:r>
            <a:r>
              <a:rPr lang="he-IL" b="1" dirty="0" smtClean="0">
                <a:solidFill>
                  <a:schemeClr val="accent3">
                    <a:lumMod val="50000"/>
                  </a:schemeClr>
                </a:solidFill>
              </a:rPr>
              <a:t> </a:t>
            </a:r>
            <a:r>
              <a:rPr lang="he-IL" b="1" dirty="0" err="1" smtClean="0">
                <a:solidFill>
                  <a:schemeClr val="accent3">
                    <a:lumMod val="50000"/>
                  </a:schemeClr>
                </a:solidFill>
              </a:rPr>
              <a:t>חוסין</a:t>
            </a:r>
            <a:r>
              <a:rPr lang="he-IL" b="1" dirty="0" smtClean="0">
                <a:solidFill>
                  <a:schemeClr val="accent3">
                    <a:lumMod val="50000"/>
                  </a:schemeClr>
                </a:solidFill>
              </a:rPr>
              <a:t> </a:t>
            </a:r>
          </a:p>
          <a:p>
            <a:pPr marL="457200" indent="-457200">
              <a:buFont typeface="Wingdings" pitchFamily="2" charset="2"/>
              <a:buChar char="v"/>
            </a:pPr>
            <a:r>
              <a:rPr lang="he-IL" b="1" dirty="0" smtClean="0">
                <a:solidFill>
                  <a:schemeClr val="accent3">
                    <a:lumMod val="50000"/>
                  </a:schemeClr>
                </a:solidFill>
              </a:rPr>
              <a:t>יאיר בן חורי- מוזיאון המדע </a:t>
            </a:r>
          </a:p>
          <a:p>
            <a:pPr marL="457200" indent="-457200">
              <a:buFont typeface="Wingdings" pitchFamily="2" charset="2"/>
              <a:buChar char="v"/>
            </a:pPr>
            <a:r>
              <a:rPr lang="he-IL" b="1" dirty="0" smtClean="0">
                <a:solidFill>
                  <a:schemeClr val="accent3">
                    <a:lumMod val="50000"/>
                  </a:schemeClr>
                </a:solidFill>
              </a:rPr>
              <a:t>סייד אחמד נביל –מנהל תפוח סכנין </a:t>
            </a:r>
          </a:p>
          <a:p>
            <a:pPr marL="457200" indent="-457200">
              <a:buFont typeface="Wingdings" pitchFamily="2" charset="2"/>
              <a:buChar char="v"/>
            </a:pPr>
            <a:r>
              <a:rPr lang="he-IL" b="1" dirty="0" smtClean="0">
                <a:solidFill>
                  <a:schemeClr val="accent3">
                    <a:lumMod val="50000"/>
                  </a:schemeClr>
                </a:solidFill>
              </a:rPr>
              <a:t>ד"ר </a:t>
            </a:r>
            <a:r>
              <a:rPr lang="he-IL" b="1" dirty="0" err="1" smtClean="0">
                <a:solidFill>
                  <a:schemeClr val="accent3">
                    <a:lumMod val="50000"/>
                  </a:schemeClr>
                </a:solidFill>
              </a:rPr>
              <a:t>טרביה</a:t>
            </a:r>
            <a:r>
              <a:rPr lang="he-IL" b="1" dirty="0" smtClean="0">
                <a:solidFill>
                  <a:schemeClr val="accent3">
                    <a:lumMod val="50000"/>
                  </a:schemeClr>
                </a:solidFill>
              </a:rPr>
              <a:t> </a:t>
            </a:r>
            <a:r>
              <a:rPr lang="he-IL" b="1" dirty="0" err="1" smtClean="0">
                <a:solidFill>
                  <a:schemeClr val="accent3">
                    <a:lumMod val="50000"/>
                  </a:schemeClr>
                </a:solidFill>
              </a:rPr>
              <a:t>חוסין</a:t>
            </a:r>
            <a:r>
              <a:rPr lang="he-IL" b="1" dirty="0" smtClean="0">
                <a:solidFill>
                  <a:schemeClr val="accent3">
                    <a:lumMod val="50000"/>
                  </a:schemeClr>
                </a:solidFill>
              </a:rPr>
              <a:t> –מנהל איגוד ערים סכנין </a:t>
            </a:r>
          </a:p>
          <a:p>
            <a:pPr marL="457200" indent="-457200">
              <a:buFont typeface="Wingdings" pitchFamily="2" charset="2"/>
              <a:buChar char="v"/>
            </a:pPr>
            <a:r>
              <a:rPr lang="he-IL" b="1" dirty="0" smtClean="0">
                <a:solidFill>
                  <a:schemeClr val="accent3">
                    <a:lumMod val="50000"/>
                  </a:schemeClr>
                </a:solidFill>
              </a:rPr>
              <a:t>אכרם </a:t>
            </a:r>
            <a:r>
              <a:rPr lang="he-IL" b="1" dirty="0" err="1" smtClean="0">
                <a:solidFill>
                  <a:schemeClr val="accent3">
                    <a:lumMod val="50000"/>
                  </a:schemeClr>
                </a:solidFill>
              </a:rPr>
              <a:t>זבידאת</a:t>
            </a:r>
            <a:r>
              <a:rPr lang="he-IL" b="1" dirty="0" smtClean="0">
                <a:solidFill>
                  <a:schemeClr val="accent3">
                    <a:lumMod val="50000"/>
                  </a:schemeClr>
                </a:solidFill>
              </a:rPr>
              <a:t> –נציג אגף תברואה סכנין</a:t>
            </a:r>
          </a:p>
          <a:p>
            <a:pPr marL="457200" indent="-457200">
              <a:buFont typeface="Wingdings" pitchFamily="2" charset="2"/>
              <a:buChar char="v"/>
            </a:pPr>
            <a:r>
              <a:rPr lang="he-IL" b="1" dirty="0" err="1" smtClean="0">
                <a:solidFill>
                  <a:schemeClr val="accent3">
                    <a:lumMod val="50000"/>
                  </a:schemeClr>
                </a:solidFill>
              </a:rPr>
              <a:t>איהוד</a:t>
            </a:r>
            <a:r>
              <a:rPr lang="he-IL" b="1" dirty="0" smtClean="0">
                <a:solidFill>
                  <a:schemeClr val="accent3">
                    <a:lumMod val="50000"/>
                  </a:schemeClr>
                </a:solidFill>
              </a:rPr>
              <a:t> רם מדריך  משרד חינוך </a:t>
            </a:r>
            <a:endParaRPr lang="he-IL" b="1" dirty="0">
              <a:solidFill>
                <a:schemeClr val="accent3">
                  <a:lumMod val="50000"/>
                </a:schemeClr>
              </a:solidFill>
            </a:endParaRPr>
          </a:p>
        </p:txBody>
      </p:sp>
    </p:spTree>
    <p:extLst>
      <p:ext uri="{BB962C8B-B14F-4D97-AF65-F5344CB8AC3E}">
        <p14:creationId xmlns:p14="http://schemas.microsoft.com/office/powerpoint/2010/main" val="2826100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316358_1922481201412554_522190641763823707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74776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19129_1927594707567870_911527323216252670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41072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19138_1927594530901221_723142287578578499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68789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19190_1927594630901211_658006397188748719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433219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19352_1927585597568781_484612953582550020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88873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59370_1927594537567887_670833807925064610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249328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59683_1927594800901194_4625565079433352829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0955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61310_1927594810901193_75880396660395569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00199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61348_1927594597567881_1682034613453750299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2845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61502_1927595110901163_719794280224487654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77173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55576" y="476672"/>
            <a:ext cx="7024744" cy="1143000"/>
          </a:xfrm>
        </p:spPr>
        <p:style>
          <a:lnRef idx="2">
            <a:schemeClr val="accent3"/>
          </a:lnRef>
          <a:fillRef idx="1">
            <a:schemeClr val="lt1"/>
          </a:fillRef>
          <a:effectRef idx="0">
            <a:schemeClr val="accent3"/>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OSOS</a:t>
            </a:r>
            <a:endParaRPr lang="he-IL"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568952" cy="5149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988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61676_1927585740902100_411184518378547226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51071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61734_1927585637568777_6474573949103142633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84148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561771_1927595117567829_583492254747895623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55821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167_1927595097567831_1045235567498849039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271788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176_1927594540901220_8169778038297077280_n (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170209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452_1927594900901184_92003411137302745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935152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503_1927595127567828_261006203106288821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643832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513_1927594614234546_634952305151322521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7003237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600_1927595007567840_122761636436685893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68031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636_1927594894234518_7652728541486061108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50240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7790742" cy="631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830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966_1927595187567822_719348555585843392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445129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1989_1927595034234504_349098389431849453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6039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2061_1927594807567860_7196429336223594912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66907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2160_1927595010901173_7423265400964864214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50493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22523_1927585630902111_669439472082507484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281867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58754_1927585560902118_8671902783945626696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032411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58779_1927585610902113_2364552005791273741_n (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478432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659297_1927594600901214_1708156679534168247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584696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722266_1927585754235432_2143261331316552343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36739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3754674_1927594824234525_7956870057619474925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61118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784592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6714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26169415_1955320581461949_7259238459463145670_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280920" cy="6453336"/>
          </a:xfrm>
          <a:prstGeom prst="rect">
            <a:avLst/>
          </a:prstGeom>
          <a:noFill/>
          <a:ln>
            <a:noFill/>
          </a:ln>
        </p:spPr>
      </p:pic>
    </p:spTree>
    <p:extLst>
      <p:ext uri="{BB962C8B-B14F-4D97-AF65-F5344CB8AC3E}">
        <p14:creationId xmlns:p14="http://schemas.microsoft.com/office/powerpoint/2010/main" val="3721806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תמונות מהשטח </a:t>
            </a:r>
            <a:endParaRPr lang="he-IL" dirty="0"/>
          </a:p>
        </p:txBody>
      </p:sp>
      <p:sp>
        <p:nvSpPr>
          <p:cNvPr id="3" name="מציין מיקום תוכן 2"/>
          <p:cNvSpPr>
            <a:spLocks noGrp="1"/>
          </p:cNvSpPr>
          <p:nvPr>
            <p:ph idx="1"/>
          </p:nvPr>
        </p:nvSpPr>
        <p:spPr/>
        <p:txBody>
          <a:bodyPr/>
          <a:lstStyle/>
          <a:p>
            <a:r>
              <a:rPr lang="en-US" smtClean="0">
                <a:hlinkClick r:id="rId2"/>
              </a:rPr>
              <a:t>https://www.facebook.com/profile.php?id=100006353803739</a:t>
            </a:r>
            <a:endParaRPr lang="he-IL" dirty="0"/>
          </a:p>
        </p:txBody>
      </p:sp>
    </p:spTree>
    <p:extLst>
      <p:ext uri="{BB962C8B-B14F-4D97-AF65-F5344CB8AC3E}">
        <p14:creationId xmlns:p14="http://schemas.microsoft.com/office/powerpoint/2010/main" val="12748912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1062741821"/>
              </p:ext>
            </p:extLst>
          </p:nvPr>
        </p:nvGraphicFramePr>
        <p:xfrm>
          <a:off x="1259632" y="836712"/>
          <a:ext cx="7128792" cy="5184576"/>
        </p:xfrm>
        <a:graphic>
          <a:graphicData uri="http://schemas.openxmlformats.org/drawingml/2006/table">
            <a:tbl>
              <a:tblPr rtl="1" firstRow="1" firstCol="1" bandRow="1">
                <a:tableStyleId>{00A15C55-8517-42AA-B614-E9B94910E393}</a:tableStyleId>
              </a:tblPr>
              <a:tblGrid>
                <a:gridCol w="2848674"/>
                <a:gridCol w="4280118"/>
              </a:tblGrid>
              <a:tr h="1321213">
                <a:tc>
                  <a:txBody>
                    <a:bodyPr/>
                    <a:lstStyle/>
                    <a:p>
                      <a:pPr marL="0" lvl="0" indent="0" algn="r" rtl="1">
                        <a:lnSpc>
                          <a:spcPct val="107000"/>
                        </a:lnSpc>
                        <a:spcAft>
                          <a:spcPts val="0"/>
                        </a:spcAft>
                        <a:buFont typeface="+mj-lt"/>
                        <a:buNone/>
                      </a:pPr>
                      <a:r>
                        <a:rPr lang="he-IL" sz="2400" dirty="0">
                          <a:effectLst/>
                        </a:rPr>
                        <a:t>פעילות מס' 1 </a:t>
                      </a:r>
                      <a:br>
                        <a:rPr lang="he-IL" sz="2400" dirty="0">
                          <a:effectLst/>
                        </a:rPr>
                      </a:br>
                      <a:endParaRPr lang="en-US" sz="2400" b="1" dirty="0">
                        <a:effectLst/>
                        <a:latin typeface="Calibri"/>
                        <a:ea typeface="Calibri"/>
                        <a:cs typeface="Arial"/>
                      </a:endParaRPr>
                    </a:p>
                  </a:txBody>
                  <a:tcPr marL="56653" marR="56653" marT="0" marB="0"/>
                </a:tc>
                <a:tc>
                  <a:txBody>
                    <a:bodyPr/>
                    <a:lstStyle/>
                    <a:p>
                      <a:pPr algn="r" rtl="1">
                        <a:lnSpc>
                          <a:spcPct val="107000"/>
                        </a:lnSpc>
                        <a:spcAft>
                          <a:spcPts val="0"/>
                        </a:spcAft>
                      </a:pPr>
                      <a:r>
                        <a:rPr lang="he-IL" sz="1600" dirty="0" smtClean="0">
                          <a:effectLst/>
                        </a:rPr>
                        <a:t>הצגת </a:t>
                      </a:r>
                      <a:r>
                        <a:rPr lang="he-IL" sz="1600" dirty="0">
                          <a:effectLst/>
                        </a:rPr>
                        <a:t>התוכנית למנהלת בית הספר והכנת צוות מורים משתתפים בחירת התלמידים , </a:t>
                      </a:r>
                      <a:endParaRPr lang="he-IL" sz="1600" dirty="0" smtClean="0">
                        <a:effectLst/>
                      </a:endParaRPr>
                    </a:p>
                    <a:p>
                      <a:pPr algn="r" rtl="1">
                        <a:lnSpc>
                          <a:spcPct val="107000"/>
                        </a:lnSpc>
                        <a:spcAft>
                          <a:spcPts val="0"/>
                        </a:spcAft>
                      </a:pPr>
                      <a:r>
                        <a:rPr lang="he-IL" sz="1600" dirty="0" smtClean="0">
                          <a:effectLst/>
                        </a:rPr>
                        <a:t>הצגת </a:t>
                      </a:r>
                      <a:r>
                        <a:rPr lang="he-IL" sz="1600" dirty="0">
                          <a:effectLst/>
                        </a:rPr>
                        <a:t>התוכנית בפני התלמידים .מספר התלמידים יהיה כ 50 תלמידים , שלושה מחנכים ושלושה מורים  למדעים </a:t>
                      </a:r>
                      <a:r>
                        <a:rPr lang="he-IL" sz="1600" dirty="0" smtClean="0">
                          <a:effectLst/>
                        </a:rPr>
                        <a:t>.</a:t>
                      </a:r>
                      <a:endParaRPr lang="en-US" sz="1600" b="1" dirty="0">
                        <a:effectLst/>
                      </a:endParaRPr>
                    </a:p>
                  </a:txBody>
                  <a:tcPr marL="56653" marR="56653" marT="0" marB="0"/>
                </a:tc>
              </a:tr>
              <a:tr h="990909">
                <a:tc>
                  <a:txBody>
                    <a:bodyPr/>
                    <a:lstStyle/>
                    <a:p>
                      <a:pPr marL="0" lvl="0" indent="0" algn="r" rtl="1">
                        <a:lnSpc>
                          <a:spcPct val="107000"/>
                        </a:lnSpc>
                        <a:spcAft>
                          <a:spcPts val="0"/>
                        </a:spcAft>
                        <a:buFont typeface="+mj-lt"/>
                        <a:buNone/>
                      </a:pPr>
                      <a:r>
                        <a:rPr lang="he-IL" sz="2400" dirty="0">
                          <a:effectLst/>
                        </a:rPr>
                        <a:t>פעילות מס' 2 </a:t>
                      </a:r>
                      <a:endParaRPr lang="en-US" sz="2400" b="1" dirty="0">
                        <a:effectLst/>
                        <a:latin typeface="Calibri"/>
                        <a:ea typeface="Calibri"/>
                        <a:cs typeface="Arial"/>
                      </a:endParaRPr>
                    </a:p>
                  </a:txBody>
                  <a:tcPr marL="56653" marR="56653" marT="0" marB="0"/>
                </a:tc>
                <a:tc>
                  <a:txBody>
                    <a:bodyPr/>
                    <a:lstStyle/>
                    <a:p>
                      <a:pPr algn="r" rtl="1">
                        <a:lnSpc>
                          <a:spcPct val="107000"/>
                        </a:lnSpc>
                        <a:spcAft>
                          <a:spcPts val="0"/>
                        </a:spcAft>
                      </a:pPr>
                      <a:endParaRPr lang="he-IL" sz="1600" dirty="0" smtClean="0">
                        <a:effectLst/>
                      </a:endParaRPr>
                    </a:p>
                    <a:p>
                      <a:pPr algn="r" rtl="1">
                        <a:lnSpc>
                          <a:spcPct val="107000"/>
                        </a:lnSpc>
                        <a:spcAft>
                          <a:spcPts val="0"/>
                        </a:spcAft>
                      </a:pPr>
                      <a:r>
                        <a:rPr lang="he-IL" sz="1600" dirty="0" smtClean="0">
                          <a:effectLst/>
                        </a:rPr>
                        <a:t>הרצאות </a:t>
                      </a:r>
                      <a:r>
                        <a:rPr lang="he-IL" sz="1600" dirty="0">
                          <a:effectLst/>
                        </a:rPr>
                        <a:t>רקע בנושא סביבה בהתמקדות בפסולת, ניקיון , השפעות על הסביבה החי והבריאות </a:t>
                      </a:r>
                      <a:r>
                        <a:rPr lang="he-IL" sz="1600" dirty="0" smtClean="0">
                          <a:effectLst/>
                        </a:rPr>
                        <a:t>.</a:t>
                      </a:r>
                      <a:endParaRPr lang="en-US" sz="1600" b="1" dirty="0">
                        <a:effectLst/>
                      </a:endParaRPr>
                    </a:p>
                  </a:txBody>
                  <a:tcPr marL="56653" marR="56653" marT="0" marB="0"/>
                </a:tc>
              </a:tr>
              <a:tr h="2872454">
                <a:tc>
                  <a:txBody>
                    <a:bodyPr/>
                    <a:lstStyle/>
                    <a:p>
                      <a:pPr marL="0" lvl="0" indent="0" algn="r" rtl="1">
                        <a:lnSpc>
                          <a:spcPct val="107000"/>
                        </a:lnSpc>
                        <a:spcAft>
                          <a:spcPts val="0"/>
                        </a:spcAft>
                        <a:buFont typeface="+mj-lt"/>
                        <a:buNone/>
                      </a:pPr>
                      <a:r>
                        <a:rPr lang="he-IL" sz="2400" dirty="0">
                          <a:effectLst/>
                        </a:rPr>
                        <a:t>פעילות מס'  </a:t>
                      </a:r>
                      <a:r>
                        <a:rPr lang="he-IL" sz="2400" dirty="0" smtClean="0">
                          <a:effectLst/>
                        </a:rPr>
                        <a:t>3</a:t>
                      </a:r>
                      <a:endParaRPr lang="en-US" sz="2400" b="1" dirty="0">
                        <a:effectLst/>
                        <a:latin typeface="Calibri"/>
                        <a:ea typeface="Calibri"/>
                        <a:cs typeface="Arial"/>
                      </a:endParaRPr>
                    </a:p>
                  </a:txBody>
                  <a:tcPr marL="56653" marR="56653" marT="0" marB="0"/>
                </a:tc>
                <a:tc>
                  <a:txBody>
                    <a:bodyPr/>
                    <a:lstStyle/>
                    <a:p>
                      <a:pPr algn="r" rtl="1">
                        <a:lnSpc>
                          <a:spcPct val="107000"/>
                        </a:lnSpc>
                        <a:spcAft>
                          <a:spcPts val="0"/>
                        </a:spcAft>
                      </a:pPr>
                      <a:endParaRPr lang="he-IL" sz="1600" dirty="0" smtClean="0">
                        <a:effectLst/>
                      </a:endParaRPr>
                    </a:p>
                    <a:p>
                      <a:pPr algn="r" rtl="1">
                        <a:lnSpc>
                          <a:spcPct val="107000"/>
                        </a:lnSpc>
                        <a:spcAft>
                          <a:spcPts val="0"/>
                        </a:spcAft>
                      </a:pPr>
                      <a:r>
                        <a:rPr lang="he-IL" sz="1600" dirty="0" smtClean="0">
                          <a:effectLst/>
                        </a:rPr>
                        <a:t>סיורים </a:t>
                      </a:r>
                      <a:r>
                        <a:rPr lang="he-IL" sz="1600" dirty="0">
                          <a:effectLst/>
                        </a:rPr>
                        <a:t>מודרכים בשטח למיפוי ואיתור המפגעים , תיעוד במפגעים תוך שימוש בצילום  דרך הרחפניים למעקב ופיקוח בשטחים פתוחים, </a:t>
                      </a:r>
                      <a:endParaRPr lang="he-IL" sz="1600" dirty="0" smtClean="0">
                        <a:effectLst/>
                      </a:endParaRPr>
                    </a:p>
                    <a:p>
                      <a:pPr algn="r" rtl="1">
                        <a:lnSpc>
                          <a:spcPct val="107000"/>
                        </a:lnSpc>
                        <a:spcAft>
                          <a:spcPts val="0"/>
                        </a:spcAft>
                      </a:pPr>
                      <a:r>
                        <a:rPr lang="he-IL" sz="1600" dirty="0" smtClean="0">
                          <a:effectLst/>
                        </a:rPr>
                        <a:t>בניית </a:t>
                      </a:r>
                      <a:r>
                        <a:rPr lang="he-IL" sz="1600" dirty="0">
                          <a:effectLst/>
                        </a:rPr>
                        <a:t>גיליון  מעקב  שבועית לתקופת חודשיים. פירוט סוגי הפסולת לפי המקור .</a:t>
                      </a:r>
                      <a:endParaRPr lang="en-US" sz="1600" dirty="0">
                        <a:effectLst/>
                      </a:endParaRPr>
                    </a:p>
                    <a:p>
                      <a:pPr algn="r" rtl="1">
                        <a:lnSpc>
                          <a:spcPct val="107000"/>
                        </a:lnSpc>
                        <a:spcAft>
                          <a:spcPts val="0"/>
                        </a:spcAft>
                      </a:pPr>
                      <a:r>
                        <a:rPr lang="he-IL" sz="1600" dirty="0">
                          <a:effectLst/>
                        </a:rPr>
                        <a:t> גיבוש קבוצות רוכבי אופניים "כנוטרי הסביבה ונאמני ניקיון "  וזה בתיאום עם מחלקת הספורט בעירייה ואיגוד הערים אשר נרתמו לרעיון ויתחילו בחוג רוכבי אופניים ויתמכו ברעיון שלנו </a:t>
                      </a:r>
                      <a:endParaRPr lang="en-US" sz="1600" dirty="0">
                        <a:effectLst/>
                      </a:endParaRPr>
                    </a:p>
                    <a:p>
                      <a:pPr algn="r" rtl="1">
                        <a:lnSpc>
                          <a:spcPct val="107000"/>
                        </a:lnSpc>
                        <a:spcAft>
                          <a:spcPts val="0"/>
                        </a:spcAft>
                      </a:pPr>
                      <a:r>
                        <a:rPr lang="he-IL" sz="1600" dirty="0">
                          <a:effectLst/>
                        </a:rPr>
                        <a:t> </a:t>
                      </a:r>
                      <a:endParaRPr lang="en-US" sz="1600" b="1" dirty="0">
                        <a:effectLst/>
                        <a:latin typeface="Calibri"/>
                        <a:ea typeface="Calibri"/>
                        <a:cs typeface="Arial"/>
                      </a:endParaRPr>
                    </a:p>
                  </a:txBody>
                  <a:tcPr marL="56653" marR="56653" marT="0" marB="0"/>
                </a:tc>
              </a:tr>
            </a:tbl>
          </a:graphicData>
        </a:graphic>
      </p:graphicFrame>
    </p:spTree>
    <p:extLst>
      <p:ext uri="{BB962C8B-B14F-4D97-AF65-F5344CB8AC3E}">
        <p14:creationId xmlns:p14="http://schemas.microsoft.com/office/powerpoint/2010/main" val="40167622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2586476658"/>
              </p:ext>
            </p:extLst>
          </p:nvPr>
        </p:nvGraphicFramePr>
        <p:xfrm>
          <a:off x="899592" y="1268760"/>
          <a:ext cx="7776864" cy="4577985"/>
        </p:xfrm>
        <a:graphic>
          <a:graphicData uri="http://schemas.openxmlformats.org/drawingml/2006/table">
            <a:tbl>
              <a:tblPr rtl="1" firstRow="1" firstCol="1" bandRow="1">
                <a:tableStyleId>{ED083AE6-46FA-4A59-8FB0-9F97EB10719F}</a:tableStyleId>
              </a:tblPr>
              <a:tblGrid>
                <a:gridCol w="3107645"/>
                <a:gridCol w="4669219"/>
              </a:tblGrid>
              <a:tr h="2080903">
                <a:tc>
                  <a:txBody>
                    <a:bodyPr/>
                    <a:lstStyle/>
                    <a:p>
                      <a:pPr marL="342900" lvl="0" indent="-342900" algn="r" rtl="1">
                        <a:lnSpc>
                          <a:spcPct val="107000"/>
                        </a:lnSpc>
                        <a:spcAft>
                          <a:spcPts val="0"/>
                        </a:spcAft>
                        <a:buFont typeface="+mj-lt"/>
                        <a:buAutoNum type="arabicPeriod"/>
                      </a:pPr>
                      <a:r>
                        <a:rPr lang="he-IL" sz="1600" dirty="0">
                          <a:effectLst/>
                        </a:rPr>
                        <a:t>פעילויות למידה מעבר לשעות ביה"ס, בהן התלמיד ממשיך באופן עצמאי, בעזרת הורים, מומחים וכד') </a:t>
                      </a:r>
                      <a:endParaRPr lang="en-US" sz="1600" b="1" dirty="0">
                        <a:solidFill>
                          <a:srgbClr val="002060"/>
                        </a:solidFill>
                        <a:effectLst/>
                        <a:latin typeface="Calibri"/>
                        <a:ea typeface="Calibri"/>
                        <a:cs typeface="Arial"/>
                      </a:endParaRPr>
                    </a:p>
                  </a:txBody>
                  <a:tcPr marL="65080" marR="65080" marT="0" marB="0"/>
                </a:tc>
                <a:tc>
                  <a:txBody>
                    <a:bodyPr/>
                    <a:lstStyle/>
                    <a:p>
                      <a:pPr algn="r" rtl="1">
                        <a:lnSpc>
                          <a:spcPct val="107000"/>
                        </a:lnSpc>
                        <a:spcAft>
                          <a:spcPts val="0"/>
                        </a:spcAft>
                      </a:pPr>
                      <a:r>
                        <a:rPr lang="he-IL" sz="1600" dirty="0">
                          <a:effectLst/>
                        </a:rPr>
                        <a:t>סיורים  לתלמידים אחריי הצהריים בליווי מורה מבית הספר / מדריך / הורה . כולל תיעוד וצילום וניטור המפגעים ושימוש באפליקציה שתפותח על ידי קבוצת תלמידים מהקבוצה  </a:t>
                      </a:r>
                      <a:r>
                        <a:rPr lang="he-IL" sz="1600" dirty="0" smtClean="0">
                          <a:effectLst/>
                        </a:rPr>
                        <a:t>.</a:t>
                      </a:r>
                      <a:endParaRPr lang="en-US" sz="1600" dirty="0">
                        <a:effectLst/>
                      </a:endParaRPr>
                    </a:p>
                    <a:p>
                      <a:pPr algn="r" rtl="1">
                        <a:lnSpc>
                          <a:spcPct val="107000"/>
                        </a:lnSpc>
                        <a:spcAft>
                          <a:spcPts val="0"/>
                        </a:spcAft>
                      </a:pPr>
                      <a:r>
                        <a:rPr lang="he-IL" sz="1600" dirty="0">
                          <a:effectLst/>
                        </a:rPr>
                        <a:t> </a:t>
                      </a:r>
                      <a:endParaRPr lang="en-US" sz="1600" b="1" dirty="0">
                        <a:solidFill>
                          <a:srgbClr val="002060"/>
                        </a:solidFill>
                        <a:effectLst/>
                        <a:latin typeface="Calibri"/>
                        <a:ea typeface="Calibri"/>
                        <a:cs typeface="Arial"/>
                      </a:endParaRPr>
                    </a:p>
                  </a:txBody>
                  <a:tcPr marL="65080" marR="65080" marT="0" marB="0"/>
                </a:tc>
              </a:tr>
              <a:tr h="2497082">
                <a:tc>
                  <a:txBody>
                    <a:bodyPr/>
                    <a:lstStyle/>
                    <a:p>
                      <a:pPr marL="342900" lvl="0" indent="-342900" algn="r" rtl="1">
                        <a:lnSpc>
                          <a:spcPct val="107000"/>
                        </a:lnSpc>
                        <a:spcAft>
                          <a:spcPts val="0"/>
                        </a:spcAft>
                        <a:buFont typeface="+mj-lt"/>
                        <a:buAutoNum type="arabicPeriod"/>
                      </a:pPr>
                      <a:r>
                        <a:rPr lang="he-IL" sz="1600" dirty="0">
                          <a:effectLst/>
                        </a:rPr>
                        <a:t>פעילות סיכום </a:t>
                      </a:r>
                      <a:br>
                        <a:rPr lang="he-IL" sz="1600" dirty="0">
                          <a:effectLst/>
                        </a:rPr>
                      </a:br>
                      <a:r>
                        <a:rPr lang="he-IL" sz="1600" dirty="0">
                          <a:effectLst/>
                        </a:rPr>
                        <a:t>(סוג, מיקום, גורמים מעורבים, מספר משתתפים צפוי, הכנות נדרשות, תאריך צפוי ועוד)</a:t>
                      </a:r>
                      <a:endParaRPr lang="en-US" sz="1600" b="1" dirty="0">
                        <a:solidFill>
                          <a:srgbClr val="002060"/>
                        </a:solidFill>
                        <a:effectLst/>
                        <a:latin typeface="Calibri"/>
                        <a:ea typeface="Calibri"/>
                        <a:cs typeface="Arial"/>
                      </a:endParaRPr>
                    </a:p>
                  </a:txBody>
                  <a:tcPr marL="65080" marR="65080" marT="0" marB="0"/>
                </a:tc>
                <a:tc>
                  <a:txBody>
                    <a:bodyPr/>
                    <a:lstStyle/>
                    <a:p>
                      <a:pPr algn="r" rtl="1">
                        <a:lnSpc>
                          <a:spcPct val="107000"/>
                        </a:lnSpc>
                        <a:spcAft>
                          <a:spcPts val="0"/>
                        </a:spcAft>
                      </a:pPr>
                      <a:r>
                        <a:rPr lang="he-IL" sz="1600" dirty="0">
                          <a:effectLst/>
                        </a:rPr>
                        <a:t>יריד תוצרים . הכנת פוסטרים ,סרטים , אפליקציה , הפעילות תתקיים בתפוח הפיס והצגת התהליך בפני אנשי עירייה, מנהלי בתי ספר, הורים  ונציגים  ממוזיאון המדע ורשת אורט האחראים על הפרויקט ונציגים ממשרד החינוך והפיקוח על האשכולות פיס  ועוד .....</a:t>
                      </a:r>
                      <a:endParaRPr lang="en-US" sz="1600" dirty="0">
                        <a:effectLst/>
                      </a:endParaRPr>
                    </a:p>
                    <a:p>
                      <a:pPr algn="r" rtl="1">
                        <a:lnSpc>
                          <a:spcPct val="107000"/>
                        </a:lnSpc>
                        <a:spcAft>
                          <a:spcPts val="0"/>
                        </a:spcAft>
                      </a:pPr>
                      <a:r>
                        <a:rPr lang="he-IL" sz="1600" dirty="0">
                          <a:effectLst/>
                        </a:rPr>
                        <a:t> </a:t>
                      </a:r>
                      <a:endParaRPr lang="en-US" sz="1600" dirty="0">
                        <a:effectLst/>
                      </a:endParaRPr>
                    </a:p>
                    <a:p>
                      <a:pPr algn="r" rtl="1">
                        <a:lnSpc>
                          <a:spcPct val="107000"/>
                        </a:lnSpc>
                        <a:spcAft>
                          <a:spcPts val="0"/>
                        </a:spcAft>
                      </a:pPr>
                      <a:r>
                        <a:rPr lang="he-IL" sz="1600" dirty="0">
                          <a:effectLst/>
                        </a:rPr>
                        <a:t> </a:t>
                      </a:r>
                      <a:endParaRPr lang="en-US" sz="1600" b="1" dirty="0">
                        <a:solidFill>
                          <a:srgbClr val="002060"/>
                        </a:solidFill>
                        <a:effectLst/>
                        <a:latin typeface="Calibri"/>
                        <a:ea typeface="Calibri"/>
                        <a:cs typeface="Arial"/>
                      </a:endParaRPr>
                    </a:p>
                  </a:txBody>
                  <a:tcPr marL="65080" marR="65080" marT="0" marB="0"/>
                </a:tc>
              </a:tr>
            </a:tbl>
          </a:graphicData>
        </a:graphic>
      </p:graphicFrame>
    </p:spTree>
    <p:extLst>
      <p:ext uri="{BB962C8B-B14F-4D97-AF65-F5344CB8AC3E}">
        <p14:creationId xmlns:p14="http://schemas.microsoft.com/office/powerpoint/2010/main" val="2636564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2976160137"/>
              </p:ext>
            </p:extLst>
          </p:nvPr>
        </p:nvGraphicFramePr>
        <p:xfrm>
          <a:off x="539552" y="764704"/>
          <a:ext cx="8229600" cy="5439888"/>
        </p:xfrm>
        <a:graphic>
          <a:graphicData uri="http://schemas.openxmlformats.org/drawingml/2006/table">
            <a:tbl>
              <a:tblPr rtl="1" firstRow="1" firstCol="1" bandRow="1">
                <a:tableStyleId>{5940675A-B579-460E-94D1-54222C63F5DA}</a:tableStyleId>
              </a:tblPr>
              <a:tblGrid>
                <a:gridCol w="2536310"/>
                <a:gridCol w="5693290"/>
              </a:tblGrid>
              <a:tr h="901617">
                <a:tc>
                  <a:txBody>
                    <a:bodyPr/>
                    <a:lstStyle/>
                    <a:p>
                      <a:pPr marL="228600" algn="r" rtl="1">
                        <a:lnSpc>
                          <a:spcPct val="107000"/>
                        </a:lnSpc>
                        <a:spcAft>
                          <a:spcPts val="0"/>
                        </a:spcAft>
                      </a:pPr>
                      <a:r>
                        <a:rPr lang="he-IL" sz="2000" dirty="0">
                          <a:effectLst/>
                        </a:rPr>
                        <a:t>בעיות בעולם </a:t>
                      </a:r>
                      <a:r>
                        <a:rPr lang="he-IL" sz="2000" dirty="0" err="1">
                          <a:effectLst/>
                        </a:rPr>
                        <a:t>האמיתי</a:t>
                      </a:r>
                      <a:endParaRPr lang="en-US" sz="2000" b="1" dirty="0">
                        <a:effectLst/>
                        <a:latin typeface="Calibri"/>
                        <a:ea typeface="Calibri"/>
                        <a:cs typeface="Arial"/>
                      </a:endParaRPr>
                    </a:p>
                  </a:txBody>
                  <a:tcPr marL="65080" marR="65080" marT="0" marB="0">
                    <a:solidFill>
                      <a:schemeClr val="accent1">
                        <a:lumMod val="75000"/>
                      </a:schemeClr>
                    </a:solidFill>
                  </a:tcPr>
                </a:tc>
                <a:tc>
                  <a:txBody>
                    <a:bodyPr/>
                    <a:lstStyle/>
                    <a:p>
                      <a:pPr algn="r" rtl="1">
                        <a:lnSpc>
                          <a:spcPct val="107000"/>
                        </a:lnSpc>
                        <a:spcAft>
                          <a:spcPts val="0"/>
                        </a:spcAft>
                      </a:pPr>
                      <a:r>
                        <a:rPr lang="he-IL" sz="1300" dirty="0">
                          <a:effectLst/>
                        </a:rPr>
                        <a:t> </a:t>
                      </a:r>
                      <a:endParaRPr lang="en-US" sz="1000" dirty="0">
                        <a:effectLst/>
                      </a:endParaRPr>
                    </a:p>
                    <a:p>
                      <a:pPr algn="r" rtl="1">
                        <a:lnSpc>
                          <a:spcPct val="107000"/>
                        </a:lnSpc>
                        <a:spcAft>
                          <a:spcPts val="0"/>
                        </a:spcAft>
                      </a:pPr>
                      <a:r>
                        <a:rPr lang="he-IL" sz="2000" dirty="0">
                          <a:effectLst/>
                        </a:rPr>
                        <a:t>בעיית השלכת הפסולת והזיהום, הפגיעה בבעלי חיים ושרשת המזון .</a:t>
                      </a:r>
                      <a:endParaRPr lang="en-US" sz="2000" dirty="0">
                        <a:effectLst/>
                      </a:endParaRPr>
                    </a:p>
                    <a:p>
                      <a:pPr algn="r" rtl="1">
                        <a:lnSpc>
                          <a:spcPct val="107000"/>
                        </a:lnSpc>
                        <a:spcAft>
                          <a:spcPts val="0"/>
                        </a:spcAft>
                      </a:pPr>
                      <a:r>
                        <a:rPr lang="he-IL" sz="1300" dirty="0">
                          <a:effectLst/>
                        </a:rPr>
                        <a:t> </a:t>
                      </a:r>
                      <a:endParaRPr lang="en-US" sz="1000" dirty="0">
                        <a:effectLst/>
                        <a:latin typeface="Calibri"/>
                        <a:ea typeface="Calibri"/>
                        <a:cs typeface="Arial"/>
                      </a:endParaRPr>
                    </a:p>
                  </a:txBody>
                  <a:tcPr marL="65080" marR="65080" marT="0" marB="0">
                    <a:solidFill>
                      <a:schemeClr val="accent1">
                        <a:lumMod val="75000"/>
                      </a:schemeClr>
                    </a:solidFill>
                  </a:tcPr>
                </a:tc>
              </a:tr>
              <a:tr h="2186798">
                <a:tc>
                  <a:txBody>
                    <a:bodyPr/>
                    <a:lstStyle/>
                    <a:p>
                      <a:pPr marL="228600" algn="r" rtl="1">
                        <a:lnSpc>
                          <a:spcPct val="107000"/>
                        </a:lnSpc>
                        <a:spcAft>
                          <a:spcPts val="0"/>
                        </a:spcAft>
                      </a:pPr>
                      <a:r>
                        <a:rPr lang="en-US" sz="2000" b="1" dirty="0" smtClean="0">
                          <a:effectLst/>
                        </a:rPr>
                        <a:t>PBL</a:t>
                      </a:r>
                      <a:endParaRPr lang="he-IL" sz="2000" b="1" dirty="0" smtClean="0">
                        <a:effectLst/>
                      </a:endParaRPr>
                    </a:p>
                    <a:p>
                      <a:pPr marL="228600" algn="r" rtl="1">
                        <a:lnSpc>
                          <a:spcPct val="107000"/>
                        </a:lnSpc>
                        <a:spcAft>
                          <a:spcPts val="0"/>
                        </a:spcAft>
                      </a:pPr>
                      <a:r>
                        <a:rPr lang="he-IL" sz="1800" b="1" kern="1200" dirty="0" smtClean="0">
                          <a:effectLst/>
                        </a:rPr>
                        <a:t>(</a:t>
                      </a:r>
                      <a:r>
                        <a:rPr lang="en-US" sz="1800" b="1" kern="1200" dirty="0" smtClean="0">
                          <a:effectLst/>
                        </a:rPr>
                        <a:t>Project Based Learning</a:t>
                      </a:r>
                      <a:r>
                        <a:rPr lang="he-IL" sz="2000" b="1" dirty="0" smtClean="0">
                          <a:effectLst/>
                        </a:rPr>
                        <a:t> ) </a:t>
                      </a:r>
                    </a:p>
                    <a:p>
                      <a:pPr marL="228600" algn="r" rtl="1">
                        <a:lnSpc>
                          <a:spcPct val="107000"/>
                        </a:lnSpc>
                        <a:spcAft>
                          <a:spcPts val="0"/>
                        </a:spcAft>
                      </a:pPr>
                      <a:r>
                        <a:rPr lang="he-IL" sz="2000" b="1" dirty="0" smtClean="0">
                          <a:effectLst/>
                        </a:rPr>
                        <a:t>למידה </a:t>
                      </a:r>
                      <a:r>
                        <a:rPr lang="he-IL" sz="2000" b="1" dirty="0">
                          <a:effectLst/>
                        </a:rPr>
                        <a:t>מבוססת פרויקטים</a:t>
                      </a:r>
                      <a:endParaRPr lang="en-US" sz="2000" b="1" dirty="0">
                        <a:effectLst/>
                        <a:latin typeface="Calibri"/>
                        <a:ea typeface="Calibri"/>
                        <a:cs typeface="Arial"/>
                      </a:endParaRPr>
                    </a:p>
                  </a:txBody>
                  <a:tcPr marL="65080" marR="65080" marT="0" marB="0"/>
                </a:tc>
                <a:tc>
                  <a:txBody>
                    <a:bodyPr/>
                    <a:lstStyle/>
                    <a:p>
                      <a:pPr algn="r" rtl="1">
                        <a:lnSpc>
                          <a:spcPct val="107000"/>
                        </a:lnSpc>
                        <a:spcAft>
                          <a:spcPts val="0"/>
                        </a:spcAft>
                      </a:pPr>
                      <a:r>
                        <a:rPr lang="he-IL" sz="2000" b="1" dirty="0">
                          <a:effectLst/>
                        </a:rPr>
                        <a:t>הגדרת הבעיה</a:t>
                      </a:r>
                      <a:endParaRPr lang="en-US" sz="2000" b="1" dirty="0">
                        <a:effectLst/>
                      </a:endParaRPr>
                    </a:p>
                    <a:p>
                      <a:pPr algn="r" rtl="1">
                        <a:lnSpc>
                          <a:spcPct val="107000"/>
                        </a:lnSpc>
                        <a:spcAft>
                          <a:spcPts val="0"/>
                        </a:spcAft>
                      </a:pPr>
                      <a:r>
                        <a:rPr lang="he-IL" sz="2000" b="1" dirty="0">
                          <a:effectLst/>
                        </a:rPr>
                        <a:t>למידה משמעותית בקבוצות , </a:t>
                      </a:r>
                      <a:endParaRPr lang="en-US" sz="2000" b="1" dirty="0">
                        <a:effectLst/>
                      </a:endParaRPr>
                    </a:p>
                    <a:p>
                      <a:pPr algn="r" rtl="1">
                        <a:lnSpc>
                          <a:spcPct val="107000"/>
                        </a:lnSpc>
                        <a:spcAft>
                          <a:spcPts val="0"/>
                        </a:spcAft>
                      </a:pPr>
                      <a:r>
                        <a:rPr lang="he-IL" sz="2000" b="1" dirty="0">
                          <a:effectLst/>
                        </a:rPr>
                        <a:t>איתור חומרי למידה , </a:t>
                      </a:r>
                      <a:endParaRPr lang="en-US" sz="2000" b="1" dirty="0">
                        <a:effectLst/>
                      </a:endParaRPr>
                    </a:p>
                    <a:p>
                      <a:pPr algn="r" rtl="1">
                        <a:lnSpc>
                          <a:spcPct val="107000"/>
                        </a:lnSpc>
                        <a:spcAft>
                          <a:spcPts val="0"/>
                        </a:spcAft>
                      </a:pPr>
                      <a:r>
                        <a:rPr lang="he-IL" sz="2000" b="1" dirty="0">
                          <a:effectLst/>
                        </a:rPr>
                        <a:t>שימוש באמצעים טכנולוגיים .</a:t>
                      </a:r>
                      <a:endParaRPr lang="en-US" sz="2000" b="1" dirty="0">
                        <a:effectLst/>
                      </a:endParaRPr>
                    </a:p>
                    <a:p>
                      <a:pPr algn="r" rtl="1">
                        <a:lnSpc>
                          <a:spcPct val="107000"/>
                        </a:lnSpc>
                        <a:spcAft>
                          <a:spcPts val="0"/>
                        </a:spcAft>
                      </a:pPr>
                      <a:r>
                        <a:rPr lang="he-IL" sz="2000" b="1" dirty="0">
                          <a:effectLst/>
                        </a:rPr>
                        <a:t>הצעת פתרון .</a:t>
                      </a:r>
                      <a:endParaRPr lang="en-US" sz="2000" b="1" dirty="0">
                        <a:effectLst/>
                      </a:endParaRPr>
                    </a:p>
                    <a:p>
                      <a:pPr algn="r" rtl="1">
                        <a:lnSpc>
                          <a:spcPct val="107000"/>
                        </a:lnSpc>
                        <a:spcAft>
                          <a:spcPts val="0"/>
                        </a:spcAft>
                      </a:pPr>
                      <a:r>
                        <a:rPr lang="he-IL" sz="2000" b="1" dirty="0">
                          <a:effectLst/>
                        </a:rPr>
                        <a:t> </a:t>
                      </a:r>
                      <a:endParaRPr lang="en-US" sz="2000" b="1" dirty="0">
                        <a:effectLst/>
                      </a:endParaRPr>
                    </a:p>
                    <a:p>
                      <a:pPr algn="r" rtl="1">
                        <a:lnSpc>
                          <a:spcPct val="107000"/>
                        </a:lnSpc>
                        <a:spcAft>
                          <a:spcPts val="0"/>
                        </a:spcAft>
                      </a:pPr>
                      <a:r>
                        <a:rPr lang="he-IL" sz="1300" b="1" dirty="0">
                          <a:effectLst/>
                        </a:rPr>
                        <a:t> </a:t>
                      </a:r>
                      <a:endParaRPr lang="en-US" sz="1000" b="1" dirty="0">
                        <a:effectLst/>
                        <a:latin typeface="Calibri"/>
                        <a:ea typeface="Calibri"/>
                        <a:cs typeface="Arial"/>
                      </a:endParaRPr>
                    </a:p>
                  </a:txBody>
                  <a:tcPr marL="65080" marR="65080" marT="0" marB="0"/>
                </a:tc>
              </a:tr>
              <a:tr h="2186798">
                <a:tc>
                  <a:txBody>
                    <a:bodyPr/>
                    <a:lstStyle/>
                    <a:p>
                      <a:pPr marL="228600" algn="r" rtl="1">
                        <a:lnSpc>
                          <a:spcPct val="107000"/>
                        </a:lnSpc>
                        <a:spcAft>
                          <a:spcPts val="0"/>
                        </a:spcAft>
                      </a:pPr>
                      <a:r>
                        <a:rPr lang="he-IL" sz="2000" b="1" dirty="0">
                          <a:effectLst/>
                        </a:rPr>
                        <a:t>שוויון מגדרי</a:t>
                      </a:r>
                      <a:endParaRPr lang="en-US" sz="2000" b="1" dirty="0">
                        <a:effectLst/>
                        <a:latin typeface="Calibri"/>
                        <a:ea typeface="Calibri"/>
                        <a:cs typeface="Arial"/>
                      </a:endParaRPr>
                    </a:p>
                  </a:txBody>
                  <a:tcPr marL="65080" marR="65080" marT="0" marB="0"/>
                </a:tc>
                <a:tc>
                  <a:txBody>
                    <a:bodyPr/>
                    <a:lstStyle/>
                    <a:p>
                      <a:pPr algn="r" rtl="1">
                        <a:lnSpc>
                          <a:spcPct val="107000"/>
                        </a:lnSpc>
                        <a:spcAft>
                          <a:spcPts val="0"/>
                        </a:spcAft>
                      </a:pPr>
                      <a:r>
                        <a:rPr lang="he-IL" sz="2000" b="1" dirty="0">
                          <a:effectLst/>
                        </a:rPr>
                        <a:t>ישתתפו בפרויקט זה תלמידים ותלמידות מאותה שכבת גיל . נעשה בניית תת קבוצות ובכל תת קבוצה יהיה בנים ובנות וכולם יעברו אותו תהליך .כולם יעשו את הכול , אין תפקיד מיועד לבנים ואין משהו אחר שמיועד לבנות </a:t>
                      </a:r>
                      <a:r>
                        <a:rPr lang="he-IL" sz="2000" b="1" dirty="0" smtClean="0">
                          <a:effectLst/>
                        </a:rPr>
                        <a:t>.</a:t>
                      </a:r>
                      <a:endParaRPr lang="en-US" sz="2000" b="1" dirty="0">
                        <a:effectLst/>
                      </a:endParaRPr>
                    </a:p>
                  </a:txBody>
                  <a:tcPr marL="65080" marR="65080" marT="0" marB="0"/>
                </a:tc>
              </a:tr>
            </a:tbl>
          </a:graphicData>
        </a:graphic>
      </p:graphicFrame>
    </p:spTree>
    <p:extLst>
      <p:ext uri="{BB962C8B-B14F-4D97-AF65-F5344CB8AC3E}">
        <p14:creationId xmlns:p14="http://schemas.microsoft.com/office/powerpoint/2010/main" val="2118204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3041646571"/>
              </p:ext>
            </p:extLst>
          </p:nvPr>
        </p:nvGraphicFramePr>
        <p:xfrm>
          <a:off x="0" y="332656"/>
          <a:ext cx="8697144" cy="5946648"/>
        </p:xfrm>
        <a:graphic>
          <a:graphicData uri="http://schemas.openxmlformats.org/drawingml/2006/table">
            <a:tbl>
              <a:tblPr rtl="1" firstRow="1" firstCol="1" bandRow="1">
                <a:tableStyleId>{5940675A-B579-460E-94D1-54222C63F5DA}</a:tableStyleId>
              </a:tblPr>
              <a:tblGrid>
                <a:gridCol w="2680404"/>
                <a:gridCol w="6016740"/>
              </a:tblGrid>
              <a:tr h="839255">
                <a:tc>
                  <a:txBody>
                    <a:bodyPr/>
                    <a:lstStyle/>
                    <a:p>
                      <a:pPr marL="228600" algn="r" rtl="1">
                        <a:lnSpc>
                          <a:spcPct val="107000"/>
                        </a:lnSpc>
                        <a:spcAft>
                          <a:spcPts val="0"/>
                        </a:spcAft>
                      </a:pPr>
                      <a:endParaRPr lang="he-IL" sz="1300" b="1" dirty="0" smtClean="0">
                        <a:effectLst/>
                      </a:endParaRPr>
                    </a:p>
                    <a:p>
                      <a:pPr marL="228600" algn="r" rtl="1">
                        <a:lnSpc>
                          <a:spcPct val="107000"/>
                        </a:lnSpc>
                        <a:spcAft>
                          <a:spcPts val="0"/>
                        </a:spcAft>
                      </a:pPr>
                      <a:r>
                        <a:rPr lang="he-IL" sz="2000" b="1" dirty="0" smtClean="0">
                          <a:effectLst/>
                        </a:rPr>
                        <a:t>הנגשה </a:t>
                      </a:r>
                      <a:r>
                        <a:rPr lang="he-IL" sz="2000" b="1" dirty="0">
                          <a:effectLst/>
                        </a:rPr>
                        <a:t>של חומרי הפרויקט (פעילויות ותוצרים) לציבור</a:t>
                      </a:r>
                      <a:endParaRPr lang="en-US" sz="2000" b="1" dirty="0">
                        <a:effectLst/>
                        <a:latin typeface="Calibri"/>
                        <a:ea typeface="Calibri"/>
                        <a:cs typeface="Arial"/>
                      </a:endParaRPr>
                    </a:p>
                  </a:txBody>
                  <a:tcPr marL="65080" marR="65080" marT="0" marB="0">
                    <a:solidFill>
                      <a:schemeClr val="accent1">
                        <a:lumMod val="40000"/>
                        <a:lumOff val="60000"/>
                      </a:schemeClr>
                    </a:solidFill>
                  </a:tcPr>
                </a:tc>
                <a:tc>
                  <a:txBody>
                    <a:bodyPr/>
                    <a:lstStyle/>
                    <a:p>
                      <a:pPr algn="r" rtl="1">
                        <a:lnSpc>
                          <a:spcPct val="107000"/>
                        </a:lnSpc>
                        <a:spcAft>
                          <a:spcPts val="0"/>
                        </a:spcAft>
                      </a:pPr>
                      <a:r>
                        <a:rPr lang="he-IL" sz="2000" b="1" dirty="0">
                          <a:effectLst/>
                        </a:rPr>
                        <a:t>את התהליך נעלה לאתר המשותף לכל בתי הספר השותפים , לאתרי אינטרנט מקומיים ולאנשי העירייה הרלוונטיים סביבה , תברואה והנדסה , הורים .</a:t>
                      </a:r>
                      <a:endParaRPr lang="en-US" sz="2000" b="1" dirty="0">
                        <a:effectLst/>
                      </a:endParaRPr>
                    </a:p>
                    <a:p>
                      <a:pPr algn="r" rtl="1">
                        <a:lnSpc>
                          <a:spcPct val="107000"/>
                        </a:lnSpc>
                        <a:spcAft>
                          <a:spcPts val="0"/>
                        </a:spcAft>
                      </a:pPr>
                      <a:r>
                        <a:rPr lang="he-IL" sz="2000" b="1" dirty="0">
                          <a:effectLst/>
                        </a:rPr>
                        <a:t> </a:t>
                      </a:r>
                      <a:endParaRPr lang="en-US" sz="2000" b="1" dirty="0">
                        <a:effectLst/>
                        <a:latin typeface="Calibri"/>
                        <a:ea typeface="Calibri"/>
                        <a:cs typeface="Arial"/>
                      </a:endParaRPr>
                    </a:p>
                  </a:txBody>
                  <a:tcPr marL="65080" marR="65080" marT="0" marB="0">
                    <a:solidFill>
                      <a:schemeClr val="accent1">
                        <a:lumMod val="40000"/>
                        <a:lumOff val="60000"/>
                      </a:schemeClr>
                    </a:solidFill>
                  </a:tcPr>
                </a:tc>
              </a:tr>
              <a:tr h="4569405">
                <a:tc>
                  <a:txBody>
                    <a:bodyPr/>
                    <a:lstStyle/>
                    <a:p>
                      <a:pPr marL="228600" algn="r" rtl="1">
                        <a:lnSpc>
                          <a:spcPct val="107000"/>
                        </a:lnSpc>
                        <a:spcAft>
                          <a:spcPts val="0"/>
                        </a:spcAft>
                      </a:pPr>
                      <a:endParaRPr lang="he-IL" sz="1300" b="1" dirty="0" smtClean="0">
                        <a:effectLst/>
                      </a:endParaRPr>
                    </a:p>
                    <a:p>
                      <a:pPr marL="228600" algn="r" rtl="1">
                        <a:lnSpc>
                          <a:spcPct val="107000"/>
                        </a:lnSpc>
                        <a:spcAft>
                          <a:spcPts val="0"/>
                        </a:spcAft>
                      </a:pPr>
                      <a:r>
                        <a:rPr lang="he-IL" sz="2400" b="1" dirty="0" smtClean="0">
                          <a:effectLst/>
                        </a:rPr>
                        <a:t>מיומנויות </a:t>
                      </a:r>
                      <a:r>
                        <a:rPr lang="he-IL" sz="2400" b="1" dirty="0">
                          <a:effectLst/>
                        </a:rPr>
                        <a:t>המאה </a:t>
                      </a:r>
                      <a:r>
                        <a:rPr lang="he-IL" sz="2400" b="1" dirty="0" smtClean="0">
                          <a:effectLst/>
                        </a:rPr>
                        <a:t>ה-21</a:t>
                      </a:r>
                      <a:endParaRPr lang="en-US" sz="2400" b="1" dirty="0">
                        <a:effectLst/>
                      </a:endParaRPr>
                    </a:p>
                  </a:txBody>
                  <a:tcPr marL="65080" marR="65080" marT="0" marB="0"/>
                </a:tc>
                <a:tc>
                  <a:txBody>
                    <a:bodyPr/>
                    <a:lstStyle/>
                    <a:p>
                      <a:pPr marL="342900" lvl="0" indent="-342900" algn="r" rtl="1">
                        <a:lnSpc>
                          <a:spcPct val="107000"/>
                        </a:lnSpc>
                        <a:spcAft>
                          <a:spcPts val="120"/>
                        </a:spcAft>
                        <a:buFont typeface="Symbol"/>
                        <a:buChar char=""/>
                      </a:pPr>
                      <a:r>
                        <a:rPr lang="he-IL" sz="2000" b="1" dirty="0">
                          <a:effectLst/>
                        </a:rPr>
                        <a:t>למידה שיתופית, פעולה בצוות,</a:t>
                      </a:r>
                      <a:r>
                        <a:rPr lang="en-US" sz="2000" b="1" dirty="0">
                          <a:effectLst/>
                        </a:rPr>
                        <a:t>  </a:t>
                      </a:r>
                      <a:r>
                        <a:rPr lang="he-IL" sz="2000" b="1" dirty="0">
                          <a:effectLst/>
                        </a:rPr>
                        <a:t>בניית תת קבוצות וחלוקת תפקידים מהתחלת הפרויקט  .</a:t>
                      </a:r>
                      <a:endParaRPr lang="en-US" sz="2000" b="1" dirty="0">
                        <a:effectLst/>
                      </a:endParaRPr>
                    </a:p>
                    <a:p>
                      <a:pPr marL="342900" lvl="0" indent="-342900" algn="r" rtl="1">
                        <a:lnSpc>
                          <a:spcPct val="107000"/>
                        </a:lnSpc>
                        <a:spcAft>
                          <a:spcPts val="120"/>
                        </a:spcAft>
                        <a:buFont typeface="Symbol"/>
                        <a:buChar char=""/>
                      </a:pPr>
                      <a:r>
                        <a:rPr lang="he-IL" sz="2000" b="1" dirty="0">
                          <a:effectLst/>
                        </a:rPr>
                        <a:t>טיפוח לומד עצמאי, יצירתי, סקרן, יוזם</a:t>
                      </a:r>
                      <a:r>
                        <a:rPr lang="en-GB" sz="2000" b="1" dirty="0">
                          <a:effectLst/>
                        </a:rPr>
                        <a:t>.</a:t>
                      </a:r>
                      <a:r>
                        <a:rPr lang="he-IL" sz="2000" b="1" dirty="0">
                          <a:effectLst/>
                        </a:rPr>
                        <a:t> תוך בניית הקבוצה והתחלת איסוף מידע ותיעודו בגיליוניות .</a:t>
                      </a:r>
                      <a:endParaRPr lang="en-US" sz="2000" b="1" dirty="0">
                        <a:effectLst/>
                      </a:endParaRPr>
                    </a:p>
                    <a:p>
                      <a:pPr marL="342900" lvl="0" indent="-342900" algn="r" rtl="1">
                        <a:lnSpc>
                          <a:spcPct val="107000"/>
                        </a:lnSpc>
                        <a:spcAft>
                          <a:spcPts val="120"/>
                        </a:spcAft>
                        <a:buFont typeface="Symbol"/>
                        <a:buChar char=""/>
                      </a:pPr>
                      <a:r>
                        <a:rPr lang="he-IL" sz="2000" b="1" dirty="0">
                          <a:effectLst/>
                        </a:rPr>
                        <a:t>מוסריות, רכישת כללי התנהגות</a:t>
                      </a:r>
                      <a:r>
                        <a:rPr lang="en-GB" sz="2000" b="1" dirty="0">
                          <a:effectLst/>
                        </a:rPr>
                        <a:t>.</a:t>
                      </a:r>
                      <a:r>
                        <a:rPr lang="he-IL" sz="2000" b="1" dirty="0">
                          <a:effectLst/>
                        </a:rPr>
                        <a:t> תוך מתן אחריות כלפי הסביבה והיישוב ואכפתיות לזולת .</a:t>
                      </a:r>
                      <a:endParaRPr lang="en-US" sz="2000" b="1" dirty="0">
                        <a:effectLst/>
                      </a:endParaRPr>
                    </a:p>
                    <a:p>
                      <a:pPr marL="342900" lvl="0" indent="-342900" algn="r" rtl="1">
                        <a:lnSpc>
                          <a:spcPct val="107000"/>
                        </a:lnSpc>
                        <a:spcAft>
                          <a:spcPts val="120"/>
                        </a:spcAft>
                        <a:buFont typeface="Symbol"/>
                        <a:buChar char=""/>
                      </a:pPr>
                      <a:r>
                        <a:rPr lang="he-IL" sz="2000" b="1" dirty="0">
                          <a:effectLst/>
                        </a:rPr>
                        <a:t>שימוש בכלי תקשוב, למידת השימוש ברחפן צילום , פיתוח האפליקציה ובניית גיליון מעקב .</a:t>
                      </a:r>
                      <a:endParaRPr lang="en-US" sz="2000" b="1" dirty="0">
                        <a:effectLst/>
                      </a:endParaRPr>
                    </a:p>
                    <a:p>
                      <a:pPr marL="342900" lvl="0" indent="-342900" algn="r" rtl="1">
                        <a:lnSpc>
                          <a:spcPct val="107000"/>
                        </a:lnSpc>
                        <a:spcAft>
                          <a:spcPts val="120"/>
                        </a:spcAft>
                        <a:buFont typeface="Symbol"/>
                        <a:buChar char=""/>
                      </a:pPr>
                      <a:r>
                        <a:rPr lang="he-IL" sz="2000" b="1" dirty="0">
                          <a:effectLst/>
                        </a:rPr>
                        <a:t>אוריינות מידע</a:t>
                      </a:r>
                      <a:r>
                        <a:rPr lang="en-GB" sz="2000" b="1" dirty="0" smtClean="0">
                          <a:effectLst/>
                        </a:rPr>
                        <a:t>.</a:t>
                      </a:r>
                      <a:r>
                        <a:rPr lang="he-IL" sz="2000" b="1" dirty="0" smtClean="0">
                          <a:effectLst/>
                        </a:rPr>
                        <a:t>  </a:t>
                      </a:r>
                      <a:r>
                        <a:rPr lang="he-IL" sz="2000" b="1" dirty="0">
                          <a:effectLst/>
                        </a:rPr>
                        <a:t>איך לקרוא מפה , איך לזהות מפגעים .</a:t>
                      </a:r>
                      <a:endParaRPr lang="en-US" sz="2000" b="1" dirty="0">
                        <a:effectLst/>
                      </a:endParaRPr>
                    </a:p>
                    <a:p>
                      <a:pPr marL="342900" lvl="0" indent="-342900" algn="r" rtl="1">
                        <a:lnSpc>
                          <a:spcPct val="107000"/>
                        </a:lnSpc>
                        <a:spcAft>
                          <a:spcPts val="120"/>
                        </a:spcAft>
                        <a:buFont typeface="Symbol"/>
                        <a:buChar char=""/>
                      </a:pPr>
                      <a:r>
                        <a:rPr lang="he-IL" sz="2000" b="1" dirty="0">
                          <a:effectLst/>
                        </a:rPr>
                        <a:t>חשיבה ביקורתית ויכולת לפתור בעיות</a:t>
                      </a:r>
                      <a:r>
                        <a:rPr lang="en-GB" sz="2000" b="1" dirty="0">
                          <a:effectLst/>
                        </a:rPr>
                        <a:t>.</a:t>
                      </a:r>
                      <a:r>
                        <a:rPr lang="he-IL" sz="2000" b="1" dirty="0">
                          <a:effectLst/>
                        </a:rPr>
                        <a:t> מתוך מחויבות לקהילה התלמידים מבקרים את האחראים על המחדל וחשיבה לפתרונות חדישים .</a:t>
                      </a:r>
                      <a:endParaRPr lang="en-US" sz="2000" b="1" dirty="0">
                        <a:effectLst/>
                      </a:endParaRPr>
                    </a:p>
                    <a:p>
                      <a:pPr algn="r" rtl="1">
                        <a:lnSpc>
                          <a:spcPct val="107000"/>
                        </a:lnSpc>
                        <a:spcAft>
                          <a:spcPts val="0"/>
                        </a:spcAft>
                      </a:pPr>
                      <a:r>
                        <a:rPr lang="he-IL" sz="2000" b="1" dirty="0">
                          <a:effectLst/>
                        </a:rPr>
                        <a:t>    והתמודדות עם שאלות פתוחות</a:t>
                      </a:r>
                      <a:r>
                        <a:rPr lang="en-GB" sz="2000" b="1" dirty="0">
                          <a:effectLst/>
                        </a:rPr>
                        <a:t>.</a:t>
                      </a:r>
                      <a:endParaRPr lang="en-US" sz="2000" b="1" dirty="0">
                        <a:effectLst/>
                        <a:latin typeface="Calibri"/>
                        <a:ea typeface="Calibri"/>
                        <a:cs typeface="Arial"/>
                      </a:endParaRPr>
                    </a:p>
                  </a:txBody>
                  <a:tcPr marL="65080" marR="65080" marT="0" marB="0"/>
                </a:tc>
              </a:tr>
            </a:tbl>
          </a:graphicData>
        </a:graphic>
      </p:graphicFrame>
    </p:spTree>
    <p:extLst>
      <p:ext uri="{BB962C8B-B14F-4D97-AF65-F5344CB8AC3E}">
        <p14:creationId xmlns:p14="http://schemas.microsoft.com/office/powerpoint/2010/main" val="38494798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824204471"/>
              </p:ext>
            </p:extLst>
          </p:nvPr>
        </p:nvGraphicFramePr>
        <p:xfrm>
          <a:off x="457200" y="620688"/>
          <a:ext cx="8229600" cy="4717577"/>
        </p:xfrm>
        <a:graphic>
          <a:graphicData uri="http://schemas.openxmlformats.org/drawingml/2006/table">
            <a:tbl>
              <a:tblPr rtl="1" firstRow="1" firstCol="1" bandRow="1">
                <a:tableStyleId>{5940675A-B579-460E-94D1-54222C63F5DA}</a:tableStyleId>
              </a:tblPr>
              <a:tblGrid>
                <a:gridCol w="2536310"/>
                <a:gridCol w="5693290"/>
              </a:tblGrid>
              <a:tr h="1209265">
                <a:tc>
                  <a:txBody>
                    <a:bodyPr/>
                    <a:lstStyle/>
                    <a:p>
                      <a:pPr marL="228600" algn="r" rtl="1">
                        <a:lnSpc>
                          <a:spcPct val="107000"/>
                        </a:lnSpc>
                        <a:spcAft>
                          <a:spcPts val="0"/>
                        </a:spcAft>
                      </a:pPr>
                      <a:r>
                        <a:rPr lang="he-IL" sz="2000" b="1" dirty="0">
                          <a:effectLst/>
                        </a:rPr>
                        <a:t>אתיקה</a:t>
                      </a:r>
                      <a:endParaRPr lang="en-US" sz="2000" b="1" dirty="0">
                        <a:effectLst/>
                        <a:latin typeface="Calibri"/>
                        <a:ea typeface="Calibri"/>
                        <a:cs typeface="Arial"/>
                      </a:endParaRPr>
                    </a:p>
                  </a:txBody>
                  <a:tcPr marL="65080" marR="65080" marT="0" marB="0">
                    <a:solidFill>
                      <a:schemeClr val="accent1">
                        <a:lumMod val="40000"/>
                        <a:lumOff val="60000"/>
                      </a:schemeClr>
                    </a:solidFill>
                  </a:tcPr>
                </a:tc>
                <a:tc>
                  <a:txBody>
                    <a:bodyPr/>
                    <a:lstStyle/>
                    <a:p>
                      <a:pPr algn="r" rtl="1">
                        <a:lnSpc>
                          <a:spcPct val="107000"/>
                        </a:lnSpc>
                        <a:spcAft>
                          <a:spcPts val="0"/>
                        </a:spcAft>
                      </a:pPr>
                      <a:r>
                        <a:rPr lang="he-IL" sz="2000" dirty="0">
                          <a:effectLst/>
                        </a:rPr>
                        <a:t>הפרויקט יתוכנן תוך שמירה על  כללי האתיקה המקצועית , הסביבתית ומניעת פגיעה בחי וצומח .</a:t>
                      </a:r>
                      <a:endParaRPr lang="en-US" sz="2000" dirty="0">
                        <a:effectLst/>
                      </a:endParaRPr>
                    </a:p>
                    <a:p>
                      <a:pPr algn="r" rtl="1">
                        <a:lnSpc>
                          <a:spcPct val="107000"/>
                        </a:lnSpc>
                        <a:spcAft>
                          <a:spcPts val="0"/>
                        </a:spcAft>
                      </a:pPr>
                      <a:r>
                        <a:rPr lang="he-IL" sz="2000" dirty="0">
                          <a:effectLst/>
                        </a:rPr>
                        <a:t> </a:t>
                      </a:r>
                      <a:endParaRPr lang="en-US" sz="2000" b="1" dirty="0">
                        <a:effectLst/>
                        <a:latin typeface="Calibri"/>
                        <a:ea typeface="Calibri"/>
                        <a:cs typeface="Arial"/>
                      </a:endParaRPr>
                    </a:p>
                  </a:txBody>
                  <a:tcPr marL="65080" marR="65080" marT="0" marB="0"/>
                </a:tc>
              </a:tr>
              <a:tr h="3224704">
                <a:tc>
                  <a:txBody>
                    <a:bodyPr/>
                    <a:lstStyle/>
                    <a:p>
                      <a:pPr marL="228600" algn="r" rtl="1">
                        <a:lnSpc>
                          <a:spcPct val="107000"/>
                        </a:lnSpc>
                        <a:spcAft>
                          <a:spcPts val="0"/>
                        </a:spcAft>
                      </a:pPr>
                      <a:r>
                        <a:rPr lang="he-IL" sz="2000" b="1" dirty="0">
                          <a:effectLst/>
                        </a:rPr>
                        <a:t>אחריות אזרחית</a:t>
                      </a:r>
                      <a:endParaRPr lang="en-US" sz="2000" b="1" dirty="0">
                        <a:effectLst/>
                        <a:latin typeface="Calibri"/>
                        <a:ea typeface="Calibri"/>
                        <a:cs typeface="Arial"/>
                      </a:endParaRPr>
                    </a:p>
                  </a:txBody>
                  <a:tcPr marL="65080" marR="65080" marT="0" marB="0">
                    <a:solidFill>
                      <a:schemeClr val="accent1">
                        <a:lumMod val="40000"/>
                        <a:lumOff val="60000"/>
                      </a:schemeClr>
                    </a:solidFill>
                  </a:tcPr>
                </a:tc>
                <a:tc>
                  <a:txBody>
                    <a:bodyPr/>
                    <a:lstStyle/>
                    <a:p>
                      <a:pPr algn="r" rtl="1">
                        <a:lnSpc>
                          <a:spcPct val="107000"/>
                        </a:lnSpc>
                        <a:spcAft>
                          <a:spcPts val="0"/>
                        </a:spcAft>
                      </a:pPr>
                      <a:r>
                        <a:rPr lang="he-IL" sz="1800" dirty="0">
                          <a:effectLst/>
                        </a:rPr>
                        <a:t>פיתוח מנהיגות סביבתית ומעורבת בחיים בעיר , כולל השתתפות בתכנון וביצוע ופתרון בעיות ,המחויבות של התלמידים לחברה חינוך לאזרחות טובה </a:t>
                      </a:r>
                      <a:r>
                        <a:rPr lang="he-IL" sz="1800" dirty="0" smtClean="0">
                          <a:effectLst/>
                        </a:rPr>
                        <a:t>.</a:t>
                      </a:r>
                    </a:p>
                    <a:p>
                      <a:pPr algn="r" rtl="1">
                        <a:lnSpc>
                          <a:spcPct val="107000"/>
                        </a:lnSpc>
                        <a:spcAft>
                          <a:spcPts val="0"/>
                        </a:spcAft>
                      </a:pPr>
                      <a:r>
                        <a:rPr lang="he-IL" sz="1800" dirty="0" smtClean="0">
                          <a:effectLst/>
                        </a:rPr>
                        <a:t>הפרויקט </a:t>
                      </a:r>
                      <a:r>
                        <a:rPr lang="he-IL" sz="1800" dirty="0">
                          <a:effectLst/>
                        </a:rPr>
                        <a:t>מביא את התלמידים לידי הבנה שיש להם כוח לשנות מפגעים ובעיות בסביבתם הביתית, כך שהם מבצעים מחקרים ומציעים פתרונות גם כן לוקחים אחריות אישית על עצמו ועל משפחתו כך שגם להקטין את כמות הפסולת והאשפה שמייצרים בבית . </a:t>
                      </a:r>
                      <a:endParaRPr lang="he-IL" sz="1800" dirty="0" smtClean="0">
                        <a:effectLst/>
                      </a:endParaRPr>
                    </a:p>
                    <a:p>
                      <a:pPr algn="r" rtl="1">
                        <a:lnSpc>
                          <a:spcPct val="107000"/>
                        </a:lnSpc>
                        <a:spcAft>
                          <a:spcPts val="0"/>
                        </a:spcAft>
                      </a:pPr>
                      <a:r>
                        <a:rPr lang="he-IL" sz="1800" dirty="0" smtClean="0">
                          <a:effectLst/>
                        </a:rPr>
                        <a:t>גם </a:t>
                      </a:r>
                      <a:r>
                        <a:rPr lang="he-IL" sz="1800" dirty="0">
                          <a:effectLst/>
                        </a:rPr>
                        <a:t>כן לעודד את העיתונאי לחשוף את הבעיות מתן תשומת לב ציבורית אליהן לצורך טיפול בהן כחלק מהמחויבות האזרחית שלו .</a:t>
                      </a:r>
                      <a:endParaRPr lang="en-US" sz="1800" dirty="0">
                        <a:effectLst/>
                      </a:endParaRPr>
                    </a:p>
                    <a:p>
                      <a:pPr algn="r" rtl="1">
                        <a:lnSpc>
                          <a:spcPct val="107000"/>
                        </a:lnSpc>
                        <a:spcAft>
                          <a:spcPts val="0"/>
                        </a:spcAft>
                      </a:pPr>
                      <a:r>
                        <a:rPr lang="he-IL" sz="1800" dirty="0">
                          <a:effectLst/>
                        </a:rPr>
                        <a:t> </a:t>
                      </a:r>
                      <a:endParaRPr lang="en-US" sz="1800" b="1" dirty="0">
                        <a:effectLst/>
                        <a:latin typeface="Calibri"/>
                        <a:ea typeface="Calibri"/>
                        <a:cs typeface="Arial"/>
                      </a:endParaRPr>
                    </a:p>
                  </a:txBody>
                  <a:tcPr marL="65080" marR="65080" marT="0" marB="0"/>
                </a:tc>
              </a:tr>
            </a:tbl>
          </a:graphicData>
        </a:graphic>
      </p:graphicFrame>
    </p:spTree>
    <p:extLst>
      <p:ext uri="{BB962C8B-B14F-4D97-AF65-F5344CB8AC3E}">
        <p14:creationId xmlns:p14="http://schemas.microsoft.com/office/powerpoint/2010/main" val="2677914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מציין מיקום תוכן 3"/>
          <p:cNvGraphicFramePr>
            <a:graphicFrameLocks noGrp="1"/>
          </p:cNvGraphicFramePr>
          <p:nvPr>
            <p:ph idx="1"/>
            <p:extLst>
              <p:ext uri="{D42A27DB-BD31-4B8C-83A1-F6EECF244321}">
                <p14:modId xmlns:p14="http://schemas.microsoft.com/office/powerpoint/2010/main" val="3057760906"/>
              </p:ext>
            </p:extLst>
          </p:nvPr>
        </p:nvGraphicFramePr>
        <p:xfrm>
          <a:off x="467544" y="1124744"/>
          <a:ext cx="7200800" cy="3572256"/>
        </p:xfrm>
        <a:graphic>
          <a:graphicData uri="http://schemas.openxmlformats.org/drawingml/2006/table">
            <a:tbl>
              <a:tblPr rtl="1" firstRow="1" firstCol="1" bandRow="1">
                <a:tableStyleId>{5C22544A-7EE6-4342-B048-85BDC9FD1C3A}</a:tableStyleId>
              </a:tblPr>
              <a:tblGrid>
                <a:gridCol w="3040851"/>
                <a:gridCol w="4159949"/>
              </a:tblGrid>
              <a:tr h="1656184">
                <a:tc>
                  <a:txBody>
                    <a:bodyPr/>
                    <a:lstStyle/>
                    <a:p>
                      <a:pPr marL="342900" lvl="0" indent="-342900" algn="r" rtl="1">
                        <a:lnSpc>
                          <a:spcPct val="107000"/>
                        </a:lnSpc>
                        <a:spcAft>
                          <a:spcPts val="0"/>
                        </a:spcAft>
                        <a:buFont typeface="+mj-cs"/>
                        <a:buAutoNum type="hebrew2Minus"/>
                      </a:pPr>
                      <a:r>
                        <a:rPr lang="he-IL" sz="2000" b="1" dirty="0">
                          <a:effectLst/>
                        </a:rPr>
                        <a:t>משאב אנושי</a:t>
                      </a:r>
                      <a:endParaRPr lang="en-US" sz="2000" b="1" dirty="0">
                        <a:effectLst/>
                        <a:latin typeface="Calibri"/>
                        <a:ea typeface="Calibri"/>
                        <a:cs typeface="Arial"/>
                      </a:endParaRPr>
                    </a:p>
                  </a:txBody>
                  <a:tcPr marL="65080" marR="65080" marT="0" marB="0">
                    <a:solidFill>
                      <a:schemeClr val="accent1">
                        <a:lumMod val="75000"/>
                      </a:schemeClr>
                    </a:solidFill>
                  </a:tcPr>
                </a:tc>
                <a:tc>
                  <a:txBody>
                    <a:bodyPr/>
                    <a:lstStyle/>
                    <a:p>
                      <a:pPr algn="r" rtl="1">
                        <a:lnSpc>
                          <a:spcPct val="107000"/>
                        </a:lnSpc>
                        <a:spcAft>
                          <a:spcPts val="0"/>
                        </a:spcAft>
                      </a:pPr>
                      <a:r>
                        <a:rPr lang="he-IL" sz="2000" b="1" dirty="0">
                          <a:effectLst/>
                        </a:rPr>
                        <a:t> </a:t>
                      </a:r>
                      <a:endParaRPr lang="en-US" sz="2000" b="1" dirty="0">
                        <a:effectLst/>
                      </a:endParaRPr>
                    </a:p>
                    <a:p>
                      <a:pPr algn="r" rtl="1">
                        <a:lnSpc>
                          <a:spcPct val="107000"/>
                        </a:lnSpc>
                        <a:spcAft>
                          <a:spcPts val="0"/>
                        </a:spcAft>
                      </a:pPr>
                      <a:r>
                        <a:rPr lang="he-IL" sz="2000" b="1" dirty="0">
                          <a:effectLst/>
                        </a:rPr>
                        <a:t>רכז הפרויקט </a:t>
                      </a:r>
                      <a:r>
                        <a:rPr lang="he-IL" sz="2000" b="1" dirty="0" smtClean="0">
                          <a:effectLst/>
                        </a:rPr>
                        <a:t>,</a:t>
                      </a:r>
                      <a:r>
                        <a:rPr lang="he-IL" sz="2000" b="1" baseline="0" dirty="0" smtClean="0">
                          <a:effectLst/>
                        </a:rPr>
                        <a:t> </a:t>
                      </a:r>
                      <a:r>
                        <a:rPr lang="he-IL" sz="2000" b="1" dirty="0" smtClean="0">
                          <a:effectLst/>
                        </a:rPr>
                        <a:t>מורי </a:t>
                      </a:r>
                      <a:r>
                        <a:rPr lang="he-IL" sz="2000" b="1" dirty="0">
                          <a:effectLst/>
                        </a:rPr>
                        <a:t>מדעים וסביבה , מרצים ומדריכים לסביבה ולאפליקציה ורחפניים , עיתונאי מלווה .</a:t>
                      </a:r>
                      <a:endParaRPr lang="en-US" sz="2000" b="1" dirty="0">
                        <a:effectLst/>
                      </a:endParaRPr>
                    </a:p>
                    <a:p>
                      <a:pPr algn="r" rtl="1">
                        <a:lnSpc>
                          <a:spcPct val="107000"/>
                        </a:lnSpc>
                        <a:spcAft>
                          <a:spcPts val="0"/>
                        </a:spcAft>
                      </a:pPr>
                      <a:r>
                        <a:rPr lang="he-IL" sz="2000" b="1" dirty="0">
                          <a:effectLst/>
                        </a:rPr>
                        <a:t> </a:t>
                      </a:r>
                      <a:endParaRPr lang="en-US" sz="2000" b="1" dirty="0">
                        <a:effectLst/>
                        <a:latin typeface="Calibri"/>
                        <a:ea typeface="Calibri"/>
                        <a:cs typeface="Arial"/>
                      </a:endParaRPr>
                    </a:p>
                  </a:txBody>
                  <a:tcPr marL="65080" marR="65080" marT="0" marB="0"/>
                </a:tc>
              </a:tr>
              <a:tr h="1083160">
                <a:tc>
                  <a:txBody>
                    <a:bodyPr/>
                    <a:lstStyle/>
                    <a:p>
                      <a:pPr marL="342900" lvl="0" indent="-342900" algn="r" rtl="1">
                        <a:lnSpc>
                          <a:spcPct val="107000"/>
                        </a:lnSpc>
                        <a:spcAft>
                          <a:spcPts val="0"/>
                        </a:spcAft>
                        <a:buFont typeface="+mj-cs"/>
                        <a:buAutoNum type="hebrew2Minus"/>
                      </a:pPr>
                      <a:r>
                        <a:rPr lang="he-IL" sz="2000" b="1" dirty="0">
                          <a:effectLst/>
                        </a:rPr>
                        <a:t>משאב ציוד</a:t>
                      </a:r>
                      <a:endParaRPr lang="en-US" sz="2000" b="1" dirty="0">
                        <a:effectLst/>
                      </a:endParaRPr>
                    </a:p>
                    <a:p>
                      <a:pPr algn="r" rtl="1">
                        <a:lnSpc>
                          <a:spcPct val="107000"/>
                        </a:lnSpc>
                        <a:spcAft>
                          <a:spcPts val="0"/>
                        </a:spcAft>
                      </a:pPr>
                      <a:r>
                        <a:rPr lang="he-IL" sz="2000" b="1" dirty="0">
                          <a:effectLst/>
                        </a:rPr>
                        <a:t> </a:t>
                      </a:r>
                      <a:endParaRPr lang="en-US" sz="2000" b="1" dirty="0">
                        <a:effectLst/>
                      </a:endParaRPr>
                    </a:p>
                    <a:p>
                      <a:pPr algn="r" rtl="1">
                        <a:lnSpc>
                          <a:spcPct val="107000"/>
                        </a:lnSpc>
                        <a:spcAft>
                          <a:spcPts val="0"/>
                        </a:spcAft>
                      </a:pPr>
                      <a:r>
                        <a:rPr lang="he-IL" sz="2000" b="1" dirty="0">
                          <a:effectLst/>
                        </a:rPr>
                        <a:t> </a:t>
                      </a:r>
                      <a:endParaRPr lang="en-US" sz="2000" b="1" dirty="0">
                        <a:effectLst/>
                      </a:endParaRPr>
                    </a:p>
                    <a:p>
                      <a:pPr algn="r" rtl="1">
                        <a:lnSpc>
                          <a:spcPct val="107000"/>
                        </a:lnSpc>
                        <a:spcAft>
                          <a:spcPts val="0"/>
                        </a:spcAft>
                      </a:pPr>
                      <a:r>
                        <a:rPr lang="he-IL" sz="2000" b="1" dirty="0">
                          <a:effectLst/>
                        </a:rPr>
                        <a:t> </a:t>
                      </a:r>
                      <a:endParaRPr lang="en-US" sz="2000" b="1" dirty="0">
                        <a:effectLst/>
                      </a:endParaRPr>
                    </a:p>
                    <a:p>
                      <a:pPr algn="r" rtl="1">
                        <a:lnSpc>
                          <a:spcPct val="107000"/>
                        </a:lnSpc>
                        <a:spcAft>
                          <a:spcPts val="0"/>
                        </a:spcAft>
                      </a:pPr>
                      <a:r>
                        <a:rPr lang="he-IL" sz="2000" b="1" dirty="0">
                          <a:effectLst/>
                        </a:rPr>
                        <a:t> </a:t>
                      </a:r>
                      <a:endParaRPr lang="en-US" sz="2000" b="1" dirty="0">
                        <a:effectLst/>
                        <a:latin typeface="Calibri"/>
                        <a:ea typeface="Calibri"/>
                        <a:cs typeface="Arial"/>
                      </a:endParaRPr>
                    </a:p>
                  </a:txBody>
                  <a:tcPr marL="65080" marR="65080" marT="0" marB="0">
                    <a:solidFill>
                      <a:schemeClr val="accent1">
                        <a:lumMod val="75000"/>
                      </a:schemeClr>
                    </a:solidFill>
                  </a:tcPr>
                </a:tc>
                <a:tc>
                  <a:txBody>
                    <a:bodyPr/>
                    <a:lstStyle/>
                    <a:p>
                      <a:pPr algn="r" rtl="1">
                        <a:lnSpc>
                          <a:spcPct val="107000"/>
                        </a:lnSpc>
                        <a:spcAft>
                          <a:spcPts val="0"/>
                        </a:spcAft>
                      </a:pPr>
                      <a:r>
                        <a:rPr lang="he-IL" sz="2000" b="1" dirty="0">
                          <a:effectLst/>
                        </a:rPr>
                        <a:t>רחפניים , חדר מחשבים לפיתוח האפליקציה  , מצלמות ועריכת סרטונים </a:t>
                      </a:r>
                      <a:r>
                        <a:rPr lang="he-IL" sz="2000" b="1" dirty="0" smtClean="0">
                          <a:effectLst/>
                        </a:rPr>
                        <a:t>.</a:t>
                      </a:r>
                      <a:endParaRPr lang="en-US" sz="2000" b="1" dirty="0">
                        <a:effectLst/>
                      </a:endParaRPr>
                    </a:p>
                    <a:p>
                      <a:pPr algn="r" rtl="1">
                        <a:lnSpc>
                          <a:spcPct val="107000"/>
                        </a:lnSpc>
                        <a:spcAft>
                          <a:spcPts val="0"/>
                        </a:spcAft>
                      </a:pPr>
                      <a:r>
                        <a:rPr lang="he-IL" sz="2000" b="1" dirty="0">
                          <a:effectLst/>
                        </a:rPr>
                        <a:t> </a:t>
                      </a:r>
                      <a:endParaRPr lang="en-US" sz="2000" b="1" dirty="0">
                        <a:effectLst/>
                      </a:endParaRPr>
                    </a:p>
                    <a:p>
                      <a:pPr algn="r" rtl="1">
                        <a:lnSpc>
                          <a:spcPct val="107000"/>
                        </a:lnSpc>
                        <a:spcAft>
                          <a:spcPts val="0"/>
                        </a:spcAft>
                      </a:pPr>
                      <a:r>
                        <a:rPr lang="he-IL" sz="2000" b="1" dirty="0">
                          <a:effectLst/>
                        </a:rPr>
                        <a:t> </a:t>
                      </a:r>
                      <a:endParaRPr lang="en-US" sz="2000" b="1" dirty="0">
                        <a:effectLst/>
                        <a:latin typeface="Calibri"/>
                        <a:ea typeface="Calibri"/>
                        <a:cs typeface="Arial"/>
                      </a:endParaRPr>
                    </a:p>
                  </a:txBody>
                  <a:tcPr marL="65080" marR="65080" marT="0" marB="0"/>
                </a:tc>
              </a:tr>
            </a:tbl>
          </a:graphicData>
        </a:graphic>
      </p:graphicFrame>
    </p:spTree>
    <p:extLst>
      <p:ext uri="{BB962C8B-B14F-4D97-AF65-F5344CB8AC3E}">
        <p14:creationId xmlns:p14="http://schemas.microsoft.com/office/powerpoint/2010/main" val="2804446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4664"/>
            <a:ext cx="756084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37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692696"/>
            <a:ext cx="8219256" cy="5433467"/>
          </a:xfrm>
        </p:spPr>
        <p:txBody>
          <a:bodyPr/>
          <a:lstStyle/>
          <a:p>
            <a:pPr marL="0" indent="0">
              <a:buNone/>
            </a:pP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404664"/>
            <a:ext cx="674002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310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endParaRPr lang="he-I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34481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54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39552" y="3429000"/>
            <a:ext cx="7763029" cy="1249364"/>
          </a:xfrm>
        </p:spPr>
        <p:txBody>
          <a:bodyPr/>
          <a:lstStyle/>
          <a:p>
            <a:pPr marL="68580" indent="0">
              <a:buNone/>
            </a:pPr>
            <a:r>
              <a:rPr lang="he-IL" sz="3600" b="1" dirty="0" smtClean="0">
                <a:solidFill>
                  <a:srgbClr val="002060"/>
                </a:solidFill>
              </a:rPr>
              <a:t>תפיס </a:t>
            </a:r>
            <a:r>
              <a:rPr lang="he-IL" sz="3600" b="1" dirty="0" smtClean="0">
                <a:solidFill>
                  <a:srgbClr val="002060"/>
                </a:solidFill>
              </a:rPr>
              <a:t>סחנין מתכנן את הפרויקט ....</a:t>
            </a:r>
          </a:p>
          <a:p>
            <a:endParaRPr lang="he-IL" dirty="0">
              <a:solidFill>
                <a:srgbClr val="002060"/>
              </a:solidFill>
            </a:endParaRPr>
          </a:p>
        </p:txBody>
      </p:sp>
      <p:sp>
        <p:nvSpPr>
          <p:cNvPr id="5" name="חץ למטה 4"/>
          <p:cNvSpPr/>
          <p:nvPr/>
        </p:nvSpPr>
        <p:spPr>
          <a:xfrm>
            <a:off x="5580112" y="1925216"/>
            <a:ext cx="1224136"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חץ למטה 5"/>
          <p:cNvSpPr/>
          <p:nvPr/>
        </p:nvSpPr>
        <p:spPr>
          <a:xfrm>
            <a:off x="3995936" y="1925216"/>
            <a:ext cx="1224136"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חץ למטה 6"/>
          <p:cNvSpPr/>
          <p:nvPr/>
        </p:nvSpPr>
        <p:spPr>
          <a:xfrm>
            <a:off x="2267744" y="1925216"/>
            <a:ext cx="1224136"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75365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אוסטין">
  <a:themeElements>
    <a:clrScheme name="אוסטין">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אוסטין">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וסטין">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187</TotalTime>
  <Words>1022</Words>
  <Application>Microsoft Office PowerPoint</Application>
  <PresentationFormat>‫הצגה על המסך (4:3)</PresentationFormat>
  <Paragraphs>146</Paragraphs>
  <Slides>57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57</vt:i4>
      </vt:variant>
    </vt:vector>
  </HeadingPairs>
  <TitlesOfParts>
    <vt:vector size="58" baseType="lpstr">
      <vt:lpstr>אוסטין</vt:lpstr>
      <vt:lpstr>מצגת של PowerPoint</vt:lpstr>
      <vt:lpstr>סדר יום: </vt:lpstr>
      <vt:lpstr>OSOS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מפת סחנין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תמונות מהשטח </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Windows 7</dc:creator>
  <cp:lastModifiedBy>windows 0</cp:lastModifiedBy>
  <cp:revision>20</cp:revision>
  <dcterms:created xsi:type="dcterms:W3CDTF">2018-01-06T07:52:58Z</dcterms:created>
  <dcterms:modified xsi:type="dcterms:W3CDTF">2018-01-11T09:51:19Z</dcterms:modified>
</cp:coreProperties>
</file>