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Assistant"/>
      <p:regular r:id="rId12"/>
      <p:bold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Assistant-bold.fntdata"/><Relationship Id="rId12" Type="http://schemas.openxmlformats.org/officeDocument/2006/relationships/font" Target="fonts/Assistant-regular.fntdata"/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Shape 12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Shape 13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Shape 14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Shape 14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Shape 15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Shape 16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שקופית כותרת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/>
          <p:nvPr>
            <p:ph type="ctrTitle"/>
          </p:nvPr>
        </p:nvSpPr>
        <p:spPr>
          <a:xfrm>
            <a:off x="685800" y="1597819"/>
            <a:ext cx="7772400" cy="110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58" name="Shape 58"/>
          <p:cNvSpPr txBox="1"/>
          <p:nvPr>
            <p:ph idx="1" type="subTitle"/>
          </p:nvPr>
        </p:nvSpPr>
        <p:spPr>
          <a:xfrm>
            <a:off x="1371600" y="2914650"/>
            <a:ext cx="6400800" cy="13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1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10" type="dt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1" name="Shape 61"/>
          <p:cNvSpPr txBox="1"/>
          <p:nvPr>
            <p:ph idx="12" type="sldNum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כותרת ותוכן" type="obj">
  <p:cSld name="OBJEC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31800" lvl="0" marL="457200" marR="0" rtl="1" algn="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1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5" name="Shape 65"/>
          <p:cNvSpPr txBox="1"/>
          <p:nvPr>
            <p:ph idx="10" type="dt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6" name="Shape 66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7" name="Shape 67"/>
          <p:cNvSpPr txBox="1"/>
          <p:nvPr>
            <p:ph idx="12" type="sldNum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כותרת מקטע עליונה" type="secHead">
  <p:cSld name="SECTION_HEADER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/>
          <p:nvPr>
            <p:ph type="title"/>
          </p:nvPr>
        </p:nvSpPr>
        <p:spPr>
          <a:xfrm>
            <a:off x="722313" y="3305175"/>
            <a:ext cx="7772400" cy="102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722313" y="2180035"/>
            <a:ext cx="7772400" cy="1125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1" algn="r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1" algn="r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1" algn="r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1" algn="r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1" algn="r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1" algn="r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Shape 71"/>
          <p:cNvSpPr txBox="1"/>
          <p:nvPr>
            <p:ph idx="10" type="dt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2" name="Shape 72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3" name="Shape 73"/>
          <p:cNvSpPr txBox="1"/>
          <p:nvPr>
            <p:ph idx="12" type="sldNum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שני תכנים" type="twoObj">
  <p:cSld name="TWO_OBJECTS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x="457200" y="1200150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06400" lvl="0" marL="457200" marR="0" rtl="1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Shape 77"/>
          <p:cNvSpPr txBox="1"/>
          <p:nvPr>
            <p:ph idx="2" type="body"/>
          </p:nvPr>
        </p:nvSpPr>
        <p:spPr>
          <a:xfrm>
            <a:off x="4648200" y="1200150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06400" lvl="0" marL="457200" marR="0" rtl="1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8" name="Shape 78"/>
          <p:cNvSpPr txBox="1"/>
          <p:nvPr>
            <p:ph idx="10" type="dt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9" name="Shape 79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0" name="Shape 80"/>
          <p:cNvSpPr txBox="1"/>
          <p:nvPr>
            <p:ph idx="12" type="sldNum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השוואה" type="twoTxTwoObj">
  <p:cSld name="TWO_OBJECTS_WITH_TEX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x="457200" y="1151335"/>
            <a:ext cx="4040100" cy="480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4" name="Shape 84"/>
          <p:cNvSpPr txBox="1"/>
          <p:nvPr>
            <p:ph idx="2" type="body"/>
          </p:nvPr>
        </p:nvSpPr>
        <p:spPr>
          <a:xfrm>
            <a:off x="457200" y="1631156"/>
            <a:ext cx="4040100" cy="29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81000" lvl="0" marL="457200" marR="0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5" name="Shape 85"/>
          <p:cNvSpPr txBox="1"/>
          <p:nvPr>
            <p:ph idx="3" type="body"/>
          </p:nvPr>
        </p:nvSpPr>
        <p:spPr>
          <a:xfrm>
            <a:off x="4645025" y="1151335"/>
            <a:ext cx="4041900" cy="480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6" name="Shape 86"/>
          <p:cNvSpPr txBox="1"/>
          <p:nvPr>
            <p:ph idx="4" type="body"/>
          </p:nvPr>
        </p:nvSpPr>
        <p:spPr>
          <a:xfrm>
            <a:off x="4645025" y="1631156"/>
            <a:ext cx="4041900" cy="29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81000" lvl="0" marL="457200" marR="0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7" name="Shape 87"/>
          <p:cNvSpPr txBox="1"/>
          <p:nvPr>
            <p:ph idx="10" type="dt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8" name="Shape 88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9" name="Shape 89"/>
          <p:cNvSpPr txBox="1"/>
          <p:nvPr>
            <p:ph idx="12" type="sldNum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כותרת בלבד" type="titleOnly">
  <p:cSld name="TITLE_ONLY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92" name="Shape 92"/>
          <p:cNvSpPr txBox="1"/>
          <p:nvPr>
            <p:ph idx="10" type="dt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3" name="Shape 93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4" name="Shape 94"/>
          <p:cNvSpPr txBox="1"/>
          <p:nvPr>
            <p:ph idx="12" type="sldNum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ריק" type="blank">
  <p:cSld name="BLANK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>
            <p:ph idx="10" type="dt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7" name="Shape 97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8" name="Shape 98"/>
          <p:cNvSpPr txBox="1"/>
          <p:nvPr>
            <p:ph idx="12" type="sldNum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תוכן עם כיתוב" type="objTx">
  <p:cSld name="OBJECT_WITH_CAPTION_TEXT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/>
          <p:nvPr>
            <p:ph type="title"/>
          </p:nvPr>
        </p:nvSpPr>
        <p:spPr>
          <a:xfrm>
            <a:off x="457200" y="204788"/>
            <a:ext cx="3008400" cy="8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101" name="Shape 101"/>
          <p:cNvSpPr txBox="1"/>
          <p:nvPr>
            <p:ph idx="1" type="body"/>
          </p:nvPr>
        </p:nvSpPr>
        <p:spPr>
          <a:xfrm>
            <a:off x="3575050" y="204788"/>
            <a:ext cx="5111700" cy="438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31800" lvl="0" marL="457200" marR="0" rtl="1" algn="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1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2" name="Shape 102"/>
          <p:cNvSpPr txBox="1"/>
          <p:nvPr>
            <p:ph idx="2" type="body"/>
          </p:nvPr>
        </p:nvSpPr>
        <p:spPr>
          <a:xfrm>
            <a:off x="457200" y="1076325"/>
            <a:ext cx="3008400" cy="351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1" algn="r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1" algn="r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1" algn="r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1" algn="r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1" algn="r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1" algn="r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1" algn="r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1" algn="r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1" algn="r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3" name="Shape 103"/>
          <p:cNvSpPr txBox="1"/>
          <p:nvPr>
            <p:ph idx="10" type="dt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4" name="Shape 104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5" name="Shape 105"/>
          <p:cNvSpPr txBox="1"/>
          <p:nvPr>
            <p:ph idx="12" type="sldNum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תמונה עם כיתוב" type="picTx">
  <p:cSld name="PICTURE_WITH_CAPTION_TEXT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/>
          <p:nvPr>
            <p:ph type="title"/>
          </p:nvPr>
        </p:nvSpPr>
        <p:spPr>
          <a:xfrm>
            <a:off x="1792288" y="3600450"/>
            <a:ext cx="5486400" cy="425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108" name="Shape 108"/>
          <p:cNvSpPr/>
          <p:nvPr>
            <p:ph idx="2" type="pic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1" algn="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9" name="Shape 109"/>
          <p:cNvSpPr txBox="1"/>
          <p:nvPr>
            <p:ph idx="1" type="body"/>
          </p:nvPr>
        </p:nvSpPr>
        <p:spPr>
          <a:xfrm>
            <a:off x="1792288" y="4025503"/>
            <a:ext cx="5486400" cy="6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1" algn="r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1" algn="r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1" algn="r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1" algn="r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1" algn="r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1" algn="r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1" algn="r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1" algn="r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1" algn="r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0" name="Shape 110"/>
          <p:cNvSpPr txBox="1"/>
          <p:nvPr>
            <p:ph idx="10" type="dt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1" name="Shape 111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2" name="Shape 112"/>
          <p:cNvSpPr txBox="1"/>
          <p:nvPr>
            <p:ph idx="12" type="sldNum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כותרת וטקסט אנכי" type="vertTx">
  <p:cSld name="VERTICAL_TEXT"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115" name="Shape 115"/>
          <p:cNvSpPr txBox="1"/>
          <p:nvPr>
            <p:ph idx="1" type="body"/>
          </p:nvPr>
        </p:nvSpPr>
        <p:spPr>
          <a:xfrm rot="5400000">
            <a:off x="2874750" y="-1217400"/>
            <a:ext cx="339450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31800" lvl="0" marL="457200" marR="0" rtl="1" algn="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1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6" name="Shape 116"/>
          <p:cNvSpPr txBox="1"/>
          <p:nvPr>
            <p:ph idx="10" type="dt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7" name="Shape 117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8" name="Shape 118"/>
          <p:cNvSpPr txBox="1"/>
          <p:nvPr>
            <p:ph idx="12" type="sldNum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כותרת אנכית וטקסט" type="vertTitleAndTx">
  <p:cSld name="VERTICAL_TITLE_AND_VERTICAL_TEXT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/>
          <p:nvPr>
            <p:ph type="title"/>
          </p:nvPr>
        </p:nvSpPr>
        <p:spPr>
          <a:xfrm rot="5400000">
            <a:off x="5463750" y="1371628"/>
            <a:ext cx="438870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121" name="Shape 121"/>
          <p:cNvSpPr txBox="1"/>
          <p:nvPr>
            <p:ph idx="1" type="body"/>
          </p:nvPr>
        </p:nvSpPr>
        <p:spPr>
          <a:xfrm rot="5400000">
            <a:off x="1272750" y="-609572"/>
            <a:ext cx="4388700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31800" lvl="0" marL="457200" marR="0" rtl="1" algn="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1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2" name="Shape 122"/>
          <p:cNvSpPr txBox="1"/>
          <p:nvPr>
            <p:ph idx="10" type="dt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3" name="Shape 123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4" name="Shape 124"/>
          <p:cNvSpPr txBox="1"/>
          <p:nvPr>
            <p:ph idx="12" type="sldNum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31800" lvl="0" marL="457200" marR="0" rtl="1" algn="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1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Shape 53"/>
          <p:cNvSpPr txBox="1"/>
          <p:nvPr>
            <p:ph idx="10" type="dt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Shape 54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Shape 55"/>
          <p:cNvSpPr txBox="1"/>
          <p:nvPr>
            <p:ph idx="12" type="sldNum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play.kahoot.it/#/lobby?quizId=e3c0775b-5629-4582-b24b-4cbb8f308bda" TargetMode="External"/><Relationship Id="rId4" Type="http://schemas.openxmlformats.org/officeDocument/2006/relationships/image" Target="../media/image5.png"/><Relationship Id="rId5" Type="http://schemas.openxmlformats.org/officeDocument/2006/relationships/image" Target="../media/image3.jpg"/><Relationship Id="rId6" Type="http://schemas.openxmlformats.org/officeDocument/2006/relationships/image" Target="../media/image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/>
          <p:nvPr>
            <p:ph type="ctrTitle"/>
          </p:nvPr>
        </p:nvSpPr>
        <p:spPr>
          <a:xfrm>
            <a:off x="685800" y="733803"/>
            <a:ext cx="7772400" cy="671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iw" sz="6000">
                <a:latin typeface="Assistant"/>
                <a:ea typeface="Assistant"/>
                <a:cs typeface="Assistant"/>
                <a:sym typeface="Assistant"/>
              </a:rPr>
              <a:t>Proof of Concept</a:t>
            </a:r>
            <a:endParaRPr b="1" sz="6000">
              <a:latin typeface="Assistant"/>
              <a:ea typeface="Assistant"/>
              <a:cs typeface="Assistant"/>
              <a:sym typeface="Assistant"/>
            </a:endParaRPr>
          </a:p>
        </p:txBody>
      </p:sp>
      <p:sp>
        <p:nvSpPr>
          <p:cNvPr id="130" name="Shape 130"/>
          <p:cNvSpPr txBox="1"/>
          <p:nvPr/>
        </p:nvSpPr>
        <p:spPr>
          <a:xfrm>
            <a:off x="1535100" y="1886050"/>
            <a:ext cx="6862500" cy="107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iw" u="sng">
                <a:solidFill>
                  <a:schemeClr val="hlink"/>
                </a:solidFill>
                <a:hlinkClick r:id="rId3"/>
              </a:rPr>
              <a:t>https://play.kahoot.it/#/lobby?quizId=e3c0775b-5629-4582-b24b-4cbb8f308bda</a:t>
            </a:r>
            <a:endParaRPr/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31" name="Shape 13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920575" y="4020025"/>
            <a:ext cx="1175925" cy="1043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2" name="Shape 13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762763" y="4288276"/>
            <a:ext cx="1618475" cy="80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Shape 13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6153" y="3939650"/>
            <a:ext cx="868636" cy="1123474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Shape 134"/>
          <p:cNvSpPr txBox="1"/>
          <p:nvPr/>
        </p:nvSpPr>
        <p:spPr>
          <a:xfrm>
            <a:off x="888450" y="2463925"/>
            <a:ext cx="8778000" cy="54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b="1" lang="iw" sz="4800">
                <a:solidFill>
                  <a:srgbClr val="A64D79"/>
                </a:solidFill>
                <a:latin typeface="Assistant"/>
                <a:ea typeface="Assistant"/>
                <a:cs typeface="Assistant"/>
                <a:sym typeface="Assistant"/>
              </a:rPr>
              <a:t>KAHOOT.IT    PIN: </a:t>
            </a:r>
            <a:r>
              <a:rPr b="1" lang="iw" sz="4800">
                <a:solidFill>
                  <a:srgbClr val="333333"/>
                </a:solidFill>
                <a:highlight>
                  <a:srgbClr val="FFFFFF"/>
                </a:highlight>
              </a:rPr>
              <a:t>7230490</a:t>
            </a:r>
            <a:endParaRPr b="1" sz="4800"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>
              <a:solidFill>
                <a:srgbClr val="A64D79"/>
              </a:solidFill>
              <a:highlight>
                <a:srgbClr val="FFFFFF"/>
              </a:highlight>
              <a:latin typeface="Assistant"/>
              <a:ea typeface="Assistant"/>
              <a:cs typeface="Assistant"/>
              <a:sym typeface="Assistan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" name="Shape 13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49975" y="593025"/>
            <a:ext cx="3688775" cy="3688775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Shape 140"/>
          <p:cNvSpPr txBox="1"/>
          <p:nvPr/>
        </p:nvSpPr>
        <p:spPr>
          <a:xfrm>
            <a:off x="1907200" y="1202625"/>
            <a:ext cx="5649900" cy="376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iw" sz="2400"/>
              <a:t>הסיפור (האמיתי) של </a:t>
            </a:r>
            <a:endParaRPr b="1"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/>
          <p:nvPr/>
        </p:nvSpPr>
        <p:spPr>
          <a:xfrm>
            <a:off x="900150" y="1309200"/>
            <a:ext cx="7129800" cy="9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iw" sz="1700"/>
              <a:t>שנת 1999, האינטרנט רק התחיל להגיע לבתים, ובחור בשם ניק הוגה רעיון של אתר אינטרנט שבו אפשר יהיה לרכוש נעלים (היום זה נשמע מגוכח, אז זה היה חדשני).</a:t>
            </a:r>
            <a:endParaRPr b="1" sz="1700"/>
          </a:p>
          <a:p>
            <a:pPr indent="0" lvl="0" marL="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1700"/>
          </a:p>
          <a:p>
            <a:pPr indent="0" lvl="0" marL="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iw" sz="1700"/>
              <a:t>הוא מחליט שלפני שהוא משקיע את כל הונו ברעיון שלא ברור שיעבוד, דרוש לו מבחן שיוכיח בצורה ברורה שהרעיון עובד.</a:t>
            </a:r>
            <a:endParaRPr b="1" sz="17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/>
          <p:nvPr/>
        </p:nvSpPr>
        <p:spPr>
          <a:xfrm>
            <a:off x="1607375" y="109988"/>
            <a:ext cx="7129800" cy="9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iw" sz="1700"/>
              <a:t>ניק מחליט להיכנס לחנויות נעליים, לצלם את הנעליים השונות, ולהעלות את התמונות לאתר מאוד פשוט שבו אפשר לבחור נעלים ולשלם. </a:t>
            </a:r>
            <a:endParaRPr b="1" sz="1700"/>
          </a:p>
        </p:txBody>
      </p:sp>
      <p:pic>
        <p:nvPicPr>
          <p:cNvPr id="151" name="Shape 15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33225" y="978925"/>
            <a:ext cx="5080300" cy="3810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/>
          <p:nvPr/>
        </p:nvSpPr>
        <p:spPr>
          <a:xfrm>
            <a:off x="1487550" y="102863"/>
            <a:ext cx="7129800" cy="9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iw" sz="1700"/>
              <a:t>כשלקוח נכנס לאתר ורכש נעליים… ניק ניגש לחנות הנעליים בה צילם את הנעל, קנה את הנעליים, ארז בנייר עטיפה עם הלוגו של האתר שלו ושלח ללקוח! </a:t>
            </a:r>
            <a:endParaRPr b="1" sz="1700"/>
          </a:p>
        </p:txBody>
      </p:sp>
      <p:pic>
        <p:nvPicPr>
          <p:cNvPr id="157" name="Shape 15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93625" y="1345763"/>
            <a:ext cx="6667500" cy="3333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/>
          <p:nvPr/>
        </p:nvSpPr>
        <p:spPr>
          <a:xfrm>
            <a:off x="930888" y="368063"/>
            <a:ext cx="7129800" cy="9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iw" sz="1700"/>
              <a:t>מבחינת הלקוח </a:t>
            </a:r>
            <a:r>
              <a:rPr b="1" lang="iw" sz="1700">
                <a:solidFill>
                  <a:srgbClr val="FF0000"/>
                </a:solidFill>
              </a:rPr>
              <a:t>האתר עובד(!)</a:t>
            </a:r>
            <a:r>
              <a:rPr b="1" lang="iw" sz="1700"/>
              <a:t>. הוא קונה נעל, והנעל מגיעה אליו עד הבית. </a:t>
            </a:r>
            <a:endParaRPr b="1" sz="1700"/>
          </a:p>
          <a:p>
            <a:pPr indent="0" lvl="0" marL="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iw" sz="1700"/>
              <a:t>מבחינת ניק והאתר - התכונה הבסיסית ביותר של החנות, מבחר ותשלום - עובדת. בצורה הזאת ניק וויתר לצורך הניסוי הבסיסי על הקמת מחסן והחזקת מוצרים במלאי, כי מטרתו הייתה להוכיח שהרעיון יכול לעבוד. </a:t>
            </a:r>
            <a:endParaRPr b="1" sz="1700"/>
          </a:p>
          <a:p>
            <a:pPr indent="0" lvl="0" marL="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iw" sz="1700"/>
              <a:t>אחרי שמוכיחים שהרעיון עובד, שיש לו ערך, אז שווה להפנות אליו משאבים.</a:t>
            </a:r>
            <a:endParaRPr b="1" sz="1700"/>
          </a:p>
          <a:p>
            <a:pPr indent="0" lvl="0" marL="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1700"/>
          </a:p>
          <a:p>
            <a:pPr indent="0" lvl="0" marL="0" rtl="1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iw" sz="1700"/>
              <a:t>זוהי </a:t>
            </a:r>
            <a:r>
              <a:rPr b="1" lang="iw" sz="2400">
                <a:solidFill>
                  <a:srgbClr val="FF0000"/>
                </a:solidFill>
              </a:rPr>
              <a:t>הוכחת התכנות - Proof Of Concept</a:t>
            </a:r>
            <a:endParaRPr b="1" sz="2400">
              <a:solidFill>
                <a:srgbClr val="FF0000"/>
              </a:solidFill>
            </a:endParaRPr>
          </a:p>
          <a:p>
            <a:pPr indent="0" lvl="0" marL="0" rtl="1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iw" sz="1700"/>
              <a:t>הוכחת התכנות באה לתקף (לאשש) שתי מטרות:</a:t>
            </a:r>
            <a:endParaRPr b="1" sz="1700"/>
          </a:p>
          <a:p>
            <a:pPr indent="-336550" lvl="0" marL="457200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700"/>
              <a:buAutoNum type="arabicPeriod"/>
            </a:pPr>
            <a:r>
              <a:rPr b="1" lang="iw" sz="1700"/>
              <a:t>יש מי שירצה להשתמש במוצר</a:t>
            </a:r>
            <a:endParaRPr b="1" sz="1700"/>
          </a:p>
          <a:p>
            <a:pPr indent="-336550" lvl="0" marL="457200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700"/>
              <a:buAutoNum type="arabicPeriod"/>
            </a:pPr>
            <a:r>
              <a:rPr b="1" lang="iw" sz="1700"/>
              <a:t>יש בידינו את הטכנולוגיה והידע הדרושים כדי ליישם את המוצר</a:t>
            </a:r>
            <a:endParaRPr b="1" sz="17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2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ערכת נושא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