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273" r:id="rId4"/>
    <p:sldId id="275" r:id="rId5"/>
    <p:sldId id="277" r:id="rId6"/>
    <p:sldId id="274" r:id="rId7"/>
    <p:sldId id="265" r:id="rId8"/>
    <p:sldId id="266" r:id="rId9"/>
    <p:sldId id="270" r:id="rId10"/>
    <p:sldId id="269" r:id="rId11"/>
    <p:sldId id="267" r:id="rId12"/>
    <p:sldId id="271" r:id="rId13"/>
    <p:sldId id="276" r:id="rId14"/>
    <p:sldId id="264" r:id="rId15"/>
    <p:sldId id="300" r:id="rId16"/>
    <p:sldId id="301" r:id="rId17"/>
    <p:sldId id="257" r:id="rId18"/>
    <p:sldId id="258" r:id="rId19"/>
    <p:sldId id="259" r:id="rId20"/>
    <p:sldId id="261" r:id="rId21"/>
    <p:sldId id="262" r:id="rId22"/>
    <p:sldId id="297" r:id="rId23"/>
    <p:sldId id="280" r:id="rId24"/>
    <p:sldId id="281" r:id="rId25"/>
    <p:sldId id="278" r:id="rId26"/>
    <p:sldId id="279" r:id="rId27"/>
    <p:sldId id="282" r:id="rId28"/>
    <p:sldId id="283" r:id="rId29"/>
    <p:sldId id="284" r:id="rId30"/>
    <p:sldId id="285" r:id="rId31"/>
    <p:sldId id="290" r:id="rId32"/>
    <p:sldId id="288" r:id="rId33"/>
    <p:sldId id="291" r:id="rId34"/>
    <p:sldId id="292" r:id="rId35"/>
    <p:sldId id="293" r:id="rId36"/>
    <p:sldId id="287" r:id="rId37"/>
    <p:sldId id="294" r:id="rId38"/>
    <p:sldId id="289" r:id="rId39"/>
    <p:sldId id="295" r:id="rId40"/>
    <p:sldId id="286" r:id="rId4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6" autoAdjust="0"/>
    <p:restoredTop sz="94675" autoAdjust="0"/>
  </p:normalViewPr>
  <p:slideViewPr>
    <p:cSldViewPr>
      <p:cViewPr>
        <p:scale>
          <a:sx n="66" d="100"/>
          <a:sy n="66" d="100"/>
        </p:scale>
        <p:origin x="-1626" y="-9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3212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775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0693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7801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24364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816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805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7713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2516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4147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2653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423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409D5-A851-4834-BDAA-E54FB739AED0}" type="datetimeFigureOut">
              <a:rPr lang="el-GR" smtClean="0"/>
              <a:pPr/>
              <a:t>21/1/2014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82A70-2777-46D1-AD08-6D50639C2C70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3.xml"/><Relationship Id="rId7" Type="http://schemas.openxmlformats.org/officeDocument/2006/relationships/image" Target="../media/image1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2033826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Open Discovery Space: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</a:t>
            </a:r>
            <a:r>
              <a:rPr lang="el-GR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Μια κοινότητα από εκπαιδευτικούς για εκπαιδευτικούς </a:t>
            </a:r>
            <a:r>
              <a:rPr lang="el-GR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490913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78428" y="4437112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Σάββας Σαββίδης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Πόλα Μάκκουλα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22 </a:t>
            </a:r>
            <a:r>
              <a:rPr lang="el-GR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Ιανουρίου 2014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2207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Πρώτη Φάση Έργου</a:t>
            </a:r>
            <a:b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Σχολική χρονιά 2012 - 2013</a:t>
            </a:r>
            <a:b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b="1" dirty="0">
                <a:solidFill>
                  <a:schemeClr val="tx2"/>
                </a:solidFill>
              </a:rPr>
              <a:t>6-7 “</a:t>
            </a:r>
            <a:r>
              <a:rPr lang="el-GR" b="1" dirty="0">
                <a:solidFill>
                  <a:schemeClr val="tx2"/>
                </a:solidFill>
                <a:hlinkClick r:id="rId2" action="ppaction://hlinksldjump"/>
              </a:rPr>
              <a:t>emature</a:t>
            </a:r>
            <a:r>
              <a:rPr lang="el-GR" b="1" dirty="0">
                <a:solidFill>
                  <a:schemeClr val="tx2"/>
                </a:solidFill>
              </a:rPr>
              <a:t>” σχολεία σε κάθε </a:t>
            </a:r>
            <a:r>
              <a:rPr lang="el-GR" b="1" dirty="0" smtClean="0">
                <a:solidFill>
                  <a:schemeClr val="tx2"/>
                </a:solidFill>
              </a:rPr>
              <a:t>χώρα</a:t>
            </a:r>
            <a:endParaRPr lang="en-US" b="1" dirty="0" smtClean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2"/>
                </a:solidFill>
              </a:rPr>
              <a:t>Δημοτικό Αποστόλου Λουκά (Κολόσσι)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2"/>
                </a:solidFill>
              </a:rPr>
              <a:t>Δημοτικό Μεσόγης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2"/>
                </a:solidFill>
              </a:rPr>
              <a:t>Δημοτικό Αγίου Σπυρίδωνα Λευκωσίας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2"/>
                </a:solidFill>
              </a:rPr>
              <a:t>Λύκειο Αγίου Νεοφύτου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2"/>
                </a:solidFill>
              </a:rPr>
              <a:t>Λύκειο Γεροσκήπου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2"/>
                </a:solidFill>
              </a:rPr>
              <a:t>Λύκειο Αραδίππου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099" y="5157192"/>
            <a:ext cx="41878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37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Πρώτη Φάση Έργου</a:t>
            </a:r>
            <a:b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Σχολική χρονιά 2012 - 2013</a:t>
            </a:r>
            <a:b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“ </a:t>
            </a:r>
            <a:r>
              <a:rPr lang="en-US" b="1" dirty="0" err="1" smtClean="0">
                <a:solidFill>
                  <a:srgbClr val="FF0000"/>
                </a:solidFill>
              </a:rPr>
              <a:t>emature</a:t>
            </a:r>
            <a:r>
              <a:rPr lang="en-US" b="1" dirty="0" smtClean="0">
                <a:solidFill>
                  <a:srgbClr val="FF0000"/>
                </a:solidFill>
              </a:rPr>
              <a:t>” </a:t>
            </a:r>
            <a:r>
              <a:rPr lang="en-US" b="1" dirty="0">
                <a:solidFill>
                  <a:srgbClr val="FF0000"/>
                </a:solidFill>
              </a:rPr>
              <a:t>&amp; “</a:t>
            </a:r>
            <a:r>
              <a:rPr lang="en-US" b="1" dirty="0" err="1">
                <a:solidFill>
                  <a:srgbClr val="FF0000"/>
                </a:solidFill>
              </a:rPr>
              <a:t>eready</a:t>
            </a:r>
            <a:r>
              <a:rPr lang="en-US" b="1" dirty="0">
                <a:solidFill>
                  <a:srgbClr val="FF0000"/>
                </a:solidFill>
              </a:rPr>
              <a:t>”</a:t>
            </a:r>
            <a:endParaRPr lang="el-GR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Τεχνολογική υποδομή σχολείου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Γνώσεις/εμπειρίες εκπαιδευτικών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Καινοτόμες δράσεις </a:t>
            </a:r>
            <a:r>
              <a:rPr lang="el-GR" sz="2700" b="1" dirty="0" smtClean="0">
                <a:solidFill>
                  <a:schemeClr val="tx2"/>
                </a:solidFill>
              </a:rPr>
              <a:t>εκπαιδευτικών/σχολείου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endParaRPr lang="en-US" sz="27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rgbClr val="FF0000"/>
                </a:solidFill>
              </a:rPr>
              <a:t>Εφαρμογή: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Συγγραφή Σεναρίων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Εφαρμογή Σεναρίων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Διάχυση Αποτελεσμάτων</a:t>
            </a:r>
          </a:p>
          <a:p>
            <a:pPr marL="0" indent="0">
              <a:buNone/>
            </a:pPr>
            <a:endParaRPr lang="el-GR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274" y="5364163"/>
            <a:ext cx="41878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922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no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Ευκαιρίες του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Συνεργασίες με σχολεία της Ελλάδας (</a:t>
            </a:r>
            <a:r>
              <a:rPr lang="en-US" sz="2700" b="1" dirty="0">
                <a:solidFill>
                  <a:schemeClr val="tx2"/>
                </a:solidFill>
              </a:rPr>
              <a:t>3D Printing @ schools</a:t>
            </a:r>
            <a:r>
              <a:rPr lang="en-US" sz="2700" b="1" dirty="0" smtClean="0">
                <a:solidFill>
                  <a:schemeClr val="tx2"/>
                </a:solidFill>
              </a:rPr>
              <a:t>)</a:t>
            </a:r>
            <a:endParaRPr lang="el-GR" sz="2700" b="1" dirty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endParaRPr lang="en-US" sz="27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Συνεργασίες με σχολεία από άλλες χώρες της Ευρώπης («</a:t>
            </a:r>
            <a:r>
              <a:rPr lang="en-US" sz="2700" b="1" dirty="0">
                <a:solidFill>
                  <a:schemeClr val="tx2"/>
                </a:solidFill>
              </a:rPr>
              <a:t>WASO Project</a:t>
            </a:r>
            <a:r>
              <a:rPr lang="en-US" sz="2700" b="1" dirty="0" smtClean="0">
                <a:solidFill>
                  <a:schemeClr val="tx2"/>
                </a:solidFill>
              </a:rPr>
              <a:t>)</a:t>
            </a:r>
            <a:endParaRPr lang="el-GR" sz="2700" b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endParaRPr lang="en-US" sz="27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Ευκαιρίες </a:t>
            </a:r>
            <a:r>
              <a:rPr lang="el-GR" sz="2700" b="1" dirty="0" smtClean="0">
                <a:solidFill>
                  <a:schemeClr val="tx2"/>
                </a:solidFill>
              </a:rPr>
              <a:t>επιμόρφωσης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7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Συμμετοχή σε διαγωνισμούς (</a:t>
            </a:r>
            <a:r>
              <a:rPr lang="en-US" sz="2700" b="1" dirty="0">
                <a:solidFill>
                  <a:schemeClr val="tx2"/>
                </a:solidFill>
              </a:rPr>
              <a:t>Discover the </a:t>
            </a:r>
            <a:r>
              <a:rPr lang="en-US" sz="2700" b="1" dirty="0" smtClean="0">
                <a:solidFill>
                  <a:schemeClr val="tx2"/>
                </a:solidFill>
              </a:rPr>
              <a:t>cosmos</a:t>
            </a:r>
            <a:r>
              <a:rPr lang="el-GR" sz="2700" b="1" dirty="0" smtClean="0">
                <a:solidFill>
                  <a:schemeClr val="tx2"/>
                </a:solidFill>
              </a:rPr>
              <a:t>, </a:t>
            </a:r>
            <a:r>
              <a:rPr lang="en-US" sz="2700" b="1" dirty="0" err="1" smtClean="0">
                <a:solidFill>
                  <a:schemeClr val="tx2"/>
                </a:solidFill>
              </a:rPr>
              <a:t>Δι</a:t>
            </a:r>
            <a:r>
              <a:rPr lang="en-US" sz="2700" b="1" dirty="0" smtClean="0">
                <a:solidFill>
                  <a:schemeClr val="tx2"/>
                </a:solidFill>
              </a:rPr>
              <a:t>αγωνισμός </a:t>
            </a:r>
            <a:r>
              <a:rPr lang="en-US" sz="2700" b="1" dirty="0">
                <a:solidFill>
                  <a:schemeClr val="tx2"/>
                </a:solidFill>
              </a:rPr>
              <a:t>καλύτερου video για το ξύπνημα της διαστημοσυσκευής  </a:t>
            </a:r>
            <a:r>
              <a:rPr lang="en-US" sz="2700" b="1" dirty="0" smtClean="0">
                <a:solidFill>
                  <a:schemeClr val="tx2"/>
                </a:solidFill>
              </a:rPr>
              <a:t>Rosetta</a:t>
            </a:r>
            <a:r>
              <a:rPr lang="el-GR" sz="2700" b="1" dirty="0">
                <a:solidFill>
                  <a:schemeClr val="tx2"/>
                </a:solidFill>
              </a:rPr>
              <a:t>)</a:t>
            </a:r>
            <a:endParaRPr lang="en-US" sz="2700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4" y="5281698"/>
            <a:ext cx="4187826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11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4083"/>
            <a:ext cx="7272808" cy="780893"/>
          </a:xfrm>
        </p:spPr>
        <p:txBody>
          <a:bodyPr>
            <a:normAutofit/>
          </a:bodyPr>
          <a:lstStyle/>
          <a:p>
            <a:r>
              <a:rPr lang="el-G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πλατφορμα του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712968" cy="2376264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altLang="el-GR" sz="2400" b="1" dirty="0">
                <a:solidFill>
                  <a:schemeClr val="tx2"/>
                </a:solidFill>
              </a:rPr>
              <a:t>Ενώνει </a:t>
            </a:r>
            <a:r>
              <a:rPr lang="el-GR" altLang="el-GR" sz="2400" b="1" dirty="0">
                <a:solidFill>
                  <a:srgbClr val="FF0000"/>
                </a:solidFill>
              </a:rPr>
              <a:t>αποθετήρια</a:t>
            </a:r>
            <a:r>
              <a:rPr lang="el-GR" altLang="el-GR" sz="2400" b="1" dirty="0">
                <a:solidFill>
                  <a:schemeClr val="tx2"/>
                </a:solidFill>
              </a:rPr>
              <a:t> </a:t>
            </a:r>
            <a:r>
              <a:rPr lang="en-US" altLang="el-GR" sz="2400" b="1" dirty="0" smtClean="0">
                <a:solidFill>
                  <a:schemeClr val="tx2"/>
                </a:solidFill>
              </a:rPr>
              <a:t>(repositories) </a:t>
            </a:r>
            <a:r>
              <a:rPr lang="el-GR" altLang="el-GR" sz="2400" b="1" dirty="0" smtClean="0">
                <a:solidFill>
                  <a:schemeClr val="tx2"/>
                </a:solidFill>
              </a:rPr>
              <a:t>με το υλικό των εκπαιδευτικών (</a:t>
            </a:r>
            <a:r>
              <a:rPr lang="en-US" altLang="el-GR" sz="2400" b="1" dirty="0" smtClean="0">
                <a:solidFill>
                  <a:schemeClr val="tx2"/>
                </a:solidFill>
              </a:rPr>
              <a:t>user </a:t>
            </a:r>
            <a:r>
              <a:rPr lang="en-US" altLang="el-GR" sz="2400" b="1" dirty="0">
                <a:solidFill>
                  <a:schemeClr val="tx2"/>
                </a:solidFill>
              </a:rPr>
              <a:t>generated </a:t>
            </a:r>
            <a:r>
              <a:rPr lang="en-US" altLang="el-GR" sz="2400" b="1" dirty="0" smtClean="0">
                <a:solidFill>
                  <a:schemeClr val="tx2"/>
                </a:solidFill>
              </a:rPr>
              <a:t>content</a:t>
            </a:r>
            <a:r>
              <a:rPr lang="el-GR" altLang="el-GR" sz="2400" b="1" dirty="0" smtClean="0">
                <a:solidFill>
                  <a:schemeClr val="tx2"/>
                </a:solidFill>
              </a:rPr>
              <a:t>)</a:t>
            </a:r>
          </a:p>
          <a:p>
            <a:pPr marL="0" indent="0">
              <a:buClr>
                <a:srgbClr val="FF0000"/>
              </a:buClr>
              <a:buNone/>
            </a:pPr>
            <a:endParaRPr lang="el-GR" altLang="el-GR" sz="2400" b="1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altLang="el-GR" sz="2400" b="1" dirty="0">
                <a:solidFill>
                  <a:schemeClr val="tx2"/>
                </a:solidFill>
              </a:rPr>
              <a:t>Οργανώνει το </a:t>
            </a:r>
            <a:r>
              <a:rPr lang="el-GR" altLang="el-GR" sz="2400" b="1" dirty="0">
                <a:solidFill>
                  <a:srgbClr val="FF0000"/>
                </a:solidFill>
              </a:rPr>
              <a:t>μαθησιακό </a:t>
            </a:r>
            <a:r>
              <a:rPr lang="el-GR" altLang="el-GR" sz="2400" b="1" dirty="0" smtClean="0">
                <a:solidFill>
                  <a:srgbClr val="FF0000"/>
                </a:solidFill>
              </a:rPr>
              <a:t>περιεχόμενο </a:t>
            </a:r>
            <a:r>
              <a:rPr lang="el-GR" altLang="el-GR" sz="2400" b="1" dirty="0" smtClean="0">
                <a:solidFill>
                  <a:schemeClr val="tx2"/>
                </a:solidFill>
              </a:rPr>
              <a:t>τους</a:t>
            </a:r>
          </a:p>
          <a:p>
            <a:pPr marL="0" indent="0">
              <a:buClr>
                <a:srgbClr val="FF0000"/>
              </a:buClr>
              <a:buNone/>
            </a:pPr>
            <a:endParaRPr lang="el-GR" altLang="el-GR" sz="2400" b="1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altLang="el-GR" sz="2400" b="1" dirty="0">
                <a:solidFill>
                  <a:schemeClr val="tx2"/>
                </a:solidFill>
              </a:rPr>
              <a:t>Συνθέτει μια </a:t>
            </a:r>
            <a:r>
              <a:rPr lang="el-GR" altLang="el-GR" sz="2400" b="1" dirty="0">
                <a:solidFill>
                  <a:srgbClr val="FF0000"/>
                </a:solidFill>
              </a:rPr>
              <a:t>κοινωνική υποδομή </a:t>
            </a:r>
            <a:r>
              <a:rPr lang="el-GR" altLang="el-GR" sz="2400" b="1" dirty="0">
                <a:solidFill>
                  <a:schemeClr val="tx2"/>
                </a:solidFill>
              </a:rPr>
              <a:t>επάνω τους ώστε το περιεχόμενό τους να εμπλουτιστεί </a:t>
            </a:r>
            <a:r>
              <a:rPr lang="el-GR" altLang="el-GR" sz="2400" b="1" dirty="0" smtClean="0">
                <a:solidFill>
                  <a:schemeClr val="tx2"/>
                </a:solidFill>
              </a:rPr>
              <a:t>παραπάνω</a:t>
            </a:r>
          </a:p>
          <a:p>
            <a:pPr marL="0" indent="0">
              <a:buClr>
                <a:srgbClr val="FF0000"/>
              </a:buClr>
              <a:buNone/>
            </a:pPr>
            <a:endParaRPr lang="el-GR" altLang="el-GR" sz="2400" b="1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altLang="el-GR" sz="2400" b="1" dirty="0">
                <a:solidFill>
                  <a:schemeClr val="tx2"/>
                </a:solidFill>
              </a:rPr>
              <a:t>Αναπτύσσει </a:t>
            </a:r>
            <a:r>
              <a:rPr lang="el-GR" altLang="el-GR" sz="2400" b="1" dirty="0">
                <a:solidFill>
                  <a:srgbClr val="FF0000"/>
                </a:solidFill>
              </a:rPr>
              <a:t>συστήματα αξιολόγησης περιεχομένου </a:t>
            </a:r>
            <a:r>
              <a:rPr lang="el-GR" altLang="el-GR" sz="2400" b="1" dirty="0">
                <a:solidFill>
                  <a:schemeClr val="tx2"/>
                </a:solidFill>
              </a:rPr>
              <a:t>από τις κοινότητες </a:t>
            </a:r>
            <a:r>
              <a:rPr lang="el-GR" altLang="el-GR" sz="2400" b="1" dirty="0" smtClean="0">
                <a:solidFill>
                  <a:schemeClr val="tx2"/>
                </a:solidFill>
              </a:rPr>
              <a:t>μάθησης</a:t>
            </a:r>
          </a:p>
          <a:p>
            <a:pPr marL="0" indent="0">
              <a:buClr>
                <a:srgbClr val="FF0000"/>
              </a:buClr>
              <a:buNone/>
            </a:pPr>
            <a:endParaRPr lang="el-GR" altLang="el-GR" sz="2400" b="1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altLang="el-GR" sz="2400" b="1" dirty="0">
                <a:solidFill>
                  <a:schemeClr val="tx2"/>
                </a:solidFill>
              </a:rPr>
              <a:t>Προσφέρει το </a:t>
            </a:r>
            <a:r>
              <a:rPr lang="el-GR" altLang="el-GR" sz="2400" b="1" dirty="0">
                <a:solidFill>
                  <a:srgbClr val="FF0000"/>
                </a:solidFill>
              </a:rPr>
              <a:t>ελεύθερο βήμα των εκπαιδευτικών </a:t>
            </a:r>
            <a:r>
              <a:rPr lang="el-GR" altLang="el-GR" sz="2400" b="1" dirty="0">
                <a:solidFill>
                  <a:schemeClr val="tx2"/>
                </a:solidFill>
              </a:rPr>
              <a:t>που σχεδιάζουν μοναδικές δραστηριότητες και «απογειώνουν» τις θεματικές των ΝΑΠ </a:t>
            </a:r>
          </a:p>
          <a:p>
            <a:endParaRPr lang="en-US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0"/>
            <a:ext cx="2483768" cy="98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67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περιβάλλον του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40922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7584" y="3642429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portal.opendiscoveryspace.eu</a:t>
            </a:r>
            <a:endParaRPr lang="el-GR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142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8640960" cy="56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περιβάλλον του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wn Arrow 5"/>
          <p:cNvSpPr/>
          <p:nvPr/>
        </p:nvSpPr>
        <p:spPr>
          <a:xfrm rot="2093927">
            <a:off x="3870601" y="2923282"/>
            <a:ext cx="559038" cy="9961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5" y="1159769"/>
            <a:ext cx="8080065" cy="5218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περιβάλλον του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5868144" y="4005064"/>
            <a:ext cx="194421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Down Arrow 8"/>
          <p:cNvSpPr/>
          <p:nvPr/>
        </p:nvSpPr>
        <p:spPr>
          <a:xfrm rot="2093927">
            <a:off x="7742562" y="3226564"/>
            <a:ext cx="559038" cy="9961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Down Arrow 6"/>
          <p:cNvSpPr/>
          <p:nvPr/>
        </p:nvSpPr>
        <p:spPr>
          <a:xfrm rot="2093927">
            <a:off x="4223057" y="2810525"/>
            <a:ext cx="559038" cy="9961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09" y="1159769"/>
            <a:ext cx="8439163" cy="547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Εγγραφή Νέου Μέλους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168133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7524328" y="1268760"/>
            <a:ext cx="79208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Down Arrow 6"/>
          <p:cNvSpPr/>
          <p:nvPr/>
        </p:nvSpPr>
        <p:spPr>
          <a:xfrm rot="2093927">
            <a:off x="8171388" y="202228"/>
            <a:ext cx="559038" cy="9961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8941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65233"/>
            <a:ext cx="7941217" cy="537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 rot="2093927">
            <a:off x="6390882" y="2429564"/>
            <a:ext cx="559038" cy="9961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Oval 6"/>
          <p:cNvSpPr/>
          <p:nvPr/>
        </p:nvSpPr>
        <p:spPr>
          <a:xfrm>
            <a:off x="611560" y="3474438"/>
            <a:ext cx="86409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Εγγραφή Νέου Μέλους</a:t>
            </a:r>
          </a:p>
        </p:txBody>
      </p:sp>
    </p:spTree>
    <p:extLst>
      <p:ext uri="{BB962C8B-B14F-4D97-AF65-F5344CB8AC3E}">
        <p14:creationId xmlns:p14="http://schemas.microsoft.com/office/powerpoint/2010/main" val="102722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87" y="1250010"/>
            <a:ext cx="8432005" cy="513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Down Arrow 7"/>
          <p:cNvSpPr/>
          <p:nvPr/>
        </p:nvSpPr>
        <p:spPr>
          <a:xfrm rot="17036618">
            <a:off x="315616" y="4803114"/>
            <a:ext cx="559038" cy="9961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Εγγραφή Νέου Μέλους</a:t>
            </a:r>
          </a:p>
        </p:txBody>
      </p:sp>
      <p:sp>
        <p:nvSpPr>
          <p:cNvPr id="6" name="Oval 5"/>
          <p:cNvSpPr/>
          <p:nvPr/>
        </p:nvSpPr>
        <p:spPr>
          <a:xfrm>
            <a:off x="1115616" y="5301208"/>
            <a:ext cx="1044115" cy="277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Oval 9"/>
          <p:cNvSpPr/>
          <p:nvPr/>
        </p:nvSpPr>
        <p:spPr>
          <a:xfrm>
            <a:off x="1115615" y="6103496"/>
            <a:ext cx="1044115" cy="277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Down Arrow 11"/>
          <p:cNvSpPr/>
          <p:nvPr/>
        </p:nvSpPr>
        <p:spPr>
          <a:xfrm rot="17036618">
            <a:off x="315615" y="5603736"/>
            <a:ext cx="559038" cy="99618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78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Πορεία Διάλεξης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el-GR" sz="3000" b="1" dirty="0" smtClean="0">
                <a:solidFill>
                  <a:srgbClr val="FF0000"/>
                </a:solidFill>
              </a:rPr>
              <a:t>Α’ Μέρος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Τι είναι το </a:t>
            </a:r>
            <a:r>
              <a:rPr lang="en-US" sz="3000" b="1" dirty="0" smtClean="0">
                <a:solidFill>
                  <a:schemeClr val="tx2"/>
                </a:solidFill>
              </a:rPr>
              <a:t>ODS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Ευκαιρίες του </a:t>
            </a:r>
            <a:r>
              <a:rPr lang="en-US" sz="3000" b="1" dirty="0" smtClean="0">
                <a:solidFill>
                  <a:schemeClr val="tx2"/>
                </a:solidFill>
              </a:rPr>
              <a:t>ODS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Η πλατφόρμα του </a:t>
            </a:r>
            <a:r>
              <a:rPr lang="en-US" sz="3000" b="1" dirty="0" smtClean="0">
                <a:solidFill>
                  <a:schemeClr val="tx2"/>
                </a:solidFill>
              </a:rPr>
              <a:t>ODS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endParaRPr lang="en-US" sz="3000" b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sz="3000" b="1" dirty="0" smtClean="0">
                <a:solidFill>
                  <a:srgbClr val="FF0000"/>
                </a:solidFill>
              </a:rPr>
              <a:t>B</a:t>
            </a:r>
            <a:r>
              <a:rPr lang="el-GR" sz="3000" b="1" dirty="0" smtClean="0">
                <a:solidFill>
                  <a:srgbClr val="FF0000"/>
                </a:solidFill>
              </a:rPr>
              <a:t>’ Μέρος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Το περιβάλλον του </a:t>
            </a:r>
            <a:r>
              <a:rPr lang="en-US" sz="3000" b="1" dirty="0" smtClean="0">
                <a:solidFill>
                  <a:schemeClr val="tx2"/>
                </a:solidFill>
              </a:rPr>
              <a:t>Portal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Εγγραφή νέου μέλους στο </a:t>
            </a:r>
            <a:r>
              <a:rPr lang="en-US" sz="3000" b="1" dirty="0" smtClean="0">
                <a:solidFill>
                  <a:schemeClr val="tx2"/>
                </a:solidFill>
              </a:rPr>
              <a:t>Portal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Σύνδεση στο </a:t>
            </a:r>
            <a:r>
              <a:rPr lang="en-US" sz="3000" b="1" dirty="0" smtClean="0">
                <a:solidFill>
                  <a:schemeClr val="tx2"/>
                </a:solidFill>
              </a:rPr>
              <a:t>ODS</a:t>
            </a:r>
            <a:endParaRPr lang="el-GR" sz="3000" b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Αναζήτηση υλικού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endParaRPr lang="el-GR" sz="30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r>
              <a:rPr lang="el-GR" sz="3000" b="1" dirty="0" smtClean="0">
                <a:solidFill>
                  <a:srgbClr val="FF0000"/>
                </a:solidFill>
              </a:rPr>
              <a:t>Γ’ Μέρος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Οι κοινότητες μου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Ανατομία Κοινότητας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Εγγραφή σε νέα κοινότητα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r>
              <a:rPr lang="el-GR" sz="3000" b="1" dirty="0" smtClean="0">
                <a:solidFill>
                  <a:schemeClr val="tx2"/>
                </a:solidFill>
              </a:rPr>
              <a:t>Οι φίλοι μου</a:t>
            </a: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endParaRPr lang="en-US" sz="3000" b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endParaRPr lang="en-US" sz="3000" b="1" dirty="0" smtClean="0">
              <a:solidFill>
                <a:schemeClr val="tx2"/>
              </a:solidFill>
            </a:endParaRPr>
          </a:p>
          <a:p>
            <a:pPr marL="0" indent="0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ü"/>
            </a:pPr>
            <a:endParaRPr lang="en-US" sz="3000" b="1" dirty="0" smtClean="0">
              <a:solidFill>
                <a:schemeClr val="tx2"/>
              </a:solidFill>
            </a:endParaRPr>
          </a:p>
          <a:p>
            <a:endParaRPr lang="el-G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08" y="5367883"/>
            <a:ext cx="4188692" cy="149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51" y="1355106"/>
            <a:ext cx="8065452" cy="5504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Εγγραφή Νέου Μέλους</a:t>
            </a:r>
          </a:p>
        </p:txBody>
      </p:sp>
      <p:sp>
        <p:nvSpPr>
          <p:cNvPr id="7" name="Down Arrow 6"/>
          <p:cNvSpPr/>
          <p:nvPr/>
        </p:nvSpPr>
        <p:spPr>
          <a:xfrm rot="2093927">
            <a:off x="2728317" y="887055"/>
            <a:ext cx="214641" cy="4468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Oval 7"/>
          <p:cNvSpPr/>
          <p:nvPr/>
        </p:nvSpPr>
        <p:spPr>
          <a:xfrm>
            <a:off x="1475656" y="1361331"/>
            <a:ext cx="1359982" cy="2778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992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051675" cy="558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Εγγραφή Νέου Μέλους</a:t>
            </a:r>
          </a:p>
        </p:txBody>
      </p:sp>
      <p:sp>
        <p:nvSpPr>
          <p:cNvPr id="7" name="Oval 6"/>
          <p:cNvSpPr/>
          <p:nvPr/>
        </p:nvSpPr>
        <p:spPr>
          <a:xfrm>
            <a:off x="669114" y="6189996"/>
            <a:ext cx="1503998" cy="4213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Down Arrow 7"/>
          <p:cNvSpPr/>
          <p:nvPr/>
        </p:nvSpPr>
        <p:spPr>
          <a:xfrm rot="2093927">
            <a:off x="2316013" y="5932598"/>
            <a:ext cx="214641" cy="4468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24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56" y="2230652"/>
            <a:ext cx="7100017" cy="2467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0872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Εγγραφή Νέου Μέλους</a:t>
            </a:r>
          </a:p>
        </p:txBody>
      </p:sp>
      <p:sp>
        <p:nvSpPr>
          <p:cNvPr id="7" name="Oval 6"/>
          <p:cNvSpPr/>
          <p:nvPr/>
        </p:nvSpPr>
        <p:spPr>
          <a:xfrm>
            <a:off x="1636455" y="3659805"/>
            <a:ext cx="4441896" cy="244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Down Arrow 7"/>
          <p:cNvSpPr/>
          <p:nvPr/>
        </p:nvSpPr>
        <p:spPr>
          <a:xfrm rot="2093927">
            <a:off x="5657961" y="3252723"/>
            <a:ext cx="214641" cy="4468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TextBox 1"/>
          <p:cNvSpPr txBox="1"/>
          <p:nvPr/>
        </p:nvSpPr>
        <p:spPr>
          <a:xfrm>
            <a:off x="323527" y="764704"/>
            <a:ext cx="87450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chemeClr val="tx2"/>
                </a:solidFill>
              </a:rPr>
              <a:t>Για να γίνει ενεργοποίηση του λογαριασμού, θα πρέπει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l-GR" sz="2400" b="1" dirty="0" smtClean="0">
                <a:solidFill>
                  <a:schemeClr val="tx2"/>
                </a:solidFill>
              </a:rPr>
              <a:t>να </a:t>
            </a:r>
            <a:r>
              <a:rPr lang="el-GR" sz="2400" b="1" dirty="0">
                <a:solidFill>
                  <a:schemeClr val="tx2"/>
                </a:solidFill>
              </a:rPr>
              <a:t>επισκεφθείτε το ηλεκτρονικό σας ταχυδρομείο. 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l-GR" sz="2400" b="1" dirty="0" smtClean="0">
                <a:solidFill>
                  <a:schemeClr val="tx2"/>
                </a:solidFill>
              </a:rPr>
              <a:t>Θα </a:t>
            </a:r>
            <a:r>
              <a:rPr lang="el-GR" sz="2400" b="1" dirty="0">
                <a:solidFill>
                  <a:schemeClr val="tx2"/>
                </a:solidFill>
              </a:rPr>
              <a:t>έχετε </a:t>
            </a:r>
            <a:r>
              <a:rPr lang="el-GR" sz="2400" b="1" dirty="0" smtClean="0">
                <a:solidFill>
                  <a:schemeClr val="tx2"/>
                </a:solidFill>
              </a:rPr>
              <a:t>λάβει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l-GR" sz="2400" b="1" dirty="0" smtClean="0">
                <a:solidFill>
                  <a:schemeClr val="tx2"/>
                </a:solidFill>
              </a:rPr>
              <a:t> </a:t>
            </a:r>
            <a:r>
              <a:rPr lang="el-GR" sz="2400" b="1" dirty="0">
                <a:solidFill>
                  <a:schemeClr val="tx2"/>
                </a:solidFill>
              </a:rPr>
              <a:t>ένα </a:t>
            </a:r>
            <a:r>
              <a:rPr lang="el-GR" sz="2400" b="1" dirty="0" err="1">
                <a:solidFill>
                  <a:schemeClr val="tx2"/>
                </a:solidFill>
              </a:rPr>
              <a:t>email</a:t>
            </a:r>
            <a:r>
              <a:rPr lang="el-GR" sz="2400" b="1" dirty="0">
                <a:solidFill>
                  <a:schemeClr val="tx2"/>
                </a:solidFill>
              </a:rPr>
              <a:t> από το </a:t>
            </a:r>
            <a:r>
              <a:rPr lang="el-GR" sz="2400" b="1" dirty="0" err="1">
                <a:solidFill>
                  <a:schemeClr val="tx2"/>
                </a:solidFill>
              </a:rPr>
              <a:t>portal</a:t>
            </a:r>
            <a:r>
              <a:rPr lang="el-GR" sz="2400" b="1" dirty="0">
                <a:solidFill>
                  <a:schemeClr val="tx2"/>
                </a:solidFill>
              </a:rPr>
              <a:t> με ένα σύνδεσμο. </a:t>
            </a:r>
            <a:r>
              <a:rPr lang="el-GR" sz="2400" b="1" dirty="0" smtClean="0">
                <a:solidFill>
                  <a:schemeClr val="tx2"/>
                </a:solidFill>
              </a:rPr>
              <a:t>Κάνετε </a:t>
            </a:r>
            <a:r>
              <a:rPr lang="el-GR" sz="2400" b="1" dirty="0">
                <a:solidFill>
                  <a:schemeClr val="tx2"/>
                </a:solidFill>
              </a:rPr>
              <a:t>κλικ στο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l-GR" sz="2400" b="1" dirty="0" smtClean="0">
                <a:solidFill>
                  <a:schemeClr val="tx2"/>
                </a:solidFill>
              </a:rPr>
              <a:t>σύνδεσμο </a:t>
            </a:r>
            <a:r>
              <a:rPr lang="el-GR" sz="2400" b="1" dirty="0">
                <a:solidFill>
                  <a:schemeClr val="tx2"/>
                </a:solidFill>
              </a:rPr>
              <a:t>αυτό για να ενεργοποιηθεί ο λογαριασμός σας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7" y="4557114"/>
            <a:ext cx="88246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>
                <a:solidFill>
                  <a:schemeClr val="tx2"/>
                </a:solidFill>
              </a:rPr>
              <a:t>Από τη σελίδα που θα εμφανιστεί, θα πρέπει να πληκτρολογήσετε </a:t>
            </a:r>
            <a:endParaRPr lang="en-US" sz="2400" b="1" dirty="0">
              <a:solidFill>
                <a:schemeClr val="tx2"/>
              </a:solidFill>
            </a:endParaRPr>
          </a:p>
          <a:p>
            <a:r>
              <a:rPr lang="el-GR" sz="2400" b="1" dirty="0">
                <a:solidFill>
                  <a:srgbClr val="FF0000"/>
                </a:solidFill>
              </a:rPr>
              <a:t>έναν κωδικό </a:t>
            </a:r>
            <a:r>
              <a:rPr lang="el-GR" sz="2400" b="1" dirty="0">
                <a:solidFill>
                  <a:schemeClr val="tx2"/>
                </a:solidFill>
              </a:rPr>
              <a:t>(</a:t>
            </a:r>
            <a:r>
              <a:rPr lang="el-GR" sz="2400" b="1" dirty="0" err="1">
                <a:solidFill>
                  <a:schemeClr val="tx2"/>
                </a:solidFill>
              </a:rPr>
              <a:t>password</a:t>
            </a:r>
            <a:r>
              <a:rPr lang="el-GR" sz="2400" b="1" dirty="0">
                <a:solidFill>
                  <a:schemeClr val="tx2"/>
                </a:solidFill>
              </a:rPr>
              <a:t>) για το λογαριασμό σας. Μπορείτε επίσης </a:t>
            </a:r>
            <a:endParaRPr lang="en-US" sz="2400" b="1" dirty="0">
              <a:solidFill>
                <a:schemeClr val="tx2"/>
              </a:solidFill>
            </a:endParaRPr>
          </a:p>
          <a:p>
            <a:r>
              <a:rPr lang="el-GR" sz="2400" b="1" dirty="0">
                <a:solidFill>
                  <a:schemeClr val="tx2"/>
                </a:solidFill>
              </a:rPr>
              <a:t>να επιλέξετε </a:t>
            </a:r>
            <a:r>
              <a:rPr lang="el-GR" sz="2400" b="1" dirty="0">
                <a:solidFill>
                  <a:srgbClr val="FF0000"/>
                </a:solidFill>
              </a:rPr>
              <a:t>τη γλώσσα που θα χρησιμοποιείτε</a:t>
            </a:r>
            <a:r>
              <a:rPr lang="el-GR" sz="2400" b="1" dirty="0">
                <a:solidFill>
                  <a:schemeClr val="tx2"/>
                </a:solidFill>
              </a:rPr>
              <a:t> στο λογαριασμό,</a:t>
            </a:r>
            <a:endParaRPr lang="en-US" sz="2400" b="1" dirty="0">
              <a:solidFill>
                <a:schemeClr val="tx2"/>
              </a:solidFill>
            </a:endParaRPr>
          </a:p>
          <a:p>
            <a:r>
              <a:rPr lang="el-GR" sz="2400" b="1" dirty="0">
                <a:solidFill>
                  <a:schemeClr val="tx2"/>
                </a:solidFill>
              </a:rPr>
              <a:t> τη </a:t>
            </a:r>
            <a:r>
              <a:rPr lang="el-GR" sz="2400" b="1" dirty="0">
                <a:solidFill>
                  <a:srgbClr val="FF0000"/>
                </a:solidFill>
              </a:rPr>
              <a:t>χρονική ζώνη </a:t>
            </a:r>
            <a:r>
              <a:rPr lang="el-GR" sz="2400" b="1" dirty="0">
                <a:solidFill>
                  <a:schemeClr val="tx2"/>
                </a:solidFill>
              </a:rPr>
              <a:t>στην οποία ζείτε (</a:t>
            </a:r>
            <a:r>
              <a:rPr lang="el-GR" sz="2400" b="1" dirty="0" err="1">
                <a:solidFill>
                  <a:schemeClr val="tx2"/>
                </a:solidFill>
              </a:rPr>
              <a:t>timezone</a:t>
            </a:r>
            <a:r>
              <a:rPr lang="el-GR" sz="2400" b="1" dirty="0">
                <a:solidFill>
                  <a:schemeClr val="tx2"/>
                </a:solidFill>
              </a:rPr>
              <a:t>), </a:t>
            </a:r>
            <a:endParaRPr lang="en-US" sz="2400" b="1" dirty="0">
              <a:solidFill>
                <a:schemeClr val="tx2"/>
              </a:solidFill>
            </a:endParaRPr>
          </a:p>
          <a:p>
            <a:r>
              <a:rPr lang="el-GR" sz="2400" b="1" dirty="0">
                <a:solidFill>
                  <a:schemeClr val="tx2"/>
                </a:solidFill>
              </a:rPr>
              <a:t>και να ανεβάσετε και </a:t>
            </a:r>
            <a:r>
              <a:rPr lang="el-GR" sz="2400" b="1" dirty="0">
                <a:solidFill>
                  <a:srgbClr val="FF0000"/>
                </a:solidFill>
              </a:rPr>
              <a:t>φωτογραφία σας </a:t>
            </a:r>
            <a:r>
              <a:rPr lang="el-GR" sz="2400" b="1" dirty="0">
                <a:solidFill>
                  <a:schemeClr val="tx2"/>
                </a:solidFill>
              </a:rPr>
              <a:t>(Picture). </a:t>
            </a:r>
            <a:endParaRPr lang="en-US" sz="2400" b="1" dirty="0" smtClean="0">
              <a:solidFill>
                <a:schemeClr val="tx2"/>
              </a:solidFill>
            </a:endParaRPr>
          </a:p>
          <a:p>
            <a:r>
              <a:rPr lang="el-GR" sz="2400" b="1" dirty="0" smtClean="0">
                <a:solidFill>
                  <a:schemeClr val="tx2"/>
                </a:solidFill>
              </a:rPr>
              <a:t>Κάνετε </a:t>
            </a:r>
            <a:r>
              <a:rPr lang="el-GR" sz="2400" b="1" dirty="0">
                <a:solidFill>
                  <a:schemeClr val="tx2"/>
                </a:solidFill>
              </a:rPr>
              <a:t>κλικ στο κουμπί </a:t>
            </a:r>
            <a:r>
              <a:rPr lang="el-GR" sz="2400" b="1" dirty="0" err="1">
                <a:solidFill>
                  <a:srgbClr val="FF0000"/>
                </a:solidFill>
              </a:rPr>
              <a:t>Save</a:t>
            </a:r>
            <a:r>
              <a:rPr lang="el-GR" sz="2400" b="1" dirty="0">
                <a:solidFill>
                  <a:schemeClr val="tx2"/>
                </a:solidFill>
              </a:rPr>
              <a:t> για να αποθηκευθούν οι αλλαγές. </a:t>
            </a:r>
          </a:p>
          <a:p>
            <a:endParaRPr lang="en-US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316041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554062" y="14469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Σύνδεση στο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7118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762" y="1098352"/>
            <a:ext cx="739526" cy="314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Down Arrow 8"/>
          <p:cNvSpPr/>
          <p:nvPr/>
        </p:nvSpPr>
        <p:spPr>
          <a:xfrm rot="2093927">
            <a:off x="6932189" y="614377"/>
            <a:ext cx="273657" cy="4276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35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554062" y="14469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Σύνδεση στο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97271" cy="542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304" y="2046334"/>
            <a:ext cx="73818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9"/>
          <p:cNvSpPr/>
          <p:nvPr/>
        </p:nvSpPr>
        <p:spPr>
          <a:xfrm rot="2093927">
            <a:off x="8355662" y="1578881"/>
            <a:ext cx="273657" cy="4276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385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5"/>
            <a:ext cx="8120807" cy="572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83568" y="4221088"/>
            <a:ext cx="216024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Down Arrow 5"/>
          <p:cNvSpPr/>
          <p:nvPr/>
        </p:nvSpPr>
        <p:spPr>
          <a:xfrm rot="2093927">
            <a:off x="2830622" y="3431762"/>
            <a:ext cx="324569" cy="81109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67544" y="182745"/>
            <a:ext cx="82296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Αναζήτηση Υλικού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4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554062" y="14469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Αναζήτηση Υλικού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506103" cy="583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665" y="1412776"/>
            <a:ext cx="1080120" cy="459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 rot="2093927">
            <a:off x="2123801" y="988866"/>
            <a:ext cx="273657" cy="4276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385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04468"/>
            <a:ext cx="7560839" cy="609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489541" y="-27384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περιβάλλον του 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Portal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69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554062" y="14469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Κοινότητες μου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50899"/>
            <a:ext cx="8424936" cy="591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22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554062" y="14469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Κοινότητες μου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34369"/>
            <a:ext cx="8405709" cy="610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09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24" y="188640"/>
            <a:ext cx="7272808" cy="780893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Απαίτηση Εκπαιδευτικών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700808"/>
            <a:ext cx="8352928" cy="23762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Clr>
                <a:srgbClr val="FF0000"/>
              </a:buClr>
              <a:buNone/>
            </a:pPr>
            <a:r>
              <a:rPr lang="el-GR" b="1" dirty="0">
                <a:solidFill>
                  <a:schemeClr val="tx2"/>
                </a:solidFill>
              </a:rPr>
              <a:t>«Θέλουμε </a:t>
            </a:r>
            <a:r>
              <a:rPr lang="el-GR" b="1" dirty="0" smtClean="0">
                <a:solidFill>
                  <a:schemeClr val="tx2"/>
                </a:solidFill>
              </a:rPr>
              <a:t>μια δυαδικτυακή πύλη (portal) </a:t>
            </a:r>
            <a:r>
              <a:rPr lang="el-GR" b="1" dirty="0">
                <a:solidFill>
                  <a:schemeClr val="tx2"/>
                </a:solidFill>
              </a:rPr>
              <a:t>με ψηφιακό περιεχόμενο, μαζί με αυτά που </a:t>
            </a:r>
            <a:r>
              <a:rPr lang="el-GR" b="1" dirty="0" smtClean="0">
                <a:solidFill>
                  <a:schemeClr val="tx2"/>
                </a:solidFill>
              </a:rPr>
              <a:t>μας </a:t>
            </a:r>
            <a:r>
              <a:rPr lang="el-GR" b="1" dirty="0">
                <a:solidFill>
                  <a:schemeClr val="tx2"/>
                </a:solidFill>
              </a:rPr>
              <a:t>παρέχει το ΥΠΠ, που να παρέχει ένα κοινωνικό περιβάλλον (social platform</a:t>
            </a:r>
            <a:r>
              <a:rPr lang="el-GR" b="1" dirty="0" smtClean="0">
                <a:solidFill>
                  <a:schemeClr val="tx2"/>
                </a:solidFill>
              </a:rPr>
              <a:t>), </a:t>
            </a:r>
            <a:r>
              <a:rPr lang="el-GR" b="1" dirty="0">
                <a:solidFill>
                  <a:schemeClr val="tx2"/>
                </a:solidFill>
              </a:rPr>
              <a:t>που να μας επιτρέπει να παρουσιάσουμε και να μοιραστούμε και τη δική μας δουλειά (user generated content)»</a:t>
            </a:r>
          </a:p>
          <a:p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308" y="5367883"/>
            <a:ext cx="4188692" cy="149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13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>
            <a:spLocks noGrp="1"/>
          </p:cNvSpPr>
          <p:nvPr>
            <p:ph type="title"/>
          </p:nvPr>
        </p:nvSpPr>
        <p:spPr>
          <a:xfrm>
            <a:off x="554062" y="14469"/>
            <a:ext cx="8229600" cy="836712"/>
          </a:xfrm>
        </p:spPr>
        <p:txBody>
          <a:bodyPr/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Κοινότητες μου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56" y="836712"/>
            <a:ext cx="886464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825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Ανατομία μιας Κοινότητας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Educational </a:t>
            </a:r>
            <a:r>
              <a:rPr lang="en-US" b="1" dirty="0" smtClean="0">
                <a:solidFill>
                  <a:srgbClr val="FF0000"/>
                </a:solidFill>
              </a:rPr>
              <a:t>Content: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 smtClean="0">
                <a:solidFill>
                  <a:schemeClr val="tx2"/>
                </a:solidFill>
              </a:rPr>
              <a:t>Κάνουμε </a:t>
            </a:r>
            <a:r>
              <a:rPr lang="el-GR" b="1" dirty="0">
                <a:solidFill>
                  <a:schemeClr val="tx2"/>
                </a:solidFill>
              </a:rPr>
              <a:t>κλικ στο σύνδεσμο αυτό για να ανεβάσουμε υλικό στην Κοινότητα ή για να έχουμε πρόσβαση στο υλικό που ήδη </a:t>
            </a:r>
            <a:r>
              <a:rPr lang="el-GR" b="1" dirty="0" smtClean="0">
                <a:solidFill>
                  <a:schemeClr val="tx2"/>
                </a:solidFill>
              </a:rPr>
              <a:t>υπάρχει</a:t>
            </a:r>
          </a:p>
          <a:p>
            <a:pPr marL="0" indent="0">
              <a:buClr>
                <a:srgbClr val="FF0000"/>
              </a:buClr>
              <a:buNone/>
            </a:pPr>
            <a:endParaRPr lang="el-GR" dirty="0" smtClean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rgbClr val="FF0000"/>
                </a:solidFill>
              </a:rPr>
              <a:t>Lesson </a:t>
            </a:r>
            <a:r>
              <a:rPr lang="en-US" b="1" dirty="0">
                <a:solidFill>
                  <a:srgbClr val="FF0000"/>
                </a:solidFill>
              </a:rPr>
              <a:t>Plans:</a:t>
            </a:r>
            <a:r>
              <a:rPr lang="en-US" b="1" dirty="0"/>
              <a:t> </a:t>
            </a:r>
            <a:r>
              <a:rPr lang="el-GR" b="1" dirty="0">
                <a:solidFill>
                  <a:schemeClr val="tx2"/>
                </a:solidFill>
              </a:rPr>
              <a:t>Μέσω του συνδέσμου αυτού, μπορούμε να ανεβάσουμε τα δικά μας Σχέδια Μαθήματος ή να έχουμε πρόσβαση στο υλικό που ήδη υπάρχει στην Κοινότητα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5364162"/>
            <a:ext cx="4187825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474" y="1412776"/>
            <a:ext cx="677863" cy="61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274" y="4005064"/>
            <a:ext cx="600075" cy="74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84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327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Ανατομία μιας Κοινότητας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Learning Scenarios: </a:t>
            </a:r>
            <a:r>
              <a:rPr lang="el-GR" b="1" dirty="0">
                <a:solidFill>
                  <a:schemeClr val="tx2"/>
                </a:solidFill>
              </a:rPr>
              <a:t>Από το σύνδεσμο αυτό μπορούμε να δημιουργήσουμε και να μοιραστούμε Μαθησιακά </a:t>
            </a:r>
            <a:r>
              <a:rPr lang="el-GR" b="1" dirty="0" smtClean="0">
                <a:solidFill>
                  <a:schemeClr val="tx2"/>
                </a:solidFill>
              </a:rPr>
              <a:t>Σενάρια</a:t>
            </a:r>
          </a:p>
          <a:p>
            <a:pPr marL="0" indent="0">
              <a:buClr>
                <a:srgbClr val="FF0000"/>
              </a:buClr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Groups (Ομάδες): </a:t>
            </a:r>
            <a:r>
              <a:rPr lang="el-GR" b="1" dirty="0">
                <a:solidFill>
                  <a:schemeClr val="tx2"/>
                </a:solidFill>
              </a:rPr>
              <a:t>Οι Ομάδες μιας Κοινότητας χρησιμεύουν στο να χωρίζουμε/τμηματοποιούμε τα επιμέρους τμήματα της </a:t>
            </a:r>
            <a:r>
              <a:rPr lang="el-GR" b="1" dirty="0" smtClean="0">
                <a:solidFill>
                  <a:schemeClr val="tx2"/>
                </a:solidFill>
              </a:rPr>
              <a:t>Κοινότητας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5364162"/>
            <a:ext cx="4187825" cy="149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556792"/>
            <a:ext cx="835025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731" y="3789039"/>
            <a:ext cx="793638" cy="68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9624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Ανατομία μιας Κοινότητας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605998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srgbClr val="FF0000"/>
                </a:solidFill>
              </a:rPr>
              <a:t>Δραστηριότητες (Activities)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chemeClr val="tx2"/>
                </a:solidFill>
              </a:rPr>
              <a:t>επιτρέπουν την έναρξη εργασιών στα πλαίσια μιας κοινότητας. Μια δραστηριότητα μπορεί να αποτελεί και μια οργάνωση δράσης εντός της </a:t>
            </a:r>
            <a:r>
              <a:rPr lang="el-GR" b="1" dirty="0" smtClean="0">
                <a:solidFill>
                  <a:schemeClr val="tx2"/>
                </a:solidFill>
              </a:rPr>
              <a:t>κοινότητας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Events (</a:t>
            </a:r>
            <a:r>
              <a:rPr lang="el-GR" b="1" dirty="0">
                <a:solidFill>
                  <a:srgbClr val="FF0000"/>
                </a:solidFill>
              </a:rPr>
              <a:t>Γεγονότα</a:t>
            </a:r>
            <a:r>
              <a:rPr lang="el-GR" b="1" dirty="0" smtClean="0">
                <a:solidFill>
                  <a:srgbClr val="FF0000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chemeClr val="tx2"/>
                </a:solidFill>
              </a:rPr>
              <a:t>Συνήθως έχουν να κάνουν με δραστηριότητες που προγραμματίζουμε για συγκεκριμένες ημερομηνίες (π.χ. μια παρουσίαση, συνέντευξη κτλ</a:t>
            </a:r>
            <a:r>
              <a:rPr lang="el-GR" b="1" dirty="0" smtClean="0">
                <a:solidFill>
                  <a:schemeClr val="tx2"/>
                </a:solidFill>
              </a:rPr>
              <a:t>)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586726"/>
            <a:ext cx="3563888" cy="1271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484784"/>
            <a:ext cx="706718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709" y="4483987"/>
            <a:ext cx="654753" cy="607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06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Ανατομία μιας Κοινότητας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Blogs (</a:t>
            </a:r>
            <a:r>
              <a:rPr lang="el-GR" b="1" dirty="0">
                <a:solidFill>
                  <a:srgbClr val="FF0000"/>
                </a:solidFill>
              </a:rPr>
              <a:t>Ιστολόγια</a:t>
            </a:r>
            <a:r>
              <a:rPr lang="el-GR" b="1" dirty="0" smtClean="0">
                <a:solidFill>
                  <a:srgbClr val="FF0000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chemeClr val="tx2"/>
                </a:solidFill>
              </a:rPr>
              <a:t>Το portal του ODS κάνει χρήση ιστολογίων ώστε να προσφέρει στους χρήστες/μέλη μιας κοινότητας ένα μέσο με το οποίο να καταγράφουν τις δραστηριότητές </a:t>
            </a:r>
            <a:r>
              <a:rPr lang="el-GR" b="1" dirty="0" smtClean="0">
                <a:solidFill>
                  <a:schemeClr val="tx2"/>
                </a:solidFill>
              </a:rPr>
              <a:t>τους </a:t>
            </a:r>
            <a:endParaRPr lang="el-GR" b="1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n-US" b="1" dirty="0">
              <a:solidFill>
                <a:srgbClr val="FF0000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Discussions</a:t>
            </a:r>
            <a:r>
              <a:rPr lang="el-GR" b="1" dirty="0">
                <a:solidFill>
                  <a:srgbClr val="FF0000"/>
                </a:solidFill>
              </a:rPr>
              <a:t>(Συζητήσεις</a:t>
            </a:r>
            <a:r>
              <a:rPr lang="en-US" b="1" dirty="0">
                <a:solidFill>
                  <a:srgbClr val="FF0000"/>
                </a:solidFill>
              </a:rPr>
              <a:t>):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chemeClr val="tx2"/>
                </a:solidFill>
              </a:rPr>
              <a:t>Μια συζήτηση περιλαμβάνει περιγραφικό κείμενο </a:t>
            </a:r>
            <a:r>
              <a:rPr lang="el-GR" b="1" dirty="0" smtClean="0">
                <a:solidFill>
                  <a:schemeClr val="tx2"/>
                </a:solidFill>
              </a:rPr>
              <a:t>που </a:t>
            </a:r>
            <a:r>
              <a:rPr lang="el-GR" b="1" dirty="0">
                <a:solidFill>
                  <a:schemeClr val="tx2"/>
                </a:solidFill>
              </a:rPr>
              <a:t>αναφέρει το θέμα </a:t>
            </a:r>
            <a:r>
              <a:rPr lang="el-GR" b="1" dirty="0" smtClean="0">
                <a:solidFill>
                  <a:schemeClr val="tx2"/>
                </a:solidFill>
              </a:rPr>
              <a:t>της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78" y="5614205"/>
            <a:ext cx="3567113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564374"/>
            <a:ext cx="706988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66" y="4437112"/>
            <a:ext cx="792088" cy="65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24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890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Ανατομία μιας Κοινότητας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b="1" dirty="0">
                <a:solidFill>
                  <a:srgbClr val="FF0000"/>
                </a:solidFill>
              </a:rPr>
              <a:t>Polls (</a:t>
            </a:r>
            <a:r>
              <a:rPr lang="el-GR" b="1" dirty="0">
                <a:solidFill>
                  <a:srgbClr val="FF0000"/>
                </a:solidFill>
              </a:rPr>
              <a:t>Δημοσκοπήσεις</a:t>
            </a:r>
            <a:r>
              <a:rPr lang="el-GR" b="1" dirty="0" smtClean="0">
                <a:solidFill>
                  <a:srgbClr val="FF0000"/>
                </a:solidFill>
              </a:rPr>
              <a:t>)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l-GR" b="1" dirty="0" smtClean="0">
                <a:solidFill>
                  <a:srgbClr val="FF0000"/>
                </a:solidFill>
              </a:rPr>
              <a:t> </a:t>
            </a:r>
            <a:r>
              <a:rPr lang="el-GR" b="1" dirty="0">
                <a:solidFill>
                  <a:schemeClr val="tx2"/>
                </a:solidFill>
              </a:rPr>
              <a:t>Τα Polls δεν αποτελούν επιστημονική έρευνα εντός της Κοινότητας, μια και το δείγμα είναι πολύ </a:t>
            </a:r>
            <a:r>
              <a:rPr lang="el-GR" b="1" dirty="0" smtClean="0">
                <a:solidFill>
                  <a:schemeClr val="tx2"/>
                </a:solidFill>
              </a:rPr>
              <a:t>συγκεκριμένο</a:t>
            </a:r>
            <a:endParaRPr lang="en-US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228" y="5380696"/>
            <a:ext cx="4133878" cy="147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293833"/>
            <a:ext cx="781695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00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85" y="2133154"/>
            <a:ext cx="8442230" cy="309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Εγγραφή σε νέα Κοινότητα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96" y="1414521"/>
            <a:ext cx="8638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Από την αρχική σελίδα του </a:t>
            </a:r>
            <a:r>
              <a:rPr lang="en-US" sz="2400" b="1" dirty="0" smtClean="0">
                <a:solidFill>
                  <a:schemeClr val="tx2"/>
                </a:solidFill>
              </a:rPr>
              <a:t>Portal, </a:t>
            </a:r>
            <a:r>
              <a:rPr lang="el-GR" sz="2400" b="1" dirty="0" smtClean="0">
                <a:solidFill>
                  <a:schemeClr val="tx2"/>
                </a:solidFill>
              </a:rPr>
              <a:t>επιλέξετε </a:t>
            </a:r>
            <a:r>
              <a:rPr lang="en-US" sz="2400" b="1" dirty="0" smtClean="0">
                <a:solidFill>
                  <a:srgbClr val="FF0000"/>
                </a:solidFill>
              </a:rPr>
              <a:t>Communities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19" y="3787445"/>
            <a:ext cx="1335284" cy="29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02" y="3830987"/>
            <a:ext cx="1008112" cy="27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104"/>
            <a:ext cx="194421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 rot="2093927">
            <a:off x="3277904" y="4146963"/>
            <a:ext cx="273657" cy="4276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4946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8568952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257" y="0"/>
            <a:ext cx="82296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Εγγραφή σε νέα Κοινότητα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63" y="2616669"/>
            <a:ext cx="1008112" cy="279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Down Arrow 10"/>
          <p:cNvSpPr/>
          <p:nvPr/>
        </p:nvSpPr>
        <p:spPr>
          <a:xfrm rot="2093927">
            <a:off x="2480252" y="2149216"/>
            <a:ext cx="273657" cy="4276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49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Φίλοι μου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397" y="974006"/>
            <a:ext cx="8392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chemeClr val="tx2"/>
                </a:solidFill>
              </a:rPr>
              <a:t>Από την αρχική σελίδα του </a:t>
            </a:r>
            <a:r>
              <a:rPr lang="en-US" sz="2400" b="1" dirty="0" smtClean="0">
                <a:solidFill>
                  <a:schemeClr val="tx2"/>
                </a:solidFill>
              </a:rPr>
              <a:t>Portal, </a:t>
            </a:r>
            <a:r>
              <a:rPr lang="el-GR" sz="2400" b="1" dirty="0" smtClean="0">
                <a:solidFill>
                  <a:schemeClr val="tx2"/>
                </a:solidFill>
              </a:rPr>
              <a:t>επιλέξετε </a:t>
            </a:r>
            <a:r>
              <a:rPr lang="en-US" sz="2400" b="1" dirty="0" smtClean="0">
                <a:solidFill>
                  <a:srgbClr val="FF0000"/>
                </a:solidFill>
              </a:rPr>
              <a:t>Users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838324"/>
            <a:ext cx="8280921" cy="401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492896"/>
            <a:ext cx="1296145" cy="36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 rot="2093927">
            <a:off x="5389800" y="2025443"/>
            <a:ext cx="273657" cy="4276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519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268760"/>
            <a:ext cx="8335519" cy="460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Οι Φίλοι μου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4904"/>
            <a:ext cx="1152129" cy="361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own Arrow 6"/>
          <p:cNvSpPr/>
          <p:nvPr/>
        </p:nvSpPr>
        <p:spPr>
          <a:xfrm rot="2093927">
            <a:off x="3355052" y="2251828"/>
            <a:ext cx="273657" cy="42762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103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22827"/>
            <a:ext cx="8928991" cy="780893"/>
          </a:xfrm>
        </p:spPr>
        <p:txBody>
          <a:bodyPr>
            <a:normAutofit fontScale="90000"/>
          </a:bodyPr>
          <a:lstStyle/>
          <a:p>
            <a:r>
              <a:rPr lang="el-GR" sz="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ψηφιακό Περιεχόμενο είναι χρήσιμο στον καθένα από εμάς…</a:t>
            </a:r>
            <a:endParaRPr lang="en-U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1"/>
            <a:ext cx="8534400" cy="5117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49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512" y="2033826"/>
            <a:ext cx="878497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Open Discovery Space: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</a:t>
            </a:r>
            <a:r>
              <a:rPr lang="el-GR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Μια κοινότητα από εκπαιδευτικούς για εκπαιδευτικούς </a:t>
            </a:r>
            <a:r>
              <a:rPr lang="el-GR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l-GR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l-GR" sz="32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Σας ευχαριστούμε για την προσοχή σας!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3490913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41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photodentro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07303"/>
            <a:ext cx="6321109" cy="217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openaccess.gr/blog/wp-content/uploads/2013/06/acropolis_repository_banner-150x1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289" y="1474635"/>
            <a:ext cx="3915136" cy="391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258463"/>
            <a:ext cx="517557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51499" y="3840658"/>
            <a:ext cx="6165874" cy="3017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7863" y="3866377"/>
            <a:ext cx="4286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04664"/>
            <a:ext cx="4619625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www.google.com.cy/url?sa=i&amp;source=images&amp;cd=&amp;docid=JS_Kiy9ZNbX0SM&amp;tbnid=_AdC8FuWWwC_YM:&amp;ved=0CAUQjBw&amp;url=http%3A%2F%2Fwww.maximumpc.com%2Ffiles%2Fu160391%2Fdropbox.png&amp;ei=xHXaUvacJoewywPC4YD4BQ&amp;psig=AFQjCNHZhoPTUykrr2Jnoj4-pLPMLqLYiw&amp;ust=139013510867796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02" y="2023469"/>
            <a:ext cx="6216979" cy="303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google.com.cy/url?sa=i&amp;source=images&amp;cd=&amp;docid=Xd3_0Ox4xbOKxM&amp;tbnid=t0bqokZylI-OGM:&amp;ved=0CAUQjBw4Rg&amp;url=http%3A%2F%2Fwww.creativecommons.gr%2Fwp-content%2Fuploads%2F2013%2F07%2Foerri_wordle3.jpg&amp;ei=pnbaUvvzHKSQ5ASKkoHwCw&amp;psig=AFQjCNHH01FyJMo11uSxyIMsncgHctqH7w&amp;ust=13901353345826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3"/>
            <a:ext cx="91198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4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1" cy="780893"/>
          </a:xfrm>
        </p:spPr>
        <p:txBody>
          <a:bodyPr>
            <a:noAutofit/>
          </a:bodyPr>
          <a:lstStyle/>
          <a:p>
            <a:r>
              <a:rPr lang="el-GR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Ιδιαίτερα μάλιστα αν μπορείς να βρεις αυτό που ψάχνεις</a:t>
            </a:r>
            <a:endParaRPr lang="en-US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2"/>
          <p:cNvGrpSpPr>
            <a:grpSpLocks noGrp="1"/>
          </p:cNvGrpSpPr>
          <p:nvPr>
            <p:custDataLst>
              <p:tags r:id="rId1"/>
            </p:custDataLst>
          </p:nvPr>
        </p:nvGrpSpPr>
        <p:grpSpPr bwMode="auto">
          <a:xfrm>
            <a:off x="616295" y="1239596"/>
            <a:ext cx="4423726" cy="3773580"/>
            <a:chOff x="567" y="799"/>
            <a:chExt cx="4583" cy="3236"/>
          </a:xfrm>
        </p:grpSpPr>
        <p:pic>
          <p:nvPicPr>
            <p:cNvPr id="8" name="Picture 3" descr="collag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" y="799"/>
              <a:ext cx="4583" cy="3236"/>
            </a:xfrm>
            <a:prstGeom prst="rect">
              <a:avLst/>
            </a:prstGeom>
            <a:noFill/>
            <a:ln w="152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332" y="3158"/>
              <a:ext cx="303" cy="317"/>
            </a:xfrm>
            <a:prstGeom prst="rect">
              <a:avLst/>
            </a:prstGeom>
            <a:blipFill dpi="0" rotWithShape="1">
              <a:blip r:embed="rId7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ts val="600"/>
                </a:spcBef>
                <a:buClr>
                  <a:schemeClr val="accent1"/>
                </a:buClr>
                <a:buSzPct val="70000"/>
                <a:buFont typeface="Wingdings" pitchFamily="2" charset="2"/>
                <a:buChar char=""/>
                <a:defRPr sz="2400">
                  <a:solidFill>
                    <a:schemeClr val="tx1"/>
                  </a:solidFill>
                  <a:latin typeface="Century Schoolbook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 2" pitchFamily="18" charset="2"/>
                <a:buChar char=""/>
                <a:defRPr sz="2100">
                  <a:solidFill>
                    <a:schemeClr val="tx1"/>
                  </a:solidFill>
                  <a:latin typeface="Century Schoolbook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E0752F"/>
                </a:buClr>
                <a:buSzPct val="60000"/>
                <a:buFont typeface="Wingdings" pitchFamily="2" charset="2"/>
                <a:buChar char=""/>
                <a:defRPr>
                  <a:solidFill>
                    <a:schemeClr val="tx1"/>
                  </a:solidFill>
                  <a:latin typeface="Century Schoolbook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FEC3AE"/>
                </a:buClr>
                <a:buSzPct val="60000"/>
                <a:buFont typeface="Wingdings" pitchFamily="2" charset="2"/>
                <a:buChar char=""/>
                <a:defRPr>
                  <a:solidFill>
                    <a:schemeClr val="tx1"/>
                  </a:solidFill>
                  <a:latin typeface="Century Schoolbook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BDCAE9"/>
                </a:buClr>
                <a:buSzPct val="68000"/>
                <a:buFont typeface="Wingdings 2" pitchFamily="18" charset="2"/>
                <a:buChar char=""/>
                <a:defRPr sz="1600">
                  <a:solidFill>
                    <a:schemeClr val="tx1"/>
                  </a:solidFill>
                  <a:latin typeface="Century Schoolbook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Calibri" pitchFamily="34" charset="0"/>
              </a:endParaRPr>
            </a:p>
          </p:txBody>
        </p:sp>
      </p:grpSp>
      <p:pic>
        <p:nvPicPr>
          <p:cNvPr id="10" name="Picture 8" descr="new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6111">
            <a:off x="6669324" y="1075027"/>
            <a:ext cx="1546225" cy="1644650"/>
          </a:xfrm>
          <a:prstGeom prst="rect">
            <a:avLst/>
          </a:prstGeom>
          <a:noFill/>
          <a:ln w="1524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84168" y="3126386"/>
            <a:ext cx="2637473" cy="203080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l-GR" altLang="en-US" dirty="0">
                <a:latin typeface="+mj-lt"/>
              </a:rPr>
              <a:t>Μια αναζήτηση στο </a:t>
            </a:r>
            <a:r>
              <a:rPr lang="en-US" altLang="en-US" dirty="0">
                <a:latin typeface="+mj-lt"/>
              </a:rPr>
              <a:t>Google </a:t>
            </a:r>
            <a:r>
              <a:rPr lang="el-GR" altLang="en-US" dirty="0">
                <a:latin typeface="+mj-lt"/>
              </a:rPr>
              <a:t>για «το σχήμα της </a:t>
            </a:r>
            <a:r>
              <a:rPr lang="el-GR" altLang="en-US" dirty="0" smtClean="0">
                <a:latin typeface="+mj-lt"/>
              </a:rPr>
              <a:t>Γης» </a:t>
            </a:r>
            <a:r>
              <a:rPr lang="el-GR" altLang="en-US" dirty="0">
                <a:latin typeface="+mj-lt"/>
              </a:rPr>
              <a:t>επιστρέφει </a:t>
            </a:r>
            <a:r>
              <a:rPr lang="el-GR" altLang="en-US" b="1" dirty="0" smtClean="0">
                <a:latin typeface="+mj-lt"/>
              </a:rPr>
              <a:t>797</a:t>
            </a:r>
            <a:r>
              <a:rPr lang="en-US" altLang="en-US" b="1" dirty="0" smtClean="0">
                <a:latin typeface="+mj-lt"/>
              </a:rPr>
              <a:t>.000 </a:t>
            </a:r>
            <a:r>
              <a:rPr lang="el-GR" altLang="en-US" dirty="0">
                <a:latin typeface="+mj-lt"/>
              </a:rPr>
              <a:t>σελίδες!!! </a:t>
            </a:r>
          </a:p>
        </p:txBody>
      </p:sp>
      <p:sp>
        <p:nvSpPr>
          <p:cNvPr id="12" name="Line 11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3520946" y="2252421"/>
            <a:ext cx="3529012" cy="576263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5622" y="5258817"/>
            <a:ext cx="8266045" cy="1865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l-GR" altLang="en-US" b="1" dirty="0">
                <a:solidFill>
                  <a:schemeClr val="tx2"/>
                </a:solidFill>
              </a:rPr>
              <a:t>Με την τεράστια συγκέντρωση ψηφιακού υλικού που έχει επιτευχθεί τις τελευταίες</a:t>
            </a:r>
            <a:endParaRPr lang="en-US" altLang="en-US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l-GR" altLang="en-US" b="1" dirty="0">
                <a:solidFill>
                  <a:schemeClr val="tx2"/>
                </a:solidFill>
              </a:rPr>
              <a:t> δεκαετίες, η προσπάθεια μετατοπίζεται στην οργάνωση του υλικού</a:t>
            </a:r>
            <a:endParaRPr lang="en-US" altLang="en-US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el-GR" altLang="en-US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l-GR" altLang="en-US" b="1" dirty="0">
                <a:solidFill>
                  <a:schemeClr val="tx2"/>
                </a:solidFill>
              </a:rPr>
              <a:t>Ο στόχος δεν είναι η δημιουργία νέου υλικού, αλλά η </a:t>
            </a:r>
            <a:r>
              <a:rPr lang="el-GR" altLang="en-US" b="1" dirty="0">
                <a:solidFill>
                  <a:srgbClr val="FF0000"/>
                </a:solidFill>
              </a:rPr>
              <a:t>βελτίωση της πρόσβασης</a:t>
            </a:r>
            <a:r>
              <a:rPr lang="el-GR" altLang="en-US" b="1" dirty="0">
                <a:solidFill>
                  <a:schemeClr val="tx2"/>
                </a:solidFill>
              </a:rPr>
              <a:t>, </a:t>
            </a:r>
            <a:endParaRPr lang="en-US" altLang="en-US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l-GR" altLang="en-US" b="1" dirty="0">
                <a:solidFill>
                  <a:schemeClr val="tx2"/>
                </a:solidFill>
              </a:rPr>
              <a:t>της </a:t>
            </a:r>
            <a:r>
              <a:rPr lang="el-GR" altLang="en-US" b="1" dirty="0">
                <a:solidFill>
                  <a:srgbClr val="FF0000"/>
                </a:solidFill>
              </a:rPr>
              <a:t>ανεύρεσης</a:t>
            </a:r>
            <a:r>
              <a:rPr lang="el-GR" altLang="en-US" b="1" dirty="0">
                <a:solidFill>
                  <a:schemeClr val="tx2"/>
                </a:solidFill>
              </a:rPr>
              <a:t> και της </a:t>
            </a:r>
            <a:r>
              <a:rPr lang="el-GR" altLang="en-US" b="1" dirty="0">
                <a:solidFill>
                  <a:srgbClr val="FF0000"/>
                </a:solidFill>
              </a:rPr>
              <a:t>εκμετάλλευσης του υπάρχοντος υλικού</a:t>
            </a:r>
            <a:r>
              <a:rPr lang="en-US" altLang="en-US" b="1" dirty="0">
                <a:solidFill>
                  <a:schemeClr val="tx2"/>
                </a:solidFill>
              </a:rPr>
              <a:t> </a:t>
            </a:r>
            <a:r>
              <a:rPr lang="el-GR" altLang="en-US" b="1" dirty="0">
                <a:solidFill>
                  <a:schemeClr val="tx2"/>
                </a:solidFill>
              </a:rPr>
              <a:t>από τις </a:t>
            </a:r>
            <a:endParaRPr lang="en-US" altLang="en-US" b="1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l-GR" altLang="en-US" b="1" dirty="0">
                <a:solidFill>
                  <a:schemeClr val="tx2"/>
                </a:solidFill>
              </a:rPr>
              <a:t>ενδιαφερόμενες ομάδες χρηστών</a:t>
            </a:r>
            <a:endParaRPr lang="en-US" altLang="en-US" b="1" dirty="0">
              <a:solidFill>
                <a:schemeClr val="tx2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30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827" y="205168"/>
            <a:ext cx="7272808" cy="780893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Τι είναι το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9"/>
            <a:ext cx="8352928" cy="2376264"/>
          </a:xfrm>
        </p:spPr>
        <p:txBody>
          <a:bodyPr>
            <a:normAutofit fontScale="850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b="1" dirty="0">
                <a:solidFill>
                  <a:srgbClr val="FF0000"/>
                </a:solidFill>
              </a:rPr>
              <a:t>Μεγαλύτερο</a:t>
            </a:r>
            <a:r>
              <a:rPr lang="el-GR" dirty="0">
                <a:solidFill>
                  <a:schemeClr val="tx2"/>
                </a:solidFill>
              </a:rPr>
              <a:t> σε χρηματοδότηση </a:t>
            </a:r>
            <a:r>
              <a:rPr lang="el-GR" dirty="0" smtClean="0">
                <a:solidFill>
                  <a:schemeClr val="tx2"/>
                </a:solidFill>
              </a:rPr>
              <a:t>εκπαιδευτικό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l-GR" dirty="0" smtClean="0">
                <a:solidFill>
                  <a:schemeClr val="tx2"/>
                </a:solidFill>
              </a:rPr>
              <a:t>ευρωπαϊκό πρόγραμμα</a:t>
            </a:r>
            <a:r>
              <a:rPr lang="en-US" dirty="0" smtClean="0">
                <a:solidFill>
                  <a:schemeClr val="tx2"/>
                </a:solidFill>
              </a:rPr>
              <a:t> (</a:t>
            </a:r>
            <a:r>
              <a:rPr lang="el-GR" dirty="0" smtClean="0">
                <a:solidFill>
                  <a:schemeClr val="tx2"/>
                </a:solidFill>
              </a:rPr>
              <a:t>€</a:t>
            </a:r>
            <a:r>
              <a:rPr lang="el-GR" dirty="0">
                <a:solidFill>
                  <a:schemeClr val="tx2"/>
                </a:solidFill>
              </a:rPr>
              <a:t>15 000 </a:t>
            </a:r>
            <a:r>
              <a:rPr lang="el-GR" dirty="0" smtClean="0">
                <a:solidFill>
                  <a:schemeClr val="tx2"/>
                </a:solidFill>
              </a:rPr>
              <a:t>000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  <a:endParaRPr lang="el-GR" dirty="0">
              <a:solidFill>
                <a:schemeClr val="tx2"/>
              </a:solidFill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2"/>
                </a:solidFill>
              </a:rPr>
              <a:t>Ξεκίνησε την </a:t>
            </a:r>
            <a:r>
              <a:rPr lang="el-GR" dirty="0">
                <a:solidFill>
                  <a:srgbClr val="FF0000"/>
                </a:solidFill>
              </a:rPr>
              <a:t>1η Απριλίου 2012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dirty="0">
                <a:solidFill>
                  <a:schemeClr val="tx2"/>
                </a:solidFill>
              </a:rPr>
              <a:t>«Α </a:t>
            </a:r>
            <a:r>
              <a:rPr lang="en-US" dirty="0">
                <a:solidFill>
                  <a:srgbClr val="FF0000"/>
                </a:solidFill>
              </a:rPr>
              <a:t>socially</a:t>
            </a:r>
            <a:r>
              <a:rPr lang="en-US" dirty="0">
                <a:solidFill>
                  <a:schemeClr val="tx2"/>
                </a:solidFill>
              </a:rPr>
              <a:t> powered </a:t>
            </a:r>
            <a:r>
              <a:rPr lang="en-US" dirty="0">
                <a:solidFill>
                  <a:srgbClr val="FF0000"/>
                </a:solidFill>
              </a:rPr>
              <a:t>multilingual</a:t>
            </a:r>
            <a:r>
              <a:rPr lang="en-US" dirty="0">
                <a:solidFill>
                  <a:schemeClr val="tx2"/>
                </a:solidFill>
              </a:rPr>
              <a:t> open learning infrastructure to boost the adoption of </a:t>
            </a:r>
            <a:r>
              <a:rPr lang="en-US" dirty="0">
                <a:solidFill>
                  <a:srgbClr val="FF0000"/>
                </a:solidFill>
              </a:rPr>
              <a:t>eLearning resources</a:t>
            </a:r>
            <a:r>
              <a:rPr lang="en-US" dirty="0">
                <a:solidFill>
                  <a:schemeClr val="tx2"/>
                </a:solidFill>
              </a:rPr>
              <a:t>”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3933056"/>
            <a:ext cx="7848872" cy="233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700" b="1" dirty="0">
                <a:solidFill>
                  <a:srgbClr val="FF0000"/>
                </a:solidFill>
              </a:rPr>
              <a:t>Ενδιαφέρει: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dirty="0">
                <a:solidFill>
                  <a:schemeClr val="tx2"/>
                </a:solidFill>
              </a:rPr>
              <a:t>Εκπαιδευτικούς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dirty="0">
                <a:solidFill>
                  <a:schemeClr val="tx2"/>
                </a:solidFill>
              </a:rPr>
              <a:t>Γονείς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dirty="0">
                <a:solidFill>
                  <a:schemeClr val="tx2"/>
                </a:solidFill>
              </a:rPr>
              <a:t>Μαθητές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dirty="0">
                <a:solidFill>
                  <a:schemeClr val="tx2"/>
                </a:solidFill>
              </a:rPr>
              <a:t>Δημιουργούς Εκπαιδευτικού Περιεχομένου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2771800" cy="98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2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424936" cy="381642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Στην Κύπρο εκπρόσωπος και συντονιστής του έργου είναι το </a:t>
            </a:r>
            <a:r>
              <a:rPr lang="el-GR" sz="2700" b="1" dirty="0">
                <a:solidFill>
                  <a:srgbClr val="FF0000"/>
                </a:solidFill>
              </a:rPr>
              <a:t>Ανοικτό Πανεπιστήμιο </a:t>
            </a:r>
            <a:r>
              <a:rPr lang="el-GR" sz="2700" b="1" dirty="0" smtClean="0">
                <a:solidFill>
                  <a:srgbClr val="FF0000"/>
                </a:solidFill>
              </a:rPr>
              <a:t>Κύπρου</a:t>
            </a:r>
            <a:endParaRPr lang="en-US" sz="27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endParaRPr lang="el-GR" sz="27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Υπεύθυνος Καθηγητής: </a:t>
            </a:r>
            <a:r>
              <a:rPr lang="el-GR" sz="2700" b="1" dirty="0">
                <a:solidFill>
                  <a:srgbClr val="FF0000"/>
                </a:solidFill>
              </a:rPr>
              <a:t>Θανάσης </a:t>
            </a:r>
            <a:r>
              <a:rPr lang="el-GR" sz="2700" b="1" dirty="0" smtClean="0">
                <a:solidFill>
                  <a:srgbClr val="FF0000"/>
                </a:solidFill>
              </a:rPr>
              <a:t>Χατζηλάκος</a:t>
            </a:r>
            <a:endParaRPr lang="en-US" sz="27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Clr>
                <a:srgbClr val="FF0000"/>
              </a:buClr>
              <a:buNone/>
            </a:pPr>
            <a:endParaRPr lang="el-GR" sz="2700" b="1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>
                <a:solidFill>
                  <a:schemeClr val="tx2"/>
                </a:solidFill>
              </a:rPr>
              <a:t>Συνεργάτης στο έργο είναι η εταιρεία </a:t>
            </a:r>
            <a:r>
              <a:rPr lang="el-GR" sz="2700" b="1" dirty="0">
                <a:solidFill>
                  <a:srgbClr val="FF0000"/>
                </a:solidFill>
              </a:rPr>
              <a:t>Digipro (Πάφος</a:t>
            </a:r>
            <a:r>
              <a:rPr lang="el-GR" sz="2700" b="1" dirty="0" smtClean="0">
                <a:solidFill>
                  <a:srgbClr val="FF0000"/>
                </a:solidFill>
              </a:rPr>
              <a:t>)</a:t>
            </a: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el-GR" sz="27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l-GR" sz="2700" b="1" dirty="0" smtClean="0">
                <a:solidFill>
                  <a:schemeClr val="tx2"/>
                </a:solidFill>
              </a:rPr>
              <a:t>Συντονίστρια </a:t>
            </a:r>
            <a:r>
              <a:rPr lang="en-US" sz="2700" b="1" dirty="0" smtClean="0">
                <a:solidFill>
                  <a:schemeClr val="tx2"/>
                </a:solidFill>
              </a:rPr>
              <a:t>ODS </a:t>
            </a:r>
            <a:r>
              <a:rPr lang="el-GR" sz="2700" b="1" dirty="0" smtClean="0">
                <a:solidFill>
                  <a:schemeClr val="tx2"/>
                </a:solidFill>
              </a:rPr>
              <a:t>Γυμνασίου Κωνσταντινουπόλεως και Γυμνασίου Σταυρου</a:t>
            </a:r>
            <a:r>
              <a:rPr lang="el-GR" sz="2700" b="1" dirty="0">
                <a:solidFill>
                  <a:schemeClr val="tx2"/>
                </a:solidFill>
              </a:rPr>
              <a:t> </a:t>
            </a:r>
            <a:r>
              <a:rPr lang="el-GR" sz="2700" b="1" dirty="0" smtClean="0">
                <a:solidFill>
                  <a:schemeClr val="tx2"/>
                </a:solidFill>
              </a:rPr>
              <a:t>: </a:t>
            </a:r>
            <a:r>
              <a:rPr lang="el-GR" sz="2700" b="1" dirty="0" smtClean="0">
                <a:solidFill>
                  <a:srgbClr val="FF0000"/>
                </a:solidFill>
              </a:rPr>
              <a:t>Κυριακούλα Γεωργίου</a:t>
            </a:r>
            <a:endParaRPr lang="el-GR" sz="27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624"/>
            <a:ext cx="727392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73" y="5366519"/>
            <a:ext cx="4189096" cy="149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58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30" y="0"/>
            <a:ext cx="8229600" cy="836712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Πορεία 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ργου</a:t>
            </a:r>
            <a:r>
              <a:rPr lang="el-G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3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Φάσεις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3" y="1055966"/>
            <a:ext cx="4686646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Clr>
                <a:srgbClr val="FF0000"/>
              </a:buClr>
              <a:buNone/>
              <a:defRPr/>
            </a:pPr>
            <a:r>
              <a:rPr lang="el-GR" b="1" dirty="0">
                <a:solidFill>
                  <a:srgbClr val="FF0000"/>
                </a:solidFill>
              </a:rPr>
              <a:t>ΦΑΣΗ Α: </a:t>
            </a:r>
            <a:r>
              <a:rPr lang="el-GR" b="1" dirty="0">
                <a:solidFill>
                  <a:schemeClr val="tx2"/>
                </a:solidFill>
              </a:rPr>
              <a:t>εμπλοκή 100 </a:t>
            </a:r>
            <a:r>
              <a:rPr lang="en-US" b="1" dirty="0" err="1">
                <a:solidFill>
                  <a:schemeClr val="tx2"/>
                </a:solidFill>
              </a:rPr>
              <a:t>eMature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l-GR" b="1" dirty="0">
                <a:solidFill>
                  <a:schemeClr val="tx2"/>
                </a:solidFill>
              </a:rPr>
              <a:t>σχολείων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l-GR" sz="3200" b="1" dirty="0">
                <a:solidFill>
                  <a:schemeClr val="tx2"/>
                </a:solidFill>
              </a:rPr>
              <a:t>Προδιαγραφές και απαιτήσεις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endParaRPr lang="el-GR" sz="3200" b="1" dirty="0">
              <a:solidFill>
                <a:srgbClr val="FF0000"/>
              </a:solidFill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el-GR" b="1" dirty="0">
                <a:solidFill>
                  <a:srgbClr val="FF0000"/>
                </a:solidFill>
              </a:rPr>
              <a:t>ΦΑΣΗ Β: </a:t>
            </a:r>
            <a:r>
              <a:rPr lang="el-GR" b="1" dirty="0">
                <a:solidFill>
                  <a:schemeClr val="tx2"/>
                </a:solidFill>
              </a:rPr>
              <a:t>εμπλοκή 500 επιπρόσθετων σχολειών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l-GR" sz="3200" b="1" dirty="0">
                <a:solidFill>
                  <a:schemeClr val="tx2"/>
                </a:solidFill>
              </a:rPr>
              <a:t>Πιλοτική εφαρμογή (διάρκειας 9 μηνών)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endParaRPr lang="el-GR" sz="3200" b="1" dirty="0">
              <a:solidFill>
                <a:srgbClr val="FF0000"/>
              </a:solidFill>
            </a:endParaRPr>
          </a:p>
          <a:p>
            <a:pPr marL="0" indent="0">
              <a:buClr>
                <a:srgbClr val="FF0000"/>
              </a:buClr>
              <a:buNone/>
              <a:defRPr/>
            </a:pPr>
            <a:r>
              <a:rPr lang="el-GR" b="1" dirty="0">
                <a:solidFill>
                  <a:srgbClr val="FF0000"/>
                </a:solidFill>
              </a:rPr>
              <a:t>ΦΑΣΗ Γ: </a:t>
            </a:r>
            <a:r>
              <a:rPr lang="el-GR" b="1" dirty="0">
                <a:solidFill>
                  <a:schemeClr val="tx2"/>
                </a:solidFill>
              </a:rPr>
              <a:t>εμπλοκή 1400 επιπρόσθετων σχολείων</a:t>
            </a:r>
          </a:p>
          <a:p>
            <a:pPr marL="342900" lvl="1" indent="-342900">
              <a:buClr>
                <a:srgbClr val="FF0000"/>
              </a:buClr>
              <a:buFont typeface="Wingdings" panose="05000000000000000000" pitchFamily="2" charset="2"/>
              <a:buChar char="ü"/>
              <a:defRPr/>
            </a:pPr>
            <a:r>
              <a:rPr lang="el-GR" sz="3200" b="1" dirty="0">
                <a:solidFill>
                  <a:schemeClr val="tx2"/>
                </a:solidFill>
              </a:rPr>
              <a:t>Δραστηριότητες ελέγχου σε μεγάλη κλίμακα (διάρκειας 9 μηνών)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06" y="1052736"/>
            <a:ext cx="3814937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58" y="4221088"/>
            <a:ext cx="4937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4221088"/>
            <a:ext cx="360362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471" y="5370366"/>
            <a:ext cx="3649529" cy="130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45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Y6ITelgqEakHU9lTmrOP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F8txPckEeeRTFajPmdG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lSg0i1hcUKxAKKVY6Quu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4cv3QxzAkirdjMt4hU6bw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916</Words>
  <Application>Microsoft Office PowerPoint</Application>
  <PresentationFormat>On-screen Show (4:3)</PresentationFormat>
  <Paragraphs>155</Paragraphs>
  <Slides>40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PowerPoint Presentation</vt:lpstr>
      <vt:lpstr>Πορεία Διάλεξης</vt:lpstr>
      <vt:lpstr>Απαίτηση Εκπαιδευτικών</vt:lpstr>
      <vt:lpstr>Το ψηφιακό Περιεχόμενο είναι χρήσιμο στον καθένα από εμάς…</vt:lpstr>
      <vt:lpstr>PowerPoint Presentation</vt:lpstr>
      <vt:lpstr>Ιδιαίτερα μάλιστα αν μπορείς να βρεις αυτό που ψάχνεις</vt:lpstr>
      <vt:lpstr>Τι είναι το ODS</vt:lpstr>
      <vt:lpstr>PowerPoint Presentation</vt:lpstr>
      <vt:lpstr>Πορεία Έργου: 3 Φάσεις</vt:lpstr>
      <vt:lpstr>Πρώτη Φάση Έργου Σχολική χρονιά 2012 - 2013 </vt:lpstr>
      <vt:lpstr>Πρώτη Φάση Έργου Σχολική χρονιά 2012 - 2013 </vt:lpstr>
      <vt:lpstr>Ευκαιρίες του ODS </vt:lpstr>
      <vt:lpstr>Η πλατφορμα του ODS</vt:lpstr>
      <vt:lpstr>Το περιβάλλον του Portal</vt:lpstr>
      <vt:lpstr>Το περιβάλλον του Portal</vt:lpstr>
      <vt:lpstr>Το περιβάλλον του Portal</vt:lpstr>
      <vt:lpstr>Εγγραφή Νέου Μέλους</vt:lpstr>
      <vt:lpstr>Εγγραφή Νέου Μέλους</vt:lpstr>
      <vt:lpstr>Εγγραφή Νέου Μέλους</vt:lpstr>
      <vt:lpstr>Εγγραφή Νέου Μέλους</vt:lpstr>
      <vt:lpstr>Εγγραφή Νέου Μέλους</vt:lpstr>
      <vt:lpstr>Εγγραφή Νέου Μέλους</vt:lpstr>
      <vt:lpstr>Σύνδεση στο ODS</vt:lpstr>
      <vt:lpstr>Σύνδεση στο ODS</vt:lpstr>
      <vt:lpstr>PowerPoint Presentation</vt:lpstr>
      <vt:lpstr>Αναζήτηση Υλικού</vt:lpstr>
      <vt:lpstr>Το περιβάλλον του Portal</vt:lpstr>
      <vt:lpstr>Οι Κοινότητες μου</vt:lpstr>
      <vt:lpstr>Οι Κοινότητες μου</vt:lpstr>
      <vt:lpstr>Οι Κοινότητες μου</vt:lpstr>
      <vt:lpstr>Ανατομία μιας Κοινότητας</vt:lpstr>
      <vt:lpstr>Ανατομία μιας Κοινότητας</vt:lpstr>
      <vt:lpstr>Ανατομία μιας Κοινότητας</vt:lpstr>
      <vt:lpstr>Ανατομία μιας Κοινότητας</vt:lpstr>
      <vt:lpstr>Ανατομία μιας Κοινότητας</vt:lpstr>
      <vt:lpstr>Εγγραφή σε νέα Κοινότητα</vt:lpstr>
      <vt:lpstr>Εγγραφή σε νέα Κοινότητα</vt:lpstr>
      <vt:lpstr>Οι Φίλοι μου</vt:lpstr>
      <vt:lpstr>Οι Φίλοι μου</vt:lpstr>
      <vt:lpstr>PowerPoint Presentation</vt:lpstr>
    </vt:vector>
  </TitlesOfParts>
  <Company>Ministry of Education and Culture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Το περιβάλλον του Portal</dc:title>
  <dc:creator>Student</dc:creator>
  <cp:lastModifiedBy>Savvas</cp:lastModifiedBy>
  <cp:revision>75</cp:revision>
  <dcterms:created xsi:type="dcterms:W3CDTF">2014-01-15T05:58:47Z</dcterms:created>
  <dcterms:modified xsi:type="dcterms:W3CDTF">2014-01-21T20:12:34Z</dcterms:modified>
</cp:coreProperties>
</file>