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62" r:id="rId6"/>
    <p:sldId id="260" r:id="rId7"/>
    <p:sldId id="261" r:id="rId8"/>
    <p:sldId id="265" r:id="rId9"/>
    <p:sldId id="266" r:id="rId10"/>
    <p:sldId id="264" r:id="rId11"/>
    <p:sldId id="268" r:id="rId12"/>
    <p:sldId id="267" r:id="rId13"/>
    <p:sldId id="272" r:id="rId14"/>
    <p:sldId id="273" r:id="rId15"/>
    <p:sldId id="269" r:id="rId16"/>
    <p:sldId id="270" r:id="rId17"/>
    <p:sldId id="271" r:id="rId18"/>
    <p:sldId id="263" r:id="rId19"/>
    <p:sldId id="275" r:id="rId20"/>
    <p:sldId id="274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&amp;Indice" id="{2B0475DC-21DB-4D09-A104-7138564761F3}">
          <p14:sldIdLst>
            <p14:sldId id="256"/>
            <p14:sldId id="258"/>
          </p14:sldIdLst>
        </p14:section>
        <p14:section name="Introducción" id="{9166BCE8-2837-4FD1-A36B-4D5579A87AD4}">
          <p14:sldIdLst>
            <p14:sldId id="257"/>
            <p14:sldId id="259"/>
            <p14:sldId id="262"/>
          </p14:sldIdLst>
        </p14:section>
        <p14:section name="Comunidad" id="{06F78857-730C-4B33-887C-753202E55A0C}">
          <p14:sldIdLst>
            <p14:sldId id="260"/>
            <p14:sldId id="261"/>
            <p14:sldId id="265"/>
            <p14:sldId id="266"/>
          </p14:sldIdLst>
        </p14:section>
        <p14:section name="Inteligencia" id="{B2258C2E-636D-4EBE-B5A2-9C09008BFEC6}">
          <p14:sldIdLst>
            <p14:sldId id="264"/>
            <p14:sldId id="268"/>
          </p14:sldIdLst>
        </p14:section>
        <p14:section name="Docencia" id="{DD614F36-1974-4285-9F37-2426096D1D53}">
          <p14:sldIdLst>
            <p14:sldId id="267"/>
            <p14:sldId id="272"/>
            <p14:sldId id="273"/>
          </p14:sldIdLst>
        </p14:section>
        <p14:section name="Visibilidad" id="{E0681D32-C430-403D-A1FE-2AD339B59779}">
          <p14:sldIdLst>
            <p14:sldId id="269"/>
            <p14:sldId id="270"/>
          </p14:sldIdLst>
        </p14:section>
        <p14:section name="Tecnología" id="{8A8F8FFA-3E37-4E5F-89F8-47D9CAFE2A95}">
          <p14:sldIdLst>
            <p14:sldId id="271"/>
          </p14:sldIdLst>
        </p14:section>
        <p14:section name="Conclusiones" id="{4AF0A0C4-41FE-44C2-85C4-EF8F3CF02D51}">
          <p14:sldIdLst>
            <p14:sldId id="263"/>
            <p14:sldId id="275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D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29E35-F457-4755-ADD9-FA83E799FC09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9F148-49CB-4F2C-8AB7-4137997B01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7924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F148-49CB-4F2C-8AB7-4137997B01BE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375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25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48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877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939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987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253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594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477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1537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868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37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AD3E8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09FDD-75CF-4E4F-AB94-B7A6664B78FD}" type="datetimeFigureOut">
              <a:rPr lang="es-ES" smtClean="0"/>
              <a:t>23/04/2014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A90E8-6852-4818-BAC3-B689D1ED20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483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715681" y="6165304"/>
            <a:ext cx="3592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spc="300" dirty="0" smtClean="0">
                <a:solidFill>
                  <a:schemeClr val="tx2"/>
                </a:solidFill>
              </a:rPr>
              <a:t>ALBERTO  CEJAS  SÁNCHEZ</a:t>
            </a:r>
            <a:endParaRPr lang="es-ES" b="1" spc="3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8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34888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dirty="0" smtClean="0"/>
              <a:t>Introducción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Comunidad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Inteligencia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Docencia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Visibilidad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Tecnología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Conclusiones</a:t>
            </a:r>
          </a:p>
          <a:p>
            <a:pPr marL="514350" indent="-514350">
              <a:buFont typeface="+mj-lt"/>
              <a:buAutoNum type="arabicPeriod"/>
            </a:pP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endParaRPr lang="es-ES" dirty="0" smtClean="0"/>
          </a:p>
          <a:p>
            <a:pPr marL="514350" indent="-514350">
              <a:buFont typeface="+mj-lt"/>
              <a:buAutoNum type="arabicPeriod"/>
            </a:pPr>
            <a:endParaRPr lang="es-ES" dirty="0"/>
          </a:p>
        </p:txBody>
      </p:sp>
      <p:pic>
        <p:nvPicPr>
          <p:cNvPr id="12290" name="Picture 2" descr="C:\Users\Alberto\Dropbox\Tabu\Tabu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48680"/>
            <a:ext cx="2808312" cy="5495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12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Juego en desarrollo para Android consistente en </a:t>
            </a:r>
            <a:r>
              <a:rPr lang="es-ES" b="1" dirty="0" smtClean="0"/>
              <a:t>adivinar palabras </a:t>
            </a:r>
            <a:r>
              <a:rPr lang="es-ES" dirty="0" smtClean="0"/>
              <a:t>a partir de una definición con objeto de </a:t>
            </a:r>
            <a:r>
              <a:rPr lang="es-ES" b="1" dirty="0" smtClean="0"/>
              <a:t>aprender idiomas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384376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¿Qué es “</a:t>
            </a:r>
            <a:r>
              <a:rPr lang="es-ES" sz="2400" dirty="0" err="1" smtClean="0"/>
              <a:t>Guess</a:t>
            </a:r>
            <a:r>
              <a:rPr lang="es-ES" sz="2400" dirty="0" smtClean="0"/>
              <a:t> </a:t>
            </a:r>
            <a:r>
              <a:rPr lang="es-ES" sz="2400" dirty="0" err="1" smtClean="0"/>
              <a:t>It</a:t>
            </a:r>
            <a:r>
              <a:rPr lang="es-ES" sz="2400" dirty="0" smtClean="0"/>
              <a:t>!”?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89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3672408"/>
          </a:xfrm>
        </p:spPr>
        <p:txBody>
          <a:bodyPr>
            <a:normAutofit/>
          </a:bodyPr>
          <a:lstStyle/>
          <a:p>
            <a:r>
              <a:rPr lang="es-ES" dirty="0" smtClean="0"/>
              <a:t>Soporte </a:t>
            </a:r>
            <a:r>
              <a:rPr lang="es-ES" dirty="0" err="1" smtClean="0"/>
              <a:t>multi</a:t>
            </a:r>
            <a:r>
              <a:rPr lang="es-ES" dirty="0" smtClean="0"/>
              <a:t>-idioma.</a:t>
            </a:r>
          </a:p>
          <a:p>
            <a:r>
              <a:rPr lang="es-ES" dirty="0" smtClean="0"/>
              <a:t>Varios niveles de dificultad.</a:t>
            </a:r>
          </a:p>
          <a:p>
            <a:r>
              <a:rPr lang="es-ES" dirty="0" smtClean="0"/>
              <a:t>Distintas categorías.</a:t>
            </a:r>
          </a:p>
          <a:p>
            <a:r>
              <a:rPr lang="es-ES" dirty="0" smtClean="0"/>
              <a:t>Pistas</a:t>
            </a:r>
          </a:p>
          <a:p>
            <a:r>
              <a:rPr lang="es-ES" dirty="0" smtClean="0"/>
              <a:t>Bloc de notas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960440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Características de  “</a:t>
            </a:r>
            <a:r>
              <a:rPr lang="es-ES" sz="2400" dirty="0" err="1" smtClean="0"/>
              <a:t>Guess</a:t>
            </a:r>
            <a:r>
              <a:rPr lang="es-ES" sz="2400" dirty="0" smtClean="0"/>
              <a:t> </a:t>
            </a:r>
            <a:r>
              <a:rPr lang="es-ES" sz="2400" dirty="0" err="1" smtClean="0"/>
              <a:t>It</a:t>
            </a:r>
            <a:r>
              <a:rPr lang="es-ES" sz="2400" dirty="0" smtClean="0"/>
              <a:t>!”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29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3672408"/>
          </a:xfrm>
        </p:spPr>
        <p:txBody>
          <a:bodyPr>
            <a:normAutofit/>
          </a:bodyPr>
          <a:lstStyle/>
          <a:p>
            <a:r>
              <a:rPr lang="es-ES" dirty="0" smtClean="0"/>
              <a:t>1 Jugador</a:t>
            </a:r>
          </a:p>
          <a:p>
            <a:r>
              <a:rPr lang="es-ES" dirty="0" err="1" smtClean="0"/>
              <a:t>Multijugador</a:t>
            </a:r>
            <a:endParaRPr lang="es-ES" dirty="0" smtClean="0"/>
          </a:p>
          <a:p>
            <a:r>
              <a:rPr lang="es-ES" dirty="0" smtClean="0"/>
              <a:t>Modo competición</a:t>
            </a:r>
          </a:p>
          <a:p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960440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Modos de juego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462033" cy="4627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65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Comunidad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52839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La esencia de “</a:t>
            </a:r>
            <a:r>
              <a:rPr lang="es-ES" sz="2400" dirty="0" err="1" smtClean="0"/>
              <a:t>Guess</a:t>
            </a:r>
            <a:r>
              <a:rPr lang="es-ES" sz="2400" dirty="0" smtClean="0"/>
              <a:t> </a:t>
            </a:r>
            <a:r>
              <a:rPr lang="es-ES" sz="2400" dirty="0" err="1" smtClean="0"/>
              <a:t>It</a:t>
            </a:r>
            <a:r>
              <a:rPr lang="es-ES" sz="2400" dirty="0" smtClean="0"/>
              <a:t>!”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62163"/>
            <a:ext cx="6190453" cy="410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42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Comunidad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52839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¿En qué ha ayudado?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1916832"/>
            <a:ext cx="5184576" cy="2484276"/>
          </a:xfrm>
        </p:spPr>
        <p:txBody>
          <a:bodyPr>
            <a:normAutofit/>
          </a:bodyPr>
          <a:lstStyle/>
          <a:p>
            <a:r>
              <a:rPr lang="es-ES" b="1" dirty="0" smtClean="0"/>
              <a:t>282</a:t>
            </a:r>
            <a:r>
              <a:rPr lang="es-ES" dirty="0" smtClean="0"/>
              <a:t> definiciones en alemán.</a:t>
            </a:r>
          </a:p>
          <a:p>
            <a:r>
              <a:rPr lang="es-ES" b="1" dirty="0" smtClean="0"/>
              <a:t>240</a:t>
            </a:r>
            <a:r>
              <a:rPr lang="es-ES" dirty="0" smtClean="0"/>
              <a:t> definiciones en inglés.</a:t>
            </a:r>
          </a:p>
          <a:p>
            <a:r>
              <a:rPr lang="es-ES" b="1" dirty="0" smtClean="0"/>
              <a:t>457</a:t>
            </a:r>
            <a:r>
              <a:rPr lang="es-ES" dirty="0" smtClean="0"/>
              <a:t> palabras por definir.</a:t>
            </a:r>
          </a:p>
          <a:p>
            <a:r>
              <a:rPr lang="es-ES" dirty="0" smtClean="0"/>
              <a:t>Icono app.</a:t>
            </a:r>
          </a:p>
        </p:txBody>
      </p:sp>
      <p:sp>
        <p:nvSpPr>
          <p:cNvPr id="3" name="2 Flecha doblada hacia arriba"/>
          <p:cNvSpPr/>
          <p:nvPr/>
        </p:nvSpPr>
        <p:spPr>
          <a:xfrm rot="5400000">
            <a:off x="899592" y="4437112"/>
            <a:ext cx="1008112" cy="93610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2051720" y="4797152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dirty="0" smtClean="0"/>
              <a:t>6 personas</a:t>
            </a:r>
            <a:endParaRPr lang="es-ES" dirty="0"/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179512" y="5877272"/>
            <a:ext cx="8604448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ES" dirty="0" smtClean="0"/>
              <a:t>… e iniciando conversaciones para incorporar ruso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525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Comunidad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52839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¿Cómo interactuará?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3672408"/>
          </a:xfrm>
        </p:spPr>
        <p:txBody>
          <a:bodyPr>
            <a:normAutofit/>
          </a:bodyPr>
          <a:lstStyle/>
          <a:p>
            <a:r>
              <a:rPr lang="es-ES" dirty="0" smtClean="0"/>
              <a:t>Aporta nuevas definiciones.</a:t>
            </a:r>
          </a:p>
          <a:p>
            <a:r>
              <a:rPr lang="es-ES" dirty="0" smtClean="0"/>
              <a:t>Evalúa las existentes.</a:t>
            </a:r>
          </a:p>
          <a:p>
            <a:r>
              <a:rPr lang="es-ES" dirty="0" smtClean="0"/>
              <a:t>Compite.</a:t>
            </a:r>
          </a:p>
          <a:p>
            <a:r>
              <a:rPr lang="es-ES" dirty="0" smtClean="0"/>
              <a:t>Importante fuente de datos para “</a:t>
            </a:r>
            <a:r>
              <a:rPr lang="es-ES" b="1" dirty="0" err="1" smtClean="0"/>
              <a:t>learning-analytics</a:t>
            </a:r>
            <a:r>
              <a:rPr lang="es-ES" dirty="0" smtClean="0"/>
              <a:t>”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65197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Comunidad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52839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¿Qué recibe a cambio?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3672408"/>
          </a:xfrm>
        </p:spPr>
        <p:txBody>
          <a:bodyPr>
            <a:normAutofit/>
          </a:bodyPr>
          <a:lstStyle/>
          <a:p>
            <a:r>
              <a:rPr lang="es-ES" dirty="0" err="1" smtClean="0"/>
              <a:t>Feedback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Acierto / Error.</a:t>
            </a:r>
          </a:p>
          <a:p>
            <a:pPr lvl="1"/>
            <a:r>
              <a:rPr lang="es-ES" dirty="0" smtClean="0"/>
              <a:t>Datos derivados.</a:t>
            </a:r>
          </a:p>
          <a:p>
            <a:r>
              <a:rPr lang="es-ES" dirty="0" smtClean="0"/>
              <a:t>Rankings</a:t>
            </a:r>
          </a:p>
          <a:p>
            <a:pPr lvl="1"/>
            <a:r>
              <a:rPr lang="es-ES" dirty="0" smtClean="0"/>
              <a:t>Diarios, semanales, etc…</a:t>
            </a:r>
          </a:p>
          <a:p>
            <a:pPr lvl="1"/>
            <a:r>
              <a:rPr lang="es-ES" dirty="0" smtClean="0"/>
              <a:t>Comparativa.</a:t>
            </a:r>
          </a:p>
          <a:p>
            <a:endParaRPr lang="es-ES" dirty="0" smtClean="0"/>
          </a:p>
        </p:txBody>
      </p:sp>
      <p:pic>
        <p:nvPicPr>
          <p:cNvPr id="7169" name="Picture 1" descr="C:\Users\Alberto\Dropbox\Tabu\bombill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8680"/>
            <a:ext cx="3384376" cy="5949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50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Inteligencia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496855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¿Cómo organizar tanta información?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Una palabra, múltiples definiciones(1):</a:t>
            </a:r>
          </a:p>
          <a:p>
            <a:r>
              <a:rPr lang="es-ES" dirty="0" smtClean="0"/>
              <a:t>Su aparición será priorizada según la calidad de la definición dada por los jugadores, sin desechar ninguna puesto que sigue siendo una manera de poner a prueba al jugador.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81710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Inteligencia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496855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¿Cómo organizar tanta información?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Una palabra, múltiples definiciones(2):</a:t>
            </a:r>
          </a:p>
          <a:p>
            <a:r>
              <a:rPr lang="es-ES" dirty="0" smtClean="0"/>
              <a:t>Se le propondrán al usuario para que defina las palabras que menos definiciones tengan o las que tengan peor calidad.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79110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Docencia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496855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¿Qué aporta “</a:t>
            </a:r>
            <a:r>
              <a:rPr lang="es-ES" sz="2400" dirty="0" err="1" smtClean="0"/>
              <a:t>Guess</a:t>
            </a:r>
            <a:r>
              <a:rPr lang="es-ES" sz="2400" dirty="0" smtClean="0"/>
              <a:t> </a:t>
            </a:r>
            <a:r>
              <a:rPr lang="es-ES" sz="2400" dirty="0" err="1" smtClean="0"/>
              <a:t>It</a:t>
            </a:r>
            <a:r>
              <a:rPr lang="es-ES" sz="2400" dirty="0" smtClean="0"/>
              <a:t>!”?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2276872"/>
            <a:ext cx="8229600" cy="3744416"/>
          </a:xfrm>
        </p:spPr>
        <p:txBody>
          <a:bodyPr>
            <a:normAutofit/>
          </a:bodyPr>
          <a:lstStyle/>
          <a:p>
            <a:r>
              <a:rPr lang="es-ES" dirty="0" smtClean="0"/>
              <a:t>Al puntuar las definiciones, evalúa a otros jugadores y a sí mismo.</a:t>
            </a:r>
          </a:p>
          <a:p>
            <a:r>
              <a:rPr lang="es-ES" dirty="0" err="1" smtClean="0"/>
              <a:t>Gamificación</a:t>
            </a:r>
            <a:r>
              <a:rPr lang="es-ES" dirty="0" smtClean="0"/>
              <a:t>.</a:t>
            </a:r>
          </a:p>
          <a:p>
            <a:r>
              <a:rPr lang="es-ES" dirty="0" smtClean="0"/>
              <a:t>Monitorización y seguimiento en tiempo real del alumno: horas de trabajo, categorías, niveles, trampas, etc.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337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Docencia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496855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¿Qué aporta “</a:t>
            </a:r>
            <a:r>
              <a:rPr lang="es-ES" sz="2400" dirty="0" err="1" smtClean="0"/>
              <a:t>Guess</a:t>
            </a:r>
            <a:r>
              <a:rPr lang="es-ES" sz="2400" dirty="0" smtClean="0"/>
              <a:t> </a:t>
            </a:r>
            <a:r>
              <a:rPr lang="es-ES" sz="2400" dirty="0" err="1" smtClean="0"/>
              <a:t>It</a:t>
            </a:r>
            <a:r>
              <a:rPr lang="es-ES" sz="2400" dirty="0" smtClean="0"/>
              <a:t>!”?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2276872"/>
            <a:ext cx="8229600" cy="3744416"/>
          </a:xfrm>
        </p:spPr>
        <p:txBody>
          <a:bodyPr>
            <a:normAutofit/>
          </a:bodyPr>
          <a:lstStyle/>
          <a:p>
            <a:r>
              <a:rPr lang="es-ES" dirty="0" smtClean="0"/>
              <a:t>Generación de contenido individualizado o generalizado.</a:t>
            </a:r>
          </a:p>
          <a:p>
            <a:r>
              <a:rPr lang="es-ES" dirty="0" smtClean="0"/>
              <a:t>Plataforma ideal para potenciar a los alumnos menos participativos.</a:t>
            </a:r>
          </a:p>
          <a:p>
            <a:r>
              <a:rPr lang="es-ES" dirty="0" smtClean="0"/>
              <a:t>Beneficia al que más juega(y aprende).</a:t>
            </a:r>
          </a:p>
        </p:txBody>
      </p:sp>
    </p:spTree>
    <p:extLst>
      <p:ext uri="{BB962C8B-B14F-4D97-AF65-F5344CB8AC3E}">
        <p14:creationId xmlns:p14="http://schemas.microsoft.com/office/powerpoint/2010/main" val="29988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Docencia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52839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Flujo de información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876809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17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Visibilidad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496855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A día de hoy…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446856" y="6165304"/>
            <a:ext cx="8229600" cy="79208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8000" dirty="0" smtClean="0"/>
              <a:t>Ganador </a:t>
            </a:r>
            <a:r>
              <a:rPr lang="es-ES" sz="8000" b="1" dirty="0" smtClean="0"/>
              <a:t>I Concurso de Proyectos Científicos de la UCA</a:t>
            </a:r>
            <a:r>
              <a:rPr lang="es-ES" sz="8000" dirty="0" smtClean="0"/>
              <a:t>, que permite presentarlo en la </a:t>
            </a:r>
            <a:r>
              <a:rPr lang="es-ES" sz="8000" b="1" dirty="0" smtClean="0"/>
              <a:t>Feria de las Ciencias de Granada</a:t>
            </a:r>
            <a:r>
              <a:rPr lang="es-ES" sz="8000" dirty="0" smtClean="0"/>
              <a:t> el próximo mes de Mayo.</a:t>
            </a:r>
          </a:p>
          <a:p>
            <a:endParaRPr lang="es-ES" dirty="0" smtClean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41317"/>
            <a:ext cx="7258723" cy="4279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591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Visibilidad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496855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En un futuro…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2 Marcador de contenido"/>
          <p:cNvSpPr txBox="1">
            <a:spLocks/>
          </p:cNvSpPr>
          <p:nvPr/>
        </p:nvSpPr>
        <p:spPr>
          <a:xfrm>
            <a:off x="611560" y="2276872"/>
            <a:ext cx="8229600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 smtClean="0"/>
              <a:t>Puesta en marcha en las </a:t>
            </a:r>
            <a:r>
              <a:rPr lang="es-ES" sz="2800" b="1" dirty="0" smtClean="0"/>
              <a:t>clases de alemán</a:t>
            </a:r>
            <a:r>
              <a:rPr lang="es-ES" sz="2800" dirty="0" smtClean="0"/>
              <a:t> de la </a:t>
            </a:r>
            <a:r>
              <a:rPr lang="es-ES" sz="2800" b="1" dirty="0" smtClean="0"/>
              <a:t>UCA</a:t>
            </a:r>
            <a:r>
              <a:rPr lang="es-ES" sz="2800" dirty="0" smtClean="0"/>
              <a:t> el próximo martes 29 de Abril.</a:t>
            </a:r>
          </a:p>
          <a:p>
            <a:r>
              <a:rPr lang="es-ES" sz="2800" dirty="0" smtClean="0"/>
              <a:t>“</a:t>
            </a:r>
            <a:r>
              <a:rPr lang="es-ES" sz="2800" b="1" dirty="0" smtClean="0"/>
              <a:t>Short </a:t>
            </a:r>
            <a:r>
              <a:rPr lang="es-ES" sz="2800" b="1" dirty="0" err="1" smtClean="0"/>
              <a:t>Paper</a:t>
            </a:r>
            <a:r>
              <a:rPr lang="es-ES" sz="2800" dirty="0" smtClean="0"/>
              <a:t>” enviado y pendiente de revisión para “</a:t>
            </a:r>
            <a:r>
              <a:rPr lang="en-US" sz="2800" i="1" dirty="0" smtClean="0"/>
              <a:t>NINTH </a:t>
            </a:r>
            <a:r>
              <a:rPr lang="en-US" sz="2800" i="1" dirty="0"/>
              <a:t>EUROPEAN CONFERENCE ON TECHNOLOGY ENHANCED LEARNING </a:t>
            </a:r>
            <a:r>
              <a:rPr lang="en-US" sz="2800" dirty="0"/>
              <a:t>(</a:t>
            </a:r>
            <a:r>
              <a:rPr lang="en-US" sz="2800" b="1" dirty="0"/>
              <a:t>EC-TEL 2014</a:t>
            </a:r>
            <a:r>
              <a:rPr lang="en-US" sz="2800" dirty="0" smtClean="0"/>
              <a:t>)”</a:t>
            </a:r>
            <a:endParaRPr lang="es-ES" sz="2800" dirty="0" smtClean="0"/>
          </a:p>
          <a:p>
            <a:r>
              <a:rPr lang="es-ES" sz="2800" dirty="0" smtClean="0"/>
              <a:t>Toma de contacto para probarlo en escuelas de idiomas e institutos locales.</a:t>
            </a:r>
            <a:endParaRPr lang="es-ES" sz="2800" dirty="0"/>
          </a:p>
        </p:txBody>
      </p:sp>
      <p:pic>
        <p:nvPicPr>
          <p:cNvPr id="3074" name="Picture 2" descr="http://www.ec-tel.eu/fileadmin/templates/ectel2014/logos/ec-tel-schriftzu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92" y="309827"/>
            <a:ext cx="3492388" cy="160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3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Tecnología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496855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En un futuro…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2 Marcador de contenido"/>
          <p:cNvSpPr txBox="1">
            <a:spLocks/>
          </p:cNvSpPr>
          <p:nvPr/>
        </p:nvSpPr>
        <p:spPr>
          <a:xfrm>
            <a:off x="611560" y="2276872"/>
            <a:ext cx="8229600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 smtClean="0"/>
              <a:t>Dispositivos móviles.</a:t>
            </a:r>
          </a:p>
          <a:p>
            <a:r>
              <a:rPr lang="es-ES" sz="2800" dirty="0" smtClean="0"/>
              <a:t>Pocos recursos.</a:t>
            </a:r>
          </a:p>
          <a:p>
            <a:r>
              <a:rPr lang="es-ES" sz="2800" dirty="0" smtClean="0"/>
              <a:t>Software Libre.</a:t>
            </a:r>
          </a:p>
          <a:p>
            <a:r>
              <a:rPr lang="es-ES" sz="2800" dirty="0" smtClean="0"/>
              <a:t>Soporte para multitud de usuarios en paralelo.</a:t>
            </a:r>
          </a:p>
          <a:p>
            <a:r>
              <a:rPr lang="es-ES" sz="2800" dirty="0" smtClean="0"/>
              <a:t>Mínimo Android 2.3.3 (98.1% del </a:t>
            </a:r>
            <a:r>
              <a:rPr lang="es-ES" sz="2800" dirty="0" err="1" smtClean="0"/>
              <a:t>market</a:t>
            </a:r>
            <a:r>
              <a:rPr lang="es-ES" sz="2800" dirty="0" smtClean="0"/>
              <a:t> a 1 de Abril de 2014)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548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755576" y="1124744"/>
            <a:ext cx="3528392" cy="610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dirty="0" smtClean="0"/>
              <a:t>¿Por qué “</a:t>
            </a:r>
            <a:r>
              <a:rPr lang="es-ES" sz="2400" dirty="0" err="1" smtClean="0"/>
              <a:t>Guess</a:t>
            </a:r>
            <a:r>
              <a:rPr lang="es-ES" sz="2400" dirty="0" smtClean="0"/>
              <a:t> </a:t>
            </a:r>
            <a:r>
              <a:rPr lang="es-ES" sz="2400" dirty="0" err="1" smtClean="0"/>
              <a:t>It</a:t>
            </a:r>
            <a:r>
              <a:rPr lang="es-ES" sz="2400" dirty="0" smtClean="0"/>
              <a:t>!”?</a:t>
            </a:r>
            <a:endParaRPr lang="es-ES" sz="2400" dirty="0"/>
          </a:p>
        </p:txBody>
      </p:sp>
      <p:cxnSp>
        <p:nvCxnSpPr>
          <p:cNvPr id="6" name="5 Conector recto"/>
          <p:cNvCxnSpPr/>
          <p:nvPr/>
        </p:nvCxnSpPr>
        <p:spPr>
          <a:xfrm>
            <a:off x="611560" y="1196752"/>
            <a:ext cx="4392488" cy="0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11560" y="2564904"/>
            <a:ext cx="8229600" cy="3672408"/>
          </a:xfrm>
        </p:spPr>
        <p:txBody>
          <a:bodyPr>
            <a:normAutofit/>
          </a:bodyPr>
          <a:lstStyle/>
          <a:p>
            <a:r>
              <a:rPr lang="es-ES" smtClean="0"/>
              <a:t>Herramienta para</a:t>
            </a:r>
            <a:r>
              <a:rPr lang="es-ES" smtClean="0"/>
              <a:t> aprender</a:t>
            </a:r>
            <a:r>
              <a:rPr lang="es-ES" smtClean="0"/>
              <a:t> </a:t>
            </a:r>
            <a:r>
              <a:rPr lang="es-ES" b="1" smtClean="0"/>
              <a:t>cualquier</a:t>
            </a:r>
            <a:r>
              <a:rPr lang="es-ES" smtClean="0"/>
              <a:t> idioma </a:t>
            </a:r>
            <a:r>
              <a:rPr lang="es-ES" dirty="0" smtClean="0"/>
              <a:t>y potenciar el vocabulario.</a:t>
            </a:r>
          </a:p>
          <a:p>
            <a:r>
              <a:rPr lang="es-ES" dirty="0" smtClean="0"/>
              <a:t>Totalmente abierta a colaboraciones.</a:t>
            </a:r>
          </a:p>
          <a:p>
            <a:r>
              <a:rPr lang="es-ES" dirty="0" smtClean="0"/>
              <a:t>Mejora con el </a:t>
            </a:r>
            <a:r>
              <a:rPr lang="es-ES" b="1" dirty="0" smtClean="0"/>
              <a:t>uso</a:t>
            </a:r>
            <a:r>
              <a:rPr lang="es-ES" dirty="0" smtClean="0"/>
              <a:t>.</a:t>
            </a:r>
          </a:p>
          <a:p>
            <a:r>
              <a:rPr lang="es-ES" dirty="0" smtClean="0"/>
              <a:t>Es </a:t>
            </a:r>
            <a:r>
              <a:rPr lang="es-ES" b="1" dirty="0" smtClean="0"/>
              <a:t>gratis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394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258645" y="2708920"/>
            <a:ext cx="6637468" cy="1362075"/>
          </a:xfrm>
        </p:spPr>
        <p:txBody>
          <a:bodyPr/>
          <a:lstStyle/>
          <a:p>
            <a:r>
              <a:rPr lang="es-ES" sz="5400" spc="300" dirty="0" smtClean="0">
                <a:latin typeface="Bernard MT Condensed" pitchFamily="18" charset="0"/>
              </a:rPr>
              <a:t>Demostración</a:t>
            </a:r>
            <a:endParaRPr lang="es-ES" spc="300" dirty="0">
              <a:latin typeface="Bernard MT Condensed" pitchFamily="18" charset="0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1115616" y="4221088"/>
            <a:ext cx="669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>
          <a:xfrm>
            <a:off x="1115616" y="3933056"/>
            <a:ext cx="6696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484784"/>
            <a:ext cx="1512168" cy="2284571"/>
          </a:xfrm>
          <a:prstGeom prst="rect">
            <a:avLst/>
          </a:prstGeom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1258645" y="2492896"/>
            <a:ext cx="6637468" cy="1362075"/>
          </a:xfrm>
        </p:spPr>
        <p:txBody>
          <a:bodyPr/>
          <a:lstStyle/>
          <a:p>
            <a:pPr algn="l"/>
            <a:r>
              <a:rPr lang="es-ES" sz="5400" spc="300" dirty="0" smtClean="0">
                <a:latin typeface="Bernard MT Condensed" pitchFamily="18" charset="0"/>
              </a:rPr>
              <a:t>¿Preguntas?</a:t>
            </a:r>
            <a:endParaRPr lang="es-ES" spc="300" dirty="0">
              <a:latin typeface="Bernard MT Condensed" pitchFamily="18" charset="0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526820" y="3284984"/>
            <a:ext cx="7429556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s-ES" sz="3200" spc="300" dirty="0" smtClean="0">
                <a:solidFill>
                  <a:schemeClr val="tx1"/>
                </a:solidFill>
                <a:latin typeface="Bernard MT Condensed" pitchFamily="18" charset="0"/>
              </a:rPr>
              <a:t>Gracias por su atención</a:t>
            </a:r>
            <a:endParaRPr lang="es-ES" sz="2000" spc="300" dirty="0">
              <a:solidFill>
                <a:schemeClr val="tx1"/>
              </a:solidFill>
              <a:latin typeface="Bernard MT Condensed" pitchFamily="18" charset="0"/>
            </a:endParaRPr>
          </a:p>
        </p:txBody>
      </p:sp>
      <p:sp>
        <p:nvSpPr>
          <p:cNvPr id="12" name="4 Marcador de contenido"/>
          <p:cNvSpPr txBox="1">
            <a:spLocks/>
          </p:cNvSpPr>
          <p:nvPr/>
        </p:nvSpPr>
        <p:spPr>
          <a:xfrm>
            <a:off x="1043492" y="4941168"/>
            <a:ext cx="6777317" cy="576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20"/>
              </a:spcAft>
            </a:pPr>
            <a:r>
              <a:rPr lang="es-E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https://github.com/AlbertoCejas/GermanLearningUCA/</a:t>
            </a:r>
            <a:endParaRPr lang="es-E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17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508</Words>
  <Application>Microsoft Office PowerPoint</Application>
  <PresentationFormat>Presentación en pantalla (4:3)</PresentationFormat>
  <Paragraphs>112</Paragraphs>
  <Slides>20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Índice</vt:lpstr>
      <vt:lpstr>Introducción</vt:lpstr>
      <vt:lpstr>Introducción</vt:lpstr>
      <vt:lpstr>Introducción</vt:lpstr>
      <vt:lpstr>Comunidad</vt:lpstr>
      <vt:lpstr>Comunidad</vt:lpstr>
      <vt:lpstr>Comunidad</vt:lpstr>
      <vt:lpstr>Comunidad</vt:lpstr>
      <vt:lpstr>Inteligencia</vt:lpstr>
      <vt:lpstr>Inteligencia</vt:lpstr>
      <vt:lpstr>Docencia</vt:lpstr>
      <vt:lpstr>Docencia</vt:lpstr>
      <vt:lpstr>Docencia</vt:lpstr>
      <vt:lpstr>Visibilidad</vt:lpstr>
      <vt:lpstr>Visibilidad</vt:lpstr>
      <vt:lpstr>Tecnología</vt:lpstr>
      <vt:lpstr>Conclusiones</vt:lpstr>
      <vt:lpstr>Demostración</vt:lpstr>
      <vt:lpstr>¿Preguntas?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</dc:creator>
  <cp:lastModifiedBy>Alberto</cp:lastModifiedBy>
  <cp:revision>15</cp:revision>
  <dcterms:created xsi:type="dcterms:W3CDTF">2014-04-22T22:01:13Z</dcterms:created>
  <dcterms:modified xsi:type="dcterms:W3CDTF">2014-04-23T00:41:30Z</dcterms:modified>
</cp:coreProperties>
</file>