
<file path=[Content_Types].xml><?xml version="1.0" encoding="utf-8"?>
<Types xmlns="http://schemas.openxmlformats.org/package/2006/content-types">
  <Override PartName="/ppt/slides/slide3.xml" ContentType="application/vnd.openxmlformats-officedocument.presentationml.slide+xml"/>
  <Override PartName="/docProps/core.xml" ContentType="application/vnd.openxmlformats-package.core-properties+xml"/>
  <Override PartName="/ppt/slideLayouts/slideLayout6.xml" ContentType="application/vnd.openxmlformats-officedocument.presentationml.slideLayout+xml"/>
  <Default Extension="rels" ContentType="application/vnd.openxmlformats-package.relationships+xml"/>
  <Override PartName="/ppt/slides/slide5.xml" ContentType="application/vnd.openxmlformats-officedocument.presentationml.slide+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slideLayouts/slideLayout2.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4.xml" ContentType="application/vnd.openxmlformats-officedocument.presentationml.slideLayout+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32767"/>
    </p:ext>
    <p:ext uri="{FD5EFAAD-0ECE-453E-9831-46B23BE46B34}">
      <p15:chartTrackingRefBased xmlns:p15="http://schemas.microsoft.com/office/powerpoint/2012/main" xmlns:p="http://schemas.openxmlformats.org/presentationml/2006/main" xmlns:r="http://schemas.openxmlformats.org/officeDocument/2006/relationships" xmlns:a="http://schemas.openxmlformats.org/drawingml/2006/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horzBarState="maximized">
    <p:restoredLeft sz="19013" autoAdjust="0"/>
    <p:restoredTop sz="94660"/>
  </p:normalViewPr>
  <p:slideViewPr>
    <p:cSldViewPr snapToGrid="0">
      <p:cViewPr varScale="1">
        <p:scale>
          <a:sx n="109" d="100"/>
          <a:sy n="109" d="100"/>
        </p:scale>
        <p:origin x="-184" y="-11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A1987F83-75F6-42CE-8DE4-6B194C266FDE}" type="datetimeFigureOut">
              <a:rPr lang="en-US" smtClean="0"/>
              <a:pPr/>
              <a:t>7/2/19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2307B9-FFDA-4427-86D8-F11874D4F72E}" type="slidenum">
              <a:rPr lang="en-US" smtClean="0"/>
              <a:pPr/>
              <a:t>‹#›</a:t>
            </a:fld>
            <a:endParaRPr lang="en-US"/>
          </a:p>
        </p:txBody>
      </p:sp>
      <p:pic>
        <p:nvPicPr>
          <p:cNvPr id="8" name="Εικόνα 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D36142C6-18AE-4EF9-9BEE-915CF1E7D728}"/>
              </a:ext>
            </a:extLst>
          </p:cNvPr>
          <p:cNvPicPr>
            <a:picLocks noChangeAspect="1"/>
          </p:cNvPicPr>
          <p:nvPr userDrawn="1"/>
        </p:nvPicPr>
        <p:blipFill>
          <a:blip r:embed="rId2">
            <a:alphaModFix amt="30000"/>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0" y="571500"/>
            <a:ext cx="4961905" cy="5219048"/>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06235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1987F83-75F6-42CE-8DE4-6B194C266FDE}" type="datetimeFigureOut">
              <a:rPr lang="en-US" smtClean="0"/>
              <a:pPr/>
              <a:t>7/2/19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2307B9-FFDA-4427-86D8-F11874D4F72E}"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81473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1987F83-75F6-42CE-8DE4-6B194C266FDE}" type="datetimeFigureOut">
              <a:rPr lang="en-US" smtClean="0"/>
              <a:pPr/>
              <a:t>7/2/19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2307B9-FFDA-4427-86D8-F11874D4F72E}"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36734539"/>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1987F83-75F6-42CE-8DE4-6B194C266FDE}" type="datetimeFigureOut">
              <a:rPr lang="en-US" smtClean="0"/>
              <a:pPr/>
              <a:t>7/2/19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2307B9-FFDA-4427-86D8-F11874D4F72E}" type="slidenum">
              <a:rPr lang="en-US" smtClean="0"/>
              <a:pPr/>
              <a:t>‹#›</a:t>
            </a:fld>
            <a:endParaRPr lang="en-US"/>
          </a:p>
        </p:txBody>
      </p:sp>
      <p:pic>
        <p:nvPicPr>
          <p:cNvPr id="10" name="Εικόνα 9">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BF1E989C-2F01-4D74-ADA8-4AAC3EDBF330}"/>
              </a:ext>
            </a:extLst>
          </p:cNvPr>
          <p:cNvPicPr>
            <a:picLocks noChangeAspect="1"/>
          </p:cNvPicPr>
          <p:nvPr userDrawn="1"/>
        </p:nvPicPr>
        <p:blipFill>
          <a:blip r:embed="rId2">
            <a:alphaModFix amt="20000"/>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0" y="781376"/>
            <a:ext cx="4961905" cy="5219048"/>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86298228"/>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A1987F83-75F6-42CE-8DE4-6B194C266FDE}" type="datetimeFigureOut">
              <a:rPr lang="en-US" smtClean="0"/>
              <a:pPr/>
              <a:t>7/2/19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2307B9-FFDA-4427-86D8-F11874D4F72E}" type="slidenum">
              <a:rPr lang="en-US" smtClean="0"/>
              <a:pPr/>
              <a:t>‹#›</a:t>
            </a:fld>
            <a:endParaRPr lang="en-US"/>
          </a:p>
        </p:txBody>
      </p:sp>
      <p:pic>
        <p:nvPicPr>
          <p:cNvPr id="8" name="Εικόνα 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A3D72BC6-EBBF-47B8-AFDD-0B63A268A379}"/>
              </a:ext>
            </a:extLst>
          </p:cNvPr>
          <p:cNvPicPr>
            <a:picLocks noChangeAspect="1"/>
          </p:cNvPicPr>
          <p:nvPr userDrawn="1"/>
        </p:nvPicPr>
        <p:blipFill>
          <a:blip r:embed="rId2">
            <a:alphaModFix amt="30000"/>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0" y="819476"/>
            <a:ext cx="4961905" cy="5219048"/>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31085558"/>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A1987F83-75F6-42CE-8DE4-6B194C266FDE}" type="datetimeFigureOut">
              <a:rPr lang="en-US" smtClean="0"/>
              <a:pPr/>
              <a:t>7/2/19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2307B9-FFDA-4427-86D8-F11874D4F72E}"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3704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29842" y="2505075"/>
            <a:ext cx="3868340"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4629150" y="2505075"/>
            <a:ext cx="3887391"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A1987F83-75F6-42CE-8DE4-6B194C266FDE}" type="datetimeFigureOut">
              <a:rPr lang="en-US" smtClean="0"/>
              <a:pPr/>
              <a:t>7/2/19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2307B9-FFDA-4427-86D8-F11874D4F72E}"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31491533"/>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A1987F83-75F6-42CE-8DE4-6B194C266FDE}" type="datetimeFigureOut">
              <a:rPr lang="en-US" smtClean="0"/>
              <a:pPr/>
              <a:t>7/2/19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2307B9-FFDA-4427-86D8-F11874D4F72E}"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73180088"/>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87F83-75F6-42CE-8DE4-6B194C266FDE}" type="datetimeFigureOut">
              <a:rPr lang="en-US" smtClean="0"/>
              <a:pPr/>
              <a:t>7/2/19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2307B9-FFDA-4427-86D8-F11874D4F72E}"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90542960"/>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A1987F83-75F6-42CE-8DE4-6B194C266FDE}" type="datetimeFigureOut">
              <a:rPr lang="en-US" smtClean="0"/>
              <a:pPr/>
              <a:t>7/2/19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2307B9-FFDA-4427-86D8-F11874D4F72E}"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37375555"/>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A1987F83-75F6-42CE-8DE4-6B194C266FDE}" type="datetimeFigureOut">
              <a:rPr lang="en-US" smtClean="0"/>
              <a:pPr/>
              <a:t>7/2/19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2307B9-FFDA-4427-86D8-F11874D4F72E}"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7810019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87F83-75F6-42CE-8DE4-6B194C266FDE}" type="datetimeFigureOut">
              <a:rPr lang="en-US" smtClean="0"/>
              <a:pPr/>
              <a:t>7/2/19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2307B9-FFDA-4427-86D8-F11874D4F72E}"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92366867"/>
      </p:ext>
    </p:extLst>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zygouritsas@ea.gr"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29638873-D73C-43AB-A8F8-CE72C394BAC1}"/>
              </a:ext>
            </a:extLst>
          </p:cNvPr>
          <p:cNvSpPr>
            <a:spLocks noGrp="1"/>
          </p:cNvSpPr>
          <p:nvPr>
            <p:ph type="ctrTitle"/>
          </p:nvPr>
        </p:nvSpPr>
        <p:spPr>
          <a:xfrm>
            <a:off x="2209800" y="4233863"/>
            <a:ext cx="7772400" cy="2387600"/>
          </a:xfrm>
        </p:spPr>
        <p:txBody>
          <a:bodyPr>
            <a:normAutofit fontScale="90000"/>
          </a:bodyPr>
          <a:lstStyle/>
          <a:p>
            <a:r>
              <a:rPr lang="en-US" dirty="0">
                <a:solidFill>
                  <a:schemeClr val="accent6">
                    <a:lumMod val="50000"/>
                  </a:schemeClr>
                </a:solidFill>
                <a:latin typeface="+mn-lt"/>
              </a:rPr>
              <a:t>Open Schools </a:t>
            </a:r>
            <a:br>
              <a:rPr lang="en-US" dirty="0">
                <a:solidFill>
                  <a:schemeClr val="accent6">
                    <a:lumMod val="50000"/>
                  </a:schemeClr>
                </a:solidFill>
                <a:latin typeface="+mn-lt"/>
              </a:rPr>
            </a:br>
            <a:r>
              <a:rPr lang="en-US" dirty="0">
                <a:solidFill>
                  <a:schemeClr val="accent6">
                    <a:lumMod val="50000"/>
                  </a:schemeClr>
                </a:solidFill>
                <a:latin typeface="+mn-lt"/>
              </a:rPr>
              <a:t>for</a:t>
            </a:r>
            <a:br>
              <a:rPr lang="en-US" dirty="0">
                <a:solidFill>
                  <a:schemeClr val="accent6">
                    <a:lumMod val="50000"/>
                  </a:schemeClr>
                </a:solidFill>
                <a:latin typeface="+mn-lt"/>
              </a:rPr>
            </a:br>
            <a:r>
              <a:rPr lang="en-US" dirty="0">
                <a:solidFill>
                  <a:schemeClr val="accent6">
                    <a:lumMod val="50000"/>
                  </a:schemeClr>
                </a:solidFill>
                <a:latin typeface="+mn-lt"/>
              </a:rPr>
              <a:t>Open Societies</a:t>
            </a:r>
            <a:br>
              <a:rPr lang="en-US" dirty="0">
                <a:solidFill>
                  <a:schemeClr val="accent6">
                    <a:lumMod val="50000"/>
                  </a:schemeClr>
                </a:solidFill>
                <a:latin typeface="+mn-lt"/>
              </a:rPr>
            </a:br>
            <a:r>
              <a:rPr lang="en-US" dirty="0">
                <a:solidFill>
                  <a:schemeClr val="accent6">
                    <a:lumMod val="50000"/>
                  </a:schemeClr>
                </a:solidFill>
                <a:latin typeface="+mn-lt"/>
              </a:rPr>
              <a:t/>
            </a:r>
            <a:br>
              <a:rPr lang="en-US" dirty="0">
                <a:solidFill>
                  <a:schemeClr val="accent6">
                    <a:lumMod val="50000"/>
                  </a:schemeClr>
                </a:solidFill>
                <a:latin typeface="+mn-lt"/>
              </a:rPr>
            </a:br>
            <a:r>
              <a:rPr lang="en-US" dirty="0">
                <a:solidFill>
                  <a:schemeClr val="accent6">
                    <a:lumMod val="50000"/>
                  </a:schemeClr>
                </a:solidFill>
                <a:latin typeface="+mn-lt"/>
              </a:rPr>
              <a:t>Summer School 2019</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0406893"/>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4510082C-B43B-467A-A635-411937B0383F}"/>
              </a:ext>
            </a:extLst>
          </p:cNvPr>
          <p:cNvSpPr>
            <a:spLocks noGrp="1"/>
          </p:cNvSpPr>
          <p:nvPr>
            <p:ph type="title"/>
          </p:nvPr>
        </p:nvSpPr>
        <p:spPr>
          <a:xfrm>
            <a:off x="0" y="0"/>
            <a:ext cx="7886700" cy="1325563"/>
          </a:xfrm>
        </p:spPr>
        <p:txBody>
          <a:bodyPr/>
          <a:lstStyle/>
          <a:p>
            <a:r>
              <a:rPr lang="en-US" dirty="0">
                <a:solidFill>
                  <a:schemeClr val="accent6">
                    <a:lumMod val="50000"/>
                  </a:schemeClr>
                </a:solidFill>
                <a:latin typeface="+mn-lt"/>
              </a:rPr>
              <a:t>Description of the project</a:t>
            </a:r>
          </a:p>
        </p:txBody>
      </p:sp>
      <p:sp>
        <p:nvSpPr>
          <p:cNvPr id="3" name="Θέση περιεχομένου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CA398539-95BF-4844-9457-FEF6DC8687A2}"/>
              </a:ext>
            </a:extLst>
          </p:cNvPr>
          <p:cNvSpPr>
            <a:spLocks noGrp="1"/>
          </p:cNvSpPr>
          <p:nvPr>
            <p:ph idx="1"/>
          </p:nvPr>
        </p:nvSpPr>
        <p:spPr>
          <a:xfrm>
            <a:off x="0" y="1203324"/>
            <a:ext cx="8978900" cy="5413375"/>
          </a:xfrm>
        </p:spPr>
        <p:txBody>
          <a:bodyPr>
            <a:normAutofit/>
          </a:bodyPr>
          <a:lstStyle/>
          <a:p>
            <a:r>
              <a:rPr lang="en-US" dirty="0" smtClean="0">
                <a:solidFill>
                  <a:schemeClr val="accent6">
                    <a:lumMod val="50000"/>
                  </a:schemeClr>
                </a:solidFill>
              </a:rPr>
              <a:t>Title: The Innovation Station-</a:t>
            </a:r>
          </a:p>
          <a:p>
            <a:r>
              <a:rPr lang="en-US" dirty="0" smtClean="0">
                <a:solidFill>
                  <a:schemeClr val="accent6">
                    <a:lumMod val="50000"/>
                  </a:schemeClr>
                </a:solidFill>
              </a:rPr>
              <a:t>Description: Using the World Wise Global Schools 17 Global Goal’s we intend to-</a:t>
            </a:r>
          </a:p>
          <a:p>
            <a:pPr marL="514350" indent="-514350">
              <a:buAutoNum type="arabicPeriod"/>
            </a:pPr>
            <a:r>
              <a:rPr lang="en-US" dirty="0" smtClean="0">
                <a:solidFill>
                  <a:schemeClr val="accent6">
                    <a:lumMod val="50000"/>
                  </a:schemeClr>
                </a:solidFill>
              </a:rPr>
              <a:t>G</a:t>
            </a:r>
            <a:r>
              <a:rPr lang="en-US" dirty="0" smtClean="0">
                <a:solidFill>
                  <a:schemeClr val="accent6">
                    <a:lumMod val="50000"/>
                  </a:schemeClr>
                </a:solidFill>
              </a:rPr>
              <a:t>enerate a five year (and beyond) project for the engagement of critical themes, discussions and actions about the modern world.</a:t>
            </a:r>
          </a:p>
          <a:p>
            <a:pPr marL="514350" indent="-514350">
              <a:buAutoNum type="arabicPeriod"/>
            </a:pPr>
            <a:r>
              <a:rPr lang="en-US" dirty="0" smtClean="0">
                <a:solidFill>
                  <a:schemeClr val="accent6">
                    <a:lumMod val="50000"/>
                  </a:schemeClr>
                </a:solidFill>
              </a:rPr>
              <a:t>Devise action plans and record results in an archive of how we have understood our activities</a:t>
            </a:r>
            <a:r>
              <a:rPr lang="en-US" dirty="0" smtClean="0">
                <a:solidFill>
                  <a:schemeClr val="accent6">
                    <a:lumMod val="50000"/>
                  </a:schemeClr>
                </a:solidFill>
              </a:rPr>
              <a:t>.</a:t>
            </a:r>
            <a:endParaRPr lang="en-US" dirty="0" smtClean="0">
              <a:solidFill>
                <a:schemeClr val="accent6">
                  <a:lumMod val="50000"/>
                </a:schemeClr>
              </a:solidFill>
            </a:endParaRPr>
          </a:p>
          <a:p>
            <a:r>
              <a:rPr lang="en-US" dirty="0">
                <a:solidFill>
                  <a:schemeClr val="accent6">
                    <a:lumMod val="50000"/>
                  </a:schemeClr>
                </a:solidFill>
              </a:rPr>
              <a:t>Learning </a:t>
            </a:r>
            <a:r>
              <a:rPr lang="en-US" dirty="0" smtClean="0">
                <a:solidFill>
                  <a:schemeClr val="accent6">
                    <a:lumMod val="50000"/>
                  </a:schemeClr>
                </a:solidFill>
              </a:rPr>
              <a:t>Objectives: Ownership of themes and generational legacy of same themes.  We want the students to be connected to and not excluded to the great challenges of </a:t>
            </a:r>
            <a:r>
              <a:rPr lang="en-US" dirty="0" smtClean="0">
                <a:solidFill>
                  <a:schemeClr val="accent6">
                    <a:lumMod val="50000"/>
                  </a:schemeClr>
                </a:solidFill>
              </a:rPr>
              <a:t>modern times.</a:t>
            </a:r>
            <a:r>
              <a:rPr lang="en-US" dirty="0" smtClean="0">
                <a:solidFill>
                  <a:schemeClr val="accent6">
                    <a:lumMod val="50000"/>
                  </a:schemeClr>
                </a:solidFill>
              </a:rPr>
              <a:t> </a:t>
            </a:r>
            <a:endParaRPr lang="en-US" dirty="0">
              <a:solidFill>
                <a:schemeClr val="accent6">
                  <a:lumMod val="50000"/>
                </a:schemeClr>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54433886"/>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36D2581C-6E43-4207-B1C9-9FE38C3C870D}"/>
              </a:ext>
            </a:extLst>
          </p:cNvPr>
          <p:cNvSpPr>
            <a:spLocks noGrp="1"/>
          </p:cNvSpPr>
          <p:nvPr>
            <p:ph type="title"/>
          </p:nvPr>
        </p:nvSpPr>
        <p:spPr>
          <a:xfrm>
            <a:off x="0" y="0"/>
            <a:ext cx="7886700" cy="1325563"/>
          </a:xfrm>
        </p:spPr>
        <p:txBody>
          <a:bodyPr/>
          <a:lstStyle/>
          <a:p>
            <a:r>
              <a:rPr lang="en-US" dirty="0">
                <a:solidFill>
                  <a:schemeClr val="accent6">
                    <a:lumMod val="50000"/>
                  </a:schemeClr>
                </a:solidFill>
                <a:latin typeface="+mn-lt"/>
              </a:rPr>
              <a:t>Feel</a:t>
            </a:r>
          </a:p>
        </p:txBody>
      </p:sp>
      <p:sp>
        <p:nvSpPr>
          <p:cNvPr id="3" name="Θέση περιεχομένου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E4B03EF5-73D5-467A-AAAE-8A5441AE5974}"/>
              </a:ext>
            </a:extLst>
          </p:cNvPr>
          <p:cNvSpPr>
            <a:spLocks noGrp="1"/>
          </p:cNvSpPr>
          <p:nvPr>
            <p:ph idx="1"/>
          </p:nvPr>
        </p:nvSpPr>
        <p:spPr>
          <a:xfrm>
            <a:off x="0" y="1152525"/>
            <a:ext cx="9144000" cy="4351338"/>
          </a:xfrm>
        </p:spPr>
        <p:txBody>
          <a:bodyPr>
            <a:normAutofit lnSpcReduction="10000"/>
          </a:bodyPr>
          <a:lstStyle/>
          <a:p>
            <a:pPr marL="0" indent="0">
              <a:buNone/>
            </a:pPr>
            <a:r>
              <a:rPr lang="en-US" sz="2400" dirty="0">
                <a:solidFill>
                  <a:schemeClr val="accent6">
                    <a:lumMod val="50000"/>
                  </a:schemeClr>
                </a:solidFill>
              </a:rPr>
              <a:t>In this stage, students identify problems in their local communities. </a:t>
            </a:r>
          </a:p>
          <a:p>
            <a:pPr marL="0" indent="0">
              <a:buNone/>
            </a:pPr>
            <a:r>
              <a:rPr lang="en-US" sz="2400" dirty="0">
                <a:solidFill>
                  <a:schemeClr val="accent6">
                    <a:lumMod val="50000"/>
                  </a:schemeClr>
                </a:solidFill>
              </a:rPr>
              <a:t>Please describe the issue that the project is addressing</a:t>
            </a:r>
            <a:r>
              <a:rPr lang="en-US" sz="2400" dirty="0" smtClean="0">
                <a:solidFill>
                  <a:schemeClr val="accent6">
                    <a:lumMod val="50000"/>
                  </a:schemeClr>
                </a:solidFill>
              </a:rPr>
              <a:t>.</a:t>
            </a:r>
          </a:p>
          <a:p>
            <a:pPr marL="0" indent="0">
              <a:buNone/>
            </a:pPr>
            <a:r>
              <a:rPr lang="en-US" sz="2400" dirty="0" smtClean="0">
                <a:solidFill>
                  <a:schemeClr val="accent6">
                    <a:lumMod val="50000"/>
                  </a:schemeClr>
                </a:solidFill>
              </a:rPr>
              <a:t>In the Innovation Station project we are asking long term and pressing questions about the modern world (17 Global Goals), these stations are permanently installed in the physical </a:t>
            </a:r>
            <a:r>
              <a:rPr lang="en-US" sz="2400" dirty="0" smtClean="0">
                <a:solidFill>
                  <a:schemeClr val="accent6">
                    <a:lumMod val="50000"/>
                  </a:schemeClr>
                </a:solidFill>
              </a:rPr>
              <a:t>fabric of the school</a:t>
            </a:r>
            <a:r>
              <a:rPr lang="en-US" sz="2400" dirty="0" smtClean="0">
                <a:solidFill>
                  <a:schemeClr val="accent6">
                    <a:lumMod val="50000"/>
                  </a:schemeClr>
                </a:solidFill>
              </a:rPr>
              <a:t> school </a:t>
            </a:r>
            <a:r>
              <a:rPr lang="en-US" sz="2400" dirty="0" err="1" smtClean="0">
                <a:solidFill>
                  <a:schemeClr val="accent6">
                    <a:lumMod val="50000"/>
                  </a:schemeClr>
                </a:solidFill>
              </a:rPr>
              <a:t>ie</a:t>
            </a:r>
            <a:r>
              <a:rPr lang="en-US" sz="2400" dirty="0" smtClean="0">
                <a:solidFill>
                  <a:schemeClr val="accent6">
                    <a:lumMod val="50000"/>
                  </a:schemeClr>
                </a:solidFill>
              </a:rPr>
              <a:t> Clean Water and Sanitation, Climate Action, Quality Education etc.  The students are asked to adopt a Station and apply an Innovation, one that is personal to them and the four circles of their life.  The school community, the family community the town/national community and their virtual community.  They are then asked to take an action, record the action and its results and then, critically, they nominate the inheritor of their Theme, thus generating legacy.    </a:t>
            </a:r>
            <a:endParaRPr lang="en-US" sz="2400" dirty="0">
              <a:solidFill>
                <a:schemeClr val="accent6">
                  <a:lumMod val="50000"/>
                </a:schemeClr>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46832838"/>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A60B99B3-B0D1-49EE-A140-3BCDBE370D31}"/>
              </a:ext>
            </a:extLst>
          </p:cNvPr>
          <p:cNvSpPr>
            <a:spLocks noGrp="1"/>
          </p:cNvSpPr>
          <p:nvPr>
            <p:ph type="title"/>
          </p:nvPr>
        </p:nvSpPr>
        <p:spPr>
          <a:xfrm>
            <a:off x="0" y="0"/>
            <a:ext cx="7886700" cy="1325563"/>
          </a:xfrm>
        </p:spPr>
        <p:txBody>
          <a:bodyPr/>
          <a:lstStyle/>
          <a:p>
            <a:r>
              <a:rPr lang="en-US" dirty="0">
                <a:solidFill>
                  <a:schemeClr val="accent6">
                    <a:lumMod val="50000"/>
                  </a:schemeClr>
                </a:solidFill>
                <a:latin typeface="+mn-lt"/>
              </a:rPr>
              <a:t>Imagine</a:t>
            </a:r>
          </a:p>
        </p:txBody>
      </p:sp>
      <p:sp>
        <p:nvSpPr>
          <p:cNvPr id="3" name="Θέση περιεχομένου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1A7C5E90-14B0-4B99-88DF-C04858D14F38}"/>
              </a:ext>
            </a:extLst>
          </p:cNvPr>
          <p:cNvSpPr>
            <a:spLocks noGrp="1"/>
          </p:cNvSpPr>
          <p:nvPr>
            <p:ph idx="1"/>
          </p:nvPr>
        </p:nvSpPr>
        <p:spPr>
          <a:xfrm>
            <a:off x="0" y="987425"/>
            <a:ext cx="9144000" cy="4351338"/>
          </a:xfrm>
        </p:spPr>
        <p:txBody>
          <a:bodyPr>
            <a:normAutofit/>
          </a:bodyPr>
          <a:lstStyle/>
          <a:p>
            <a:pPr marL="0" indent="0">
              <a:buNone/>
            </a:pPr>
            <a:r>
              <a:rPr lang="en-US" sz="2400" dirty="0">
                <a:solidFill>
                  <a:schemeClr val="accent6">
                    <a:lumMod val="50000"/>
                  </a:schemeClr>
                </a:solidFill>
              </a:rPr>
              <a:t>In this stage, students envision and develop creative solutions that can be replicated easily, reach the maximum number of people, generate long-lasting change, and make a quick impact.</a:t>
            </a:r>
          </a:p>
          <a:p>
            <a:pPr marL="0" indent="0">
              <a:buNone/>
            </a:pPr>
            <a:r>
              <a:rPr lang="en-US" sz="2400" dirty="0">
                <a:solidFill>
                  <a:schemeClr val="accent6">
                    <a:lumMod val="50000"/>
                  </a:schemeClr>
                </a:solidFill>
              </a:rPr>
              <a:t>Please describe the planning and design of the project</a:t>
            </a:r>
            <a:r>
              <a:rPr lang="en-US" sz="2400" dirty="0" smtClean="0">
                <a:solidFill>
                  <a:schemeClr val="accent6">
                    <a:lumMod val="50000"/>
                  </a:schemeClr>
                </a:solidFill>
              </a:rPr>
              <a:t>.</a:t>
            </a:r>
          </a:p>
          <a:p>
            <a:pPr marL="0" indent="0">
              <a:buNone/>
            </a:pPr>
            <a:r>
              <a:rPr lang="en-US" sz="2400" dirty="0" smtClean="0">
                <a:solidFill>
                  <a:schemeClr val="accent6">
                    <a:lumMod val="50000"/>
                  </a:schemeClr>
                </a:solidFill>
              </a:rPr>
              <a:t>Our students correctly observed that they are bombarded by images and sound bites about critical issues.  The bombardment blots out a great deal of meaning and urgency.  To reengage the meaning of these modern issues the students reflected on art history </a:t>
            </a:r>
            <a:r>
              <a:rPr lang="en-US" sz="2400" dirty="0" err="1" smtClean="0">
                <a:solidFill>
                  <a:schemeClr val="accent6">
                    <a:lumMod val="50000"/>
                  </a:schemeClr>
                </a:solidFill>
              </a:rPr>
              <a:t>ie</a:t>
            </a:r>
            <a:r>
              <a:rPr lang="en-US" sz="2400" dirty="0" smtClean="0">
                <a:solidFill>
                  <a:schemeClr val="accent6">
                    <a:lumMod val="50000"/>
                  </a:schemeClr>
                </a:solidFill>
              </a:rPr>
              <a:t> the Stations of the Cross in Christian Art and the rich Irish history of the story telling tradition.  </a:t>
            </a:r>
            <a:endParaRPr lang="en-US" sz="2400" dirty="0">
              <a:solidFill>
                <a:schemeClr val="accent6">
                  <a:lumMod val="50000"/>
                </a:schemeClr>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32613647"/>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C7F8BC6C-8C3E-4FE9-AC02-D7105C688E6B}"/>
              </a:ext>
            </a:extLst>
          </p:cNvPr>
          <p:cNvSpPr>
            <a:spLocks noGrp="1"/>
          </p:cNvSpPr>
          <p:nvPr>
            <p:ph type="title"/>
          </p:nvPr>
        </p:nvSpPr>
        <p:spPr>
          <a:xfrm>
            <a:off x="0" y="0"/>
            <a:ext cx="7886700" cy="1325563"/>
          </a:xfrm>
        </p:spPr>
        <p:txBody>
          <a:bodyPr/>
          <a:lstStyle/>
          <a:p>
            <a:r>
              <a:rPr lang="en-US" dirty="0">
                <a:solidFill>
                  <a:schemeClr val="accent6">
                    <a:lumMod val="50000"/>
                  </a:schemeClr>
                </a:solidFill>
                <a:latin typeface="+mn-lt"/>
              </a:rPr>
              <a:t>Create</a:t>
            </a:r>
          </a:p>
        </p:txBody>
      </p:sp>
      <p:sp>
        <p:nvSpPr>
          <p:cNvPr id="3" name="Θέση περιεχομένου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D2662809-870D-4797-AB99-F77258E1CC16}"/>
              </a:ext>
            </a:extLst>
          </p:cNvPr>
          <p:cNvSpPr>
            <a:spLocks noGrp="1"/>
          </p:cNvSpPr>
          <p:nvPr>
            <p:ph idx="1"/>
          </p:nvPr>
        </p:nvSpPr>
        <p:spPr>
          <a:xfrm>
            <a:off x="0" y="1292225"/>
            <a:ext cx="9144000" cy="2494311"/>
          </a:xfrm>
        </p:spPr>
        <p:txBody>
          <a:bodyPr>
            <a:normAutofit/>
          </a:bodyPr>
          <a:lstStyle/>
          <a:p>
            <a:pPr marL="0" indent="0">
              <a:buNone/>
            </a:pPr>
            <a:r>
              <a:rPr lang="en-US" sz="2400" dirty="0">
                <a:solidFill>
                  <a:schemeClr val="accent6">
                    <a:lumMod val="50000"/>
                  </a:schemeClr>
                </a:solidFill>
              </a:rPr>
              <a:t>In this stage, students are implementing the project (taking into account the RRI related issues).</a:t>
            </a:r>
          </a:p>
          <a:p>
            <a:pPr marL="0" indent="0">
              <a:buNone/>
            </a:pPr>
            <a:r>
              <a:rPr lang="en-US" sz="2400" dirty="0">
                <a:solidFill>
                  <a:schemeClr val="accent6">
                    <a:lumMod val="50000"/>
                  </a:schemeClr>
                </a:solidFill>
              </a:rPr>
              <a:t>Please describe the implementation activities of the </a:t>
            </a:r>
            <a:r>
              <a:rPr lang="en-US" sz="2400" dirty="0" smtClean="0">
                <a:solidFill>
                  <a:schemeClr val="accent6">
                    <a:lumMod val="50000"/>
                  </a:schemeClr>
                </a:solidFill>
              </a:rPr>
              <a:t>project</a:t>
            </a:r>
          </a:p>
          <a:p>
            <a:pPr marL="0" indent="0">
              <a:buNone/>
            </a:pPr>
            <a:r>
              <a:rPr lang="en-US" sz="2400" dirty="0" smtClean="0">
                <a:solidFill>
                  <a:schemeClr val="accent6">
                    <a:lumMod val="50000"/>
                  </a:schemeClr>
                </a:solidFill>
              </a:rPr>
              <a:t>We created our Station Icons and selected locations for them, we then cut stencils and sourced an environmentally friendly paint for the production of the Innovation Station-</a:t>
            </a:r>
          </a:p>
          <a:p>
            <a:pPr marL="0" indent="0">
              <a:buNone/>
            </a:pPr>
            <a:endParaRPr lang="en-US" sz="2400" dirty="0" smtClean="0">
              <a:solidFill>
                <a:schemeClr val="accent6">
                  <a:lumMod val="50000"/>
                </a:schemeClr>
              </a:solidFill>
            </a:endParaRPr>
          </a:p>
          <a:p>
            <a:pPr marL="0" indent="0">
              <a:buNone/>
            </a:pPr>
            <a:endParaRPr lang="en-US" sz="2400" dirty="0">
              <a:solidFill>
                <a:schemeClr val="accent6">
                  <a:lumMod val="50000"/>
                </a:schemeClr>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14969193"/>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BE7AC41-AF99-469D-8C62-AFD886A7A633}"/>
              </a:ext>
            </a:extLst>
          </p:cNvPr>
          <p:cNvSpPr>
            <a:spLocks noGrp="1"/>
          </p:cNvSpPr>
          <p:nvPr>
            <p:ph type="title"/>
          </p:nvPr>
        </p:nvSpPr>
        <p:spPr>
          <a:xfrm>
            <a:off x="0" y="0"/>
            <a:ext cx="7886700" cy="1325563"/>
          </a:xfrm>
        </p:spPr>
        <p:txBody>
          <a:bodyPr/>
          <a:lstStyle/>
          <a:p>
            <a:r>
              <a:rPr lang="en-US" dirty="0">
                <a:solidFill>
                  <a:schemeClr val="accent6">
                    <a:lumMod val="50000"/>
                  </a:schemeClr>
                </a:solidFill>
                <a:latin typeface="+mn-lt"/>
              </a:rPr>
              <a:t>Share</a:t>
            </a:r>
          </a:p>
        </p:txBody>
      </p:sp>
      <p:sp>
        <p:nvSpPr>
          <p:cNvPr id="3" name="Θέση περιεχομένου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D155236E-5FB8-48E3-A56C-CD20339E37AB}"/>
              </a:ext>
            </a:extLst>
          </p:cNvPr>
          <p:cNvSpPr>
            <a:spLocks noGrp="1"/>
          </p:cNvSpPr>
          <p:nvPr>
            <p:ph idx="1"/>
          </p:nvPr>
        </p:nvSpPr>
        <p:spPr>
          <a:xfrm>
            <a:off x="0" y="1330325"/>
            <a:ext cx="9144000" cy="4351338"/>
          </a:xfrm>
        </p:spPr>
        <p:txBody>
          <a:bodyPr>
            <a:normAutofit/>
          </a:bodyPr>
          <a:lstStyle/>
          <a:p>
            <a:pPr marL="0" indent="0">
              <a:buNone/>
            </a:pPr>
            <a:r>
              <a:rPr lang="en-US" sz="2400" dirty="0">
                <a:solidFill>
                  <a:schemeClr val="accent6">
                    <a:lumMod val="50000"/>
                  </a:schemeClr>
                </a:solidFill>
              </a:rPr>
              <a:t>In this stage, students share their stories with other schools in the community and local media. </a:t>
            </a:r>
          </a:p>
          <a:p>
            <a:pPr marL="0" indent="0">
              <a:buNone/>
            </a:pPr>
            <a:r>
              <a:rPr lang="en-US" sz="2400" dirty="0">
                <a:solidFill>
                  <a:schemeClr val="accent6">
                    <a:lumMod val="50000"/>
                  </a:schemeClr>
                </a:solidFill>
              </a:rPr>
              <a:t>Please describe how the projects was disseminated</a:t>
            </a:r>
            <a:r>
              <a:rPr lang="en-US" sz="2400" dirty="0" smtClean="0">
                <a:solidFill>
                  <a:schemeClr val="accent6">
                    <a:lumMod val="50000"/>
                  </a:schemeClr>
                </a:solidFill>
              </a:rPr>
              <a:t>.</a:t>
            </a:r>
          </a:p>
          <a:p>
            <a:pPr marL="0" indent="0">
              <a:buNone/>
            </a:pPr>
            <a:r>
              <a:rPr lang="en-US" sz="2400" dirty="0" smtClean="0">
                <a:solidFill>
                  <a:schemeClr val="accent6">
                    <a:lumMod val="50000"/>
                  </a:schemeClr>
                </a:solidFill>
              </a:rPr>
              <a:t>Our story’s and research were collected at the end of the school year but the decision on their exact form whether they should be standardized into familiar products </a:t>
            </a:r>
            <a:r>
              <a:rPr lang="en-US" sz="2400" dirty="0" err="1" smtClean="0">
                <a:solidFill>
                  <a:schemeClr val="accent6">
                    <a:lumMod val="50000"/>
                  </a:schemeClr>
                </a:solidFill>
              </a:rPr>
              <a:t>ie</a:t>
            </a:r>
            <a:r>
              <a:rPr lang="en-US" sz="2400" dirty="0" smtClean="0">
                <a:solidFill>
                  <a:schemeClr val="accent6">
                    <a:lumMod val="50000"/>
                  </a:schemeClr>
                </a:solidFill>
              </a:rPr>
              <a:t> </a:t>
            </a:r>
            <a:r>
              <a:rPr lang="en-US" sz="2400" dirty="0" err="1" smtClean="0">
                <a:solidFill>
                  <a:schemeClr val="accent6">
                    <a:lumMod val="50000"/>
                  </a:schemeClr>
                </a:solidFill>
              </a:rPr>
              <a:t>youtube</a:t>
            </a:r>
            <a:r>
              <a:rPr lang="en-US" sz="2400" dirty="0" smtClean="0">
                <a:solidFill>
                  <a:schemeClr val="accent6">
                    <a:lumMod val="50000"/>
                  </a:schemeClr>
                </a:solidFill>
              </a:rPr>
              <a:t> shorts or something more innovative or a separate form should suit each presentation was not agreed.  </a:t>
            </a:r>
            <a:endParaRPr lang="en-US" sz="2400" dirty="0">
              <a:solidFill>
                <a:schemeClr val="accent6">
                  <a:lumMod val="50000"/>
                </a:schemeClr>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34929734"/>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B8BF6AE-604C-4C37-81A0-6760AF5EDD67}"/>
              </a:ext>
            </a:extLst>
          </p:cNvPr>
          <p:cNvSpPr>
            <a:spLocks noGrp="1"/>
          </p:cNvSpPr>
          <p:nvPr>
            <p:ph idx="1"/>
          </p:nvPr>
        </p:nvSpPr>
        <p:spPr>
          <a:xfrm>
            <a:off x="628650" y="876300"/>
            <a:ext cx="7886700" cy="5300663"/>
          </a:xfrm>
        </p:spPr>
        <p:txBody>
          <a:bodyPr/>
          <a:lstStyle/>
          <a:p>
            <a:pPr marL="0" indent="0">
              <a:buNone/>
            </a:pPr>
            <a:r>
              <a:rPr lang="en-US" dirty="0">
                <a:solidFill>
                  <a:schemeClr val="accent6">
                    <a:lumMod val="50000"/>
                  </a:schemeClr>
                </a:solidFill>
              </a:rPr>
              <a:t>Once you complete this ppt, please upload it on the Summer School’s community in the “Resources area” as an educational object https://portal.opendiscoveryspace.eu/en/community/osos-summer-school-2019-854086</a:t>
            </a:r>
            <a:br>
              <a:rPr lang="en-US" dirty="0">
                <a:solidFill>
                  <a:schemeClr val="accent6">
                    <a:lumMod val="50000"/>
                  </a:schemeClr>
                </a:solidFill>
              </a:rPr>
            </a:br>
            <a:r>
              <a:rPr lang="en-US" dirty="0">
                <a:solidFill>
                  <a:schemeClr val="accent6">
                    <a:lumMod val="50000"/>
                  </a:schemeClr>
                </a:solidFill>
              </a:rPr>
              <a:t/>
            </a:r>
            <a:br>
              <a:rPr lang="en-US" dirty="0">
                <a:solidFill>
                  <a:schemeClr val="accent6">
                    <a:lumMod val="50000"/>
                  </a:schemeClr>
                </a:solidFill>
              </a:rPr>
            </a:br>
            <a:r>
              <a:rPr lang="en-US" dirty="0">
                <a:solidFill>
                  <a:schemeClr val="accent6">
                    <a:lumMod val="50000"/>
                  </a:schemeClr>
                </a:solidFill>
              </a:rPr>
              <a:t>Also please don’t forget to send it to </a:t>
            </a:r>
            <a:r>
              <a:rPr lang="en-US" dirty="0">
                <a:solidFill>
                  <a:schemeClr val="accent6">
                    <a:lumMod val="50000"/>
                  </a:schemeClr>
                </a:solidFill>
                <a:hlinkClick r:id="rId2"/>
              </a:rPr>
              <a:t>zygouritsas@ea.gr</a:t>
            </a:r>
            <a:r>
              <a:rPr lang="en-US" dirty="0">
                <a:solidFill>
                  <a:schemeClr val="accent6">
                    <a:lumMod val="50000"/>
                  </a:schemeClr>
                </a:solidFill>
              </a:rPr>
              <a:t>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1910473"/>
      </p:ext>
    </p:extLst>
  </p:cSld>
  <p:clrMapOvr>
    <a:masterClrMapping/>
  </p:clrMapOvr>
</p:sld>
</file>

<file path=ppt/theme/theme1.xml><?xml version="1.0" encoding="utf-8"?>
<a:theme xmlns:a="http://schemas.openxmlformats.org/drawingml/2006/main" name="Θέμα του Office">
  <a:themeElements>
    <a:clrScheme name="Θέμα του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Θέμα του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90</TotalTime>
  <Words>554</Words>
  <Application>Microsoft Office PowerPoint</Application>
  <PresentationFormat>On-screen Show (4:3)</PresentationFormat>
  <Paragraphs>24</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Θέμα του Office</vt:lpstr>
      <vt:lpstr>Open Schools  for Open Societies  Summer School 2019</vt:lpstr>
      <vt:lpstr>Description of the project</vt:lpstr>
      <vt:lpstr>Feel</vt:lpstr>
      <vt:lpstr>Imagine</vt:lpstr>
      <vt:lpstr>Create</vt:lpstr>
      <vt:lpstr>Share</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Schools  for Open Societies  Summer School 2019</dc:title>
  <dc:creator>Nikos Zygouritsas</dc:creator>
  <cp:lastModifiedBy>aengus  martin</cp:lastModifiedBy>
  <cp:revision>12</cp:revision>
  <dcterms:created xsi:type="dcterms:W3CDTF">2019-07-02T18:04:26Z</dcterms:created>
  <dcterms:modified xsi:type="dcterms:W3CDTF">2019-07-02T18:56:06Z</dcterms:modified>
</cp:coreProperties>
</file>