
<file path=[Content_Types].xml><?xml version="1.0" encoding="utf-8"?>
<Types xmlns="http://schemas.openxmlformats.org/package/2006/content-types">
  <Default Extension="png" ContentType="image/png"/>
  <Default Extension="mpg" ContentType="vide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6"/>
  </p:notesMasterIdLst>
  <p:sldIdLst>
    <p:sldId id="297" r:id="rId2"/>
    <p:sldId id="312" r:id="rId3"/>
    <p:sldId id="313" r:id="rId4"/>
    <p:sldId id="314" r:id="rId5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sa Doran" initials="R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494" autoAdjust="0"/>
  </p:normalViewPr>
  <p:slideViewPr>
    <p:cSldViewPr>
      <p:cViewPr>
        <p:scale>
          <a:sx n="50" d="100"/>
          <a:sy n="50" d="100"/>
        </p:scale>
        <p:origin x="-437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301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A787D6-9C7E-499E-AEFC-A9EB289EC0F8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3BF0CE-AF24-40AB-B3EC-2F7918F684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324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0" y="6381328"/>
            <a:ext cx="2666512" cy="365125"/>
          </a:xfrm>
          <a:prstGeom prst="rect">
            <a:avLst/>
          </a:prstGeom>
        </p:spPr>
        <p:txBody>
          <a:bodyPr tIns="0" bIns="0" anchor="b"/>
          <a:lstStyle>
            <a:lvl1pPr algn="r">
              <a:defRPr sz="1100"/>
            </a:lvl1pPr>
          </a:lstStyle>
          <a:p>
            <a:pPr algn="l">
              <a:defRPr/>
            </a:pPr>
            <a:r>
              <a:rPr lang="en-US" dirty="0" err="1" smtClean="0"/>
              <a:t>Editado</a:t>
            </a:r>
            <a:r>
              <a:rPr lang="en-US" dirty="0" smtClean="0"/>
              <a:t> e </a:t>
            </a:r>
            <a:r>
              <a:rPr lang="en-US" dirty="0" err="1" smtClean="0"/>
              <a:t>adaptado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Leonor Cabral </a:t>
            </a:r>
            <a:endParaRPr lang="el-G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/>
              <a:t>Editado e adaptado por Leonor Cabral </a:t>
            </a:r>
            <a:endParaRPr lang="el-G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455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pic>
        <p:nvPicPr>
          <p:cNvPr id="10" name="Picture 9"/>
          <p:cNvPicPr/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54670" y="5369396"/>
            <a:ext cx="58229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/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430" y="6117183"/>
            <a:ext cx="1258570" cy="727710"/>
          </a:xfrm>
          <a:prstGeom prst="rect">
            <a:avLst/>
          </a:prstGeom>
        </p:spPr>
      </p:pic>
      <p:pic>
        <p:nvPicPr>
          <p:cNvPr id="16" name="Picture 15"/>
          <p:cNvPicPr/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49555">
            <a:off x="8016359" y="5010534"/>
            <a:ext cx="1104900" cy="316230"/>
          </a:xfrm>
          <a:prstGeom prst="rect">
            <a:avLst/>
          </a:prstGeom>
        </p:spPr>
      </p:pic>
      <p:sp>
        <p:nvSpPr>
          <p:cNvPr id="17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33280" y="6376243"/>
            <a:ext cx="2666512" cy="365125"/>
          </a:xfrm>
          <a:prstGeom prst="rect">
            <a:avLst/>
          </a:prstGeom>
        </p:spPr>
        <p:txBody>
          <a:bodyPr tIns="0" bIns="0" anchor="b"/>
          <a:lstStyle>
            <a:lvl1pPr algn="r">
              <a:defRPr sz="1100"/>
            </a:lvl1pPr>
          </a:lstStyle>
          <a:p>
            <a:pPr algn="l">
              <a:defRPr/>
            </a:pPr>
            <a:r>
              <a:rPr lang="en-US" dirty="0" err="1" smtClean="0"/>
              <a:t>Editado</a:t>
            </a:r>
            <a:r>
              <a:rPr lang="en-US" dirty="0" smtClean="0"/>
              <a:t> e </a:t>
            </a:r>
            <a:r>
              <a:rPr lang="en-US" dirty="0" err="1" smtClean="0"/>
              <a:t>adaptado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Leonor Cabral </a:t>
            </a:r>
            <a:endParaRPr lang="el-GR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hf sldNum="0" hdr="0" ftr="0"/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video" Target="../media/media4.mpg"/><Relationship Id="rId13" Type="http://schemas.openxmlformats.org/officeDocument/2006/relationships/image" Target="../media/image6.png"/><Relationship Id="rId18" Type="http://schemas.openxmlformats.org/officeDocument/2006/relationships/image" Target="../media/image11.gif"/><Relationship Id="rId3" Type="http://schemas.microsoft.com/office/2007/relationships/media" Target="../media/media2.mpg"/><Relationship Id="rId7" Type="http://schemas.microsoft.com/office/2007/relationships/media" Target="../media/media4.mpg"/><Relationship Id="rId12" Type="http://schemas.openxmlformats.org/officeDocument/2006/relationships/image" Target="../media/image5.png"/><Relationship Id="rId17" Type="http://schemas.openxmlformats.org/officeDocument/2006/relationships/image" Target="../media/image10.png"/><Relationship Id="rId2" Type="http://schemas.openxmlformats.org/officeDocument/2006/relationships/video" Target="../media/media1.mpg"/><Relationship Id="rId16" Type="http://schemas.openxmlformats.org/officeDocument/2006/relationships/image" Target="../media/image9.jpeg"/><Relationship Id="rId20" Type="http://schemas.openxmlformats.org/officeDocument/2006/relationships/image" Target="../media/image2.png"/><Relationship Id="rId1" Type="http://schemas.microsoft.com/office/2007/relationships/media" Target="../media/media1.mpg"/><Relationship Id="rId6" Type="http://schemas.openxmlformats.org/officeDocument/2006/relationships/video" Target="../media/media3.mpg"/><Relationship Id="rId11" Type="http://schemas.openxmlformats.org/officeDocument/2006/relationships/slideLayout" Target="../slideLayouts/slideLayout2.xml"/><Relationship Id="rId5" Type="http://schemas.microsoft.com/office/2007/relationships/media" Target="../media/media3.mpg"/><Relationship Id="rId15" Type="http://schemas.openxmlformats.org/officeDocument/2006/relationships/image" Target="../media/image8.png"/><Relationship Id="rId10" Type="http://schemas.openxmlformats.org/officeDocument/2006/relationships/video" Target="../media/media5.mpg"/><Relationship Id="rId19" Type="http://schemas.openxmlformats.org/officeDocument/2006/relationships/image" Target="../media/image12.png"/><Relationship Id="rId4" Type="http://schemas.openxmlformats.org/officeDocument/2006/relationships/video" Target="../media/media2.mpg"/><Relationship Id="rId9" Type="http://schemas.microsoft.com/office/2007/relationships/media" Target="../media/media5.mpg"/><Relationship Id="rId1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468" y="7620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vjupitr5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843713" y="1667772"/>
            <a:ext cx="1568047" cy="1176035"/>
          </a:xfrm>
          <a:prstGeom prst="rect">
            <a:avLst/>
          </a:prstGeom>
        </p:spPr>
      </p:pic>
      <p:pic>
        <p:nvPicPr>
          <p:cNvPr id="9" name="vmars3.mpg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3048000" y="3429000"/>
            <a:ext cx="1524000" cy="1143000"/>
          </a:xfrm>
          <a:prstGeom prst="rect">
            <a:avLst/>
          </a:prstGeom>
        </p:spPr>
      </p:pic>
      <p:pic>
        <p:nvPicPr>
          <p:cNvPr id="10" name="vidven1.mpg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 cstate="print"/>
          <a:stretch>
            <a:fillRect/>
          </a:stretch>
        </p:blipFill>
        <p:spPr>
          <a:xfrm>
            <a:off x="539552" y="5085184"/>
            <a:ext cx="1620011" cy="1215008"/>
          </a:xfrm>
          <a:prstGeom prst="rect">
            <a:avLst/>
          </a:prstGeom>
        </p:spPr>
      </p:pic>
      <p:pic>
        <p:nvPicPr>
          <p:cNvPr id="11" name="vearth3.mpg">
            <a:hlinkClick r:id="" action="ppaction://media"/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5087888" y="5045312"/>
            <a:ext cx="1524000" cy="1143000"/>
          </a:xfrm>
          <a:prstGeom prst="rect">
            <a:avLst/>
          </a:prstGeom>
        </p:spPr>
      </p:pic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299271" y="161725"/>
            <a:ext cx="7772400" cy="746995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000" b="1" dirty="0" smtClean="0">
                <a:solidFill>
                  <a:srgbClr val="33CCCC"/>
                </a:solidFill>
                <a:effectLst/>
              </a:rPr>
              <a:t>Planetary calculator</a:t>
            </a:r>
            <a:endParaRPr lang="el-GR" sz="4000" b="1" dirty="0" smtClean="0">
              <a:solidFill>
                <a:srgbClr val="33CCCC"/>
              </a:solidFill>
              <a:effectLst/>
            </a:endParaRPr>
          </a:p>
        </p:txBody>
      </p:sp>
      <p:pic>
        <p:nvPicPr>
          <p:cNvPr id="14" name="Picture 13" descr="NUCLIO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 rot="19420869">
            <a:off x="7781531" y="5367049"/>
            <a:ext cx="1200160" cy="346713"/>
          </a:xfrm>
          <a:prstGeom prst="rect">
            <a:avLst/>
          </a:prstGeom>
        </p:spPr>
      </p:pic>
      <p:pic>
        <p:nvPicPr>
          <p:cNvPr id="15" name="Picture 14" descr="logo creta.png"/>
          <p:cNvPicPr>
            <a:picLocks noChangeAspect="1"/>
          </p:cNvPicPr>
          <p:nvPr/>
        </p:nvPicPr>
        <p:blipFill>
          <a:blip r:embed="rId17" cstate="print"/>
          <a:srcRect l="6594" r="46383"/>
          <a:stretch>
            <a:fillRect/>
          </a:stretch>
        </p:blipFill>
        <p:spPr>
          <a:xfrm>
            <a:off x="7668344" y="6127998"/>
            <a:ext cx="1176125" cy="730002"/>
          </a:xfrm>
          <a:prstGeom prst="rect">
            <a:avLst/>
          </a:prstGeom>
        </p:spPr>
      </p:pic>
      <p:sp>
        <p:nvSpPr>
          <p:cNvPr id="17" name="Date Placeholder 6"/>
          <p:cNvSpPr txBox="1">
            <a:spLocks/>
          </p:cNvSpPr>
          <p:nvPr/>
        </p:nvSpPr>
        <p:spPr>
          <a:xfrm>
            <a:off x="323528" y="6381328"/>
            <a:ext cx="2952328" cy="392509"/>
          </a:xfrm>
          <a:prstGeom prst="rect">
            <a:avLst/>
          </a:prstGeom>
        </p:spPr>
        <p:txBody>
          <a:bodyPr vert="horz" anchor="b"/>
          <a:lstStyle>
            <a:defPPr>
              <a:defRPr lang="el-GR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PT" sz="1600" dirty="0" smtClean="0">
                <a:latin typeface="+mj-lt"/>
              </a:rPr>
              <a:t>Leonor Cabral – Portugal</a:t>
            </a:r>
            <a:endParaRPr lang="el-GR" sz="1600" dirty="0"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757106" y="2255789"/>
            <a:ext cx="2355284" cy="4531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364088" y="1772816"/>
            <a:ext cx="3663421" cy="2871194"/>
            <a:chOff x="5757106" y="2408189"/>
            <a:chExt cx="2394314" cy="1694906"/>
          </a:xfrm>
        </p:grpSpPr>
        <p:pic>
          <p:nvPicPr>
            <p:cNvPr id="18" name="Picture 2" descr="http://home.comcast.net/~jeboud/mercury_oct15_to_nov2.gif"/>
            <p:cNvPicPr>
              <a:picLocks noChangeAspect="1" noChangeArrowheads="1" noCrop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7106" y="2634754"/>
              <a:ext cx="2135090" cy="1423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5796136" y="2408189"/>
              <a:ext cx="2355284" cy="45313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757106" y="3649964"/>
              <a:ext cx="2355284" cy="45313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8" name="vsaturn1.mpg">
            <a:hlinkClick r:id="" action="ppaction://media"/>
          </p:cNvPr>
          <p:cNvPicPr>
            <a:picLocks noChangeAspect="1"/>
          </p:cNvPicPr>
          <p:nvPr>
            <a:vide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 cstate="print"/>
          <a:stretch>
            <a:fillRect/>
          </a:stretch>
        </p:blipFill>
        <p:spPr>
          <a:xfrm>
            <a:off x="3275856" y="854969"/>
            <a:ext cx="3047999" cy="2285999"/>
          </a:xfrm>
          <a:prstGeom prst="rect">
            <a:avLst/>
          </a:prstGeom>
        </p:spPr>
      </p:pic>
      <p:pic>
        <p:nvPicPr>
          <p:cNvPr id="21" name="Picture 20"/>
          <p:cNvPicPr/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997485" y="6134100"/>
            <a:ext cx="58229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3"/>
          <p:cNvSpPr/>
          <p:nvPr/>
        </p:nvSpPr>
        <p:spPr>
          <a:xfrm>
            <a:off x="6407696" y="836712"/>
            <a:ext cx="27363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Tx/>
              <a:buNone/>
            </a:pPr>
            <a:r>
              <a:rPr lang="en-US" sz="2000" b="1" dirty="0" smtClean="0">
                <a:solidFill>
                  <a:srgbClr val="33CCCC"/>
                </a:solidFill>
                <a:effectLst/>
                <a:latin typeface="+mn-lt"/>
              </a:rPr>
              <a:t>Phase1</a:t>
            </a:r>
          </a:p>
          <a:p>
            <a:pPr algn="ctr" eaLnBrk="1" hangingPunct="1">
              <a:buFontTx/>
              <a:buNone/>
            </a:pPr>
            <a:r>
              <a:rPr lang="en-US" sz="2000" b="1" dirty="0" smtClean="0">
                <a:solidFill>
                  <a:srgbClr val="33CCCC"/>
                </a:solidFill>
                <a:effectLst/>
                <a:latin typeface="+mn-lt"/>
              </a:rPr>
              <a:t>Choosing the scale</a:t>
            </a:r>
          </a:p>
        </p:txBody>
      </p:sp>
    </p:spTree>
    <p:extLst>
      <p:ext uri="{BB962C8B-B14F-4D97-AF65-F5344CB8AC3E}">
        <p14:creationId xmlns:p14="http://schemas.microsoft.com/office/powerpoint/2010/main" val="312788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7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872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387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387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387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9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video>
              <p:cMediaNode vol="0">
                <p:cTn id="20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video>
              <p:cMediaNode vol="80000">
                <p:cTn id="21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video>
              <p:cMediaNode vol="80000">
                <p:cTn id="2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video>
              <p:cMediaNode vol="80000">
                <p:cTn id="23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  <p:bldLst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AutoShape 1"/>
          <p:cNvSpPr>
            <a:spLocks/>
          </p:cNvSpPr>
          <p:nvPr/>
        </p:nvSpPr>
        <p:spPr bwMode="auto">
          <a:xfrm>
            <a:off x="6350" y="12700"/>
            <a:ext cx="9129713" cy="6835775"/>
          </a:xfrm>
          <a:prstGeom prst="rtTriangle">
            <a:avLst/>
          </a:prstGeom>
          <a:gradFill rotWithShape="0">
            <a:gsLst>
              <a:gs pos="0">
                <a:srgbClr val="F8F8F8">
                  <a:alpha val="9999"/>
                </a:srgbClr>
              </a:gs>
              <a:gs pos="30000">
                <a:srgbClr val="F8F8F8">
                  <a:alpha val="7299"/>
                </a:srgbClr>
              </a:gs>
              <a:gs pos="100000">
                <a:srgbClr val="F8F8F8">
                  <a:alpha val="999"/>
                </a:srgbClr>
              </a:gs>
            </a:gsLst>
            <a:lin ang="18780000" scaled="1"/>
          </a:gradFill>
          <a:ln>
            <a:noFill/>
          </a:ln>
          <a:extLst/>
        </p:spPr>
        <p:txBody>
          <a:bodyPr lIns="0" tIns="0" rIns="0" bIns="0"/>
          <a:lstStyle/>
          <a:p>
            <a:pPr>
              <a:defRPr/>
            </a:pPr>
            <a:endParaRPr lang="pt-PT"/>
          </a:p>
        </p:txBody>
      </p:sp>
      <p:sp>
        <p:nvSpPr>
          <p:cNvPr id="7173" name="Line 2"/>
          <p:cNvSpPr>
            <a:spLocks noChangeShapeType="1"/>
          </p:cNvSpPr>
          <p:nvPr/>
        </p:nvSpPr>
        <p:spPr bwMode="auto">
          <a:xfrm>
            <a:off x="0" y="6350"/>
            <a:ext cx="9136063" cy="6843713"/>
          </a:xfrm>
          <a:prstGeom prst="line">
            <a:avLst/>
          </a:prstGeom>
          <a:noFill/>
          <a:ln w="5000" cap="rnd">
            <a:solidFill>
              <a:srgbClr val="B1B1B1">
                <a:alpha val="34901"/>
              </a:srgbClr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pt-PT"/>
          </a:p>
        </p:txBody>
      </p:sp>
      <p:sp>
        <p:nvSpPr>
          <p:cNvPr id="7174" name="Line 3"/>
          <p:cNvSpPr>
            <a:spLocks noChangeShapeType="1"/>
          </p:cNvSpPr>
          <p:nvPr/>
        </p:nvSpPr>
        <p:spPr bwMode="auto">
          <a:xfrm flipH="1">
            <a:off x="6467475" y="4948238"/>
            <a:ext cx="2673350" cy="1900237"/>
          </a:xfrm>
          <a:prstGeom prst="line">
            <a:avLst/>
          </a:prstGeom>
          <a:noFill/>
          <a:ln w="6000" cap="rnd">
            <a:solidFill>
              <a:srgbClr val="BABABA">
                <a:alpha val="45097"/>
              </a:srgbClr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pt-PT"/>
          </a:p>
        </p:txBody>
      </p:sp>
      <p:pic>
        <p:nvPicPr>
          <p:cNvPr id="7175" name="Picture 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53450" y="5368925"/>
            <a:ext cx="582613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5113" y="6116638"/>
            <a:ext cx="1258887" cy="727075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7177" name="Picture 6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2160000">
            <a:off x="8015288" y="5010150"/>
            <a:ext cx="1104900" cy="3175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258888" y="625475"/>
            <a:ext cx="8434387" cy="1435100"/>
            <a:chOff x="-4" y="-7"/>
            <a:chExt cx="4656" cy="904"/>
          </a:xfrm>
        </p:grpSpPr>
        <p:sp>
          <p:nvSpPr>
            <p:cNvPr id="6151" name="Rectangle 7"/>
            <p:cNvSpPr>
              <a:spLocks/>
            </p:cNvSpPr>
            <p:nvPr/>
          </p:nvSpPr>
          <p:spPr bwMode="auto">
            <a:xfrm>
              <a:off x="-4" y="-7"/>
              <a:ext cx="592" cy="90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38100" tIns="38100" rIns="38100" bIns="38100"/>
            <a:lstStyle/>
            <a:p>
              <a:pPr>
                <a:defRPr/>
              </a:pPr>
              <a:r>
                <a:rPr lang="en-US" sz="9600" dirty="0">
                  <a:solidFill>
                    <a:srgbClr val="33CCCC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Bold" charset="0"/>
                  <a:ea typeface="Arial Bold" charset="0"/>
                  <a:cs typeface="Arial Bold" charset="0"/>
                  <a:sym typeface="Arial Bold" charset="0"/>
                </a:rPr>
                <a:t>?</a:t>
              </a:r>
            </a:p>
          </p:txBody>
        </p:sp>
        <p:sp>
          <p:nvSpPr>
            <p:cNvPr id="7183" name="Rectangle 8"/>
            <p:cNvSpPr>
              <a:spLocks/>
            </p:cNvSpPr>
            <p:nvPr/>
          </p:nvSpPr>
          <p:spPr bwMode="auto">
            <a:xfrm>
              <a:off x="588" y="287"/>
              <a:ext cx="4064" cy="576"/>
            </a:xfrm>
            <a:prstGeom prst="rect">
              <a:avLst/>
            </a:prstGeom>
            <a:noFill/>
            <a:ln w="12700" cap="rnd">
              <a:noFill/>
              <a:round/>
              <a:headEnd/>
              <a:tailEnd/>
            </a:ln>
          </p:spPr>
          <p:txBody>
            <a:bodyPr lIns="38100" tIns="38100" rIns="38100" bIns="38100"/>
            <a:lstStyle/>
            <a:p>
              <a:pPr algn="l"/>
              <a:r>
                <a:rPr lang="en-US" sz="2800">
                  <a:solidFill>
                    <a:srgbClr val="33CCCC"/>
                  </a:solidFill>
                  <a:latin typeface="Lucida Grande" charset="0"/>
                  <a:ea typeface="Lucida Grande" charset="0"/>
                  <a:cs typeface="Lucida Grande" charset="0"/>
                  <a:sym typeface="Lucida Grande" charset="0"/>
                </a:rPr>
                <a:t>Make comments about the drawing!</a:t>
              </a:r>
              <a:endParaRPr lang="en-US" sz="18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endParaRPr>
            </a:p>
            <a:p>
              <a:pPr algn="l"/>
              <a:r>
                <a:rPr lang="en-US" sz="2800">
                  <a:solidFill>
                    <a:srgbClr val="33CCCC"/>
                  </a:solidFill>
                  <a:latin typeface="Lucida Grande" charset="0"/>
                  <a:ea typeface="Lucida Grande" charset="0"/>
                  <a:cs typeface="Lucida Grande" charset="0"/>
                  <a:sym typeface="Lucida Grande" charset="0"/>
                </a:rPr>
                <a:t>Notice anything strange?</a:t>
              </a:r>
            </a:p>
          </p:txBody>
        </p:sp>
      </p:grpSp>
      <p:sp>
        <p:nvSpPr>
          <p:cNvPr id="6154" name="Rectangle 10"/>
          <p:cNvSpPr>
            <a:spLocks/>
          </p:cNvSpPr>
          <p:nvPr/>
        </p:nvSpPr>
        <p:spPr bwMode="auto">
          <a:xfrm>
            <a:off x="219075" y="5588000"/>
            <a:ext cx="8153400" cy="9144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lIns="38100" tIns="38100" rIns="38100" bIns="38100"/>
          <a:lstStyle/>
          <a:p>
            <a:pPr algn="l"/>
            <a:r>
              <a:rPr lang="en-US" sz="280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Is it possible that our brain can always represent the scales in the right way?</a:t>
            </a:r>
          </a:p>
        </p:txBody>
      </p:sp>
      <p:sp>
        <p:nvSpPr>
          <p:cNvPr id="7180" name="Rectangle 11"/>
          <p:cNvSpPr>
            <a:spLocks/>
          </p:cNvSpPr>
          <p:nvPr/>
        </p:nvSpPr>
        <p:spPr bwMode="auto">
          <a:xfrm>
            <a:off x="0" y="0"/>
            <a:ext cx="9107488" cy="833438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lIns="38100" tIns="38100" rIns="38100" bIns="38100"/>
          <a:lstStyle/>
          <a:p>
            <a:pPr algn="l"/>
            <a:r>
              <a:rPr lang="en-US" sz="3000" b="1">
                <a:solidFill>
                  <a:srgbClr val="33CCCC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Phase 1 - Engaging students and awakening curiosity</a:t>
            </a:r>
          </a:p>
        </p:txBody>
      </p:sp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9138" y="2060575"/>
            <a:ext cx="4681537" cy="3425825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AutoShape 1"/>
          <p:cNvSpPr>
            <a:spLocks/>
          </p:cNvSpPr>
          <p:nvPr/>
        </p:nvSpPr>
        <p:spPr bwMode="auto">
          <a:xfrm>
            <a:off x="6350" y="12700"/>
            <a:ext cx="9129713" cy="6835775"/>
          </a:xfrm>
          <a:prstGeom prst="rtTriangle">
            <a:avLst/>
          </a:prstGeom>
          <a:gradFill rotWithShape="0">
            <a:gsLst>
              <a:gs pos="0">
                <a:srgbClr val="F8F8F8">
                  <a:alpha val="9999"/>
                </a:srgbClr>
              </a:gs>
              <a:gs pos="30000">
                <a:srgbClr val="F8F8F8">
                  <a:alpha val="7299"/>
                </a:srgbClr>
              </a:gs>
              <a:gs pos="100000">
                <a:srgbClr val="F8F8F8">
                  <a:alpha val="999"/>
                </a:srgbClr>
              </a:gs>
            </a:gsLst>
            <a:lin ang="18780000" scaled="1"/>
          </a:gradFill>
          <a:ln>
            <a:noFill/>
          </a:ln>
          <a:extLst/>
        </p:spPr>
        <p:txBody>
          <a:bodyPr lIns="0" tIns="0" rIns="0" bIns="0"/>
          <a:lstStyle/>
          <a:p>
            <a:pPr>
              <a:defRPr/>
            </a:pPr>
            <a:endParaRPr lang="pt-PT"/>
          </a:p>
        </p:txBody>
      </p:sp>
      <p:sp>
        <p:nvSpPr>
          <p:cNvPr id="8197" name="Line 2"/>
          <p:cNvSpPr>
            <a:spLocks noChangeShapeType="1"/>
          </p:cNvSpPr>
          <p:nvPr/>
        </p:nvSpPr>
        <p:spPr bwMode="auto">
          <a:xfrm>
            <a:off x="0" y="6350"/>
            <a:ext cx="9136063" cy="6843713"/>
          </a:xfrm>
          <a:prstGeom prst="line">
            <a:avLst/>
          </a:prstGeom>
          <a:noFill/>
          <a:ln w="5000" cap="rnd">
            <a:solidFill>
              <a:srgbClr val="B1B1B1">
                <a:alpha val="34901"/>
              </a:srgbClr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pt-PT"/>
          </a:p>
        </p:txBody>
      </p:sp>
      <p:sp>
        <p:nvSpPr>
          <p:cNvPr id="8198" name="Line 3"/>
          <p:cNvSpPr>
            <a:spLocks noChangeShapeType="1"/>
          </p:cNvSpPr>
          <p:nvPr/>
        </p:nvSpPr>
        <p:spPr bwMode="auto">
          <a:xfrm flipH="1">
            <a:off x="6467475" y="4948238"/>
            <a:ext cx="2673350" cy="1900237"/>
          </a:xfrm>
          <a:prstGeom prst="line">
            <a:avLst/>
          </a:prstGeom>
          <a:noFill/>
          <a:ln w="6000" cap="rnd">
            <a:solidFill>
              <a:srgbClr val="BABABA">
                <a:alpha val="45097"/>
              </a:srgbClr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pt-PT"/>
          </a:p>
        </p:txBody>
      </p:sp>
      <p:pic>
        <p:nvPicPr>
          <p:cNvPr id="8199" name="Picture 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53450" y="5368925"/>
            <a:ext cx="582613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5113" y="6116638"/>
            <a:ext cx="1258887" cy="727075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8201" name="Picture 6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2160000">
            <a:off x="8015288" y="5010150"/>
            <a:ext cx="1104900" cy="3175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463675" y="34925"/>
            <a:ext cx="6208713" cy="1435100"/>
            <a:chOff x="0" y="0"/>
            <a:chExt cx="3910" cy="904"/>
          </a:xfrm>
        </p:grpSpPr>
        <p:sp>
          <p:nvSpPr>
            <p:cNvPr id="7175" name="Rectangle 7"/>
            <p:cNvSpPr>
              <a:spLocks/>
            </p:cNvSpPr>
            <p:nvPr/>
          </p:nvSpPr>
          <p:spPr bwMode="auto">
            <a:xfrm>
              <a:off x="0" y="0"/>
              <a:ext cx="464" cy="90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38100" tIns="38100" rIns="38100" bIns="38100"/>
            <a:lstStyle/>
            <a:p>
              <a:pPr>
                <a:defRPr/>
              </a:pPr>
              <a:r>
                <a:rPr lang="en-US" sz="9600">
                  <a:solidFill>
                    <a:srgbClr val="33CCCC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Bold" charset="0"/>
                  <a:ea typeface="Arial Bold" charset="0"/>
                  <a:cs typeface="Arial Bold" charset="0"/>
                  <a:sym typeface="Arial Bold" charset="0"/>
                </a:rPr>
                <a:t>?</a:t>
              </a:r>
            </a:p>
          </p:txBody>
        </p:sp>
        <p:sp>
          <p:nvSpPr>
            <p:cNvPr id="8206" name="Rectangle 8"/>
            <p:cNvSpPr>
              <a:spLocks/>
            </p:cNvSpPr>
            <p:nvPr/>
          </p:nvSpPr>
          <p:spPr bwMode="auto">
            <a:xfrm>
              <a:off x="454" y="186"/>
              <a:ext cx="3456" cy="576"/>
            </a:xfrm>
            <a:prstGeom prst="rect">
              <a:avLst/>
            </a:prstGeom>
            <a:noFill/>
            <a:ln w="12700" cap="rnd">
              <a:noFill/>
              <a:round/>
              <a:headEnd/>
              <a:tailEnd/>
            </a:ln>
          </p:spPr>
          <p:txBody>
            <a:bodyPr lIns="38100" tIns="38100" rIns="38100" bIns="38100"/>
            <a:lstStyle/>
            <a:p>
              <a:pPr algn="l"/>
              <a:r>
                <a:rPr lang="en-US" sz="2800">
                  <a:solidFill>
                    <a:srgbClr val="33CCCC"/>
                  </a:solidFill>
                  <a:latin typeface="Lucida Grande" charset="0"/>
                  <a:ea typeface="Lucida Grande" charset="0"/>
                  <a:cs typeface="Lucida Grande" charset="0"/>
                  <a:sym typeface="Lucida Grande" charset="0"/>
                </a:rPr>
                <a:t>Make comments about the drawing!</a:t>
              </a:r>
            </a:p>
          </p:txBody>
        </p:sp>
      </p:grpSp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050" y="1411288"/>
            <a:ext cx="4464050" cy="3186112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sp>
        <p:nvSpPr>
          <p:cNvPr id="7179" name="Rectangle 11"/>
          <p:cNvSpPr>
            <a:spLocks/>
          </p:cNvSpPr>
          <p:nvPr/>
        </p:nvSpPr>
        <p:spPr bwMode="auto">
          <a:xfrm>
            <a:off x="898525" y="4795838"/>
            <a:ext cx="7353300" cy="4318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lIns="38100" tIns="38100" rIns="38100" bIns="38100"/>
          <a:lstStyle/>
          <a:p>
            <a:pPr algn="l"/>
            <a:r>
              <a:rPr lang="en-US" sz="240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Are the celestial objects at the right scale?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9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AutoShape 1"/>
          <p:cNvSpPr>
            <a:spLocks/>
          </p:cNvSpPr>
          <p:nvPr/>
        </p:nvSpPr>
        <p:spPr bwMode="auto">
          <a:xfrm>
            <a:off x="6350" y="12700"/>
            <a:ext cx="9129713" cy="6835775"/>
          </a:xfrm>
          <a:prstGeom prst="rtTriangle">
            <a:avLst/>
          </a:prstGeom>
          <a:gradFill rotWithShape="0">
            <a:gsLst>
              <a:gs pos="0">
                <a:srgbClr val="F8F8F8">
                  <a:alpha val="9999"/>
                </a:srgbClr>
              </a:gs>
              <a:gs pos="30000">
                <a:srgbClr val="F8F8F8">
                  <a:alpha val="7299"/>
                </a:srgbClr>
              </a:gs>
              <a:gs pos="100000">
                <a:srgbClr val="F8F8F8">
                  <a:alpha val="999"/>
                </a:srgbClr>
              </a:gs>
            </a:gsLst>
            <a:lin ang="18780000" scaled="1"/>
          </a:gradFill>
          <a:ln>
            <a:noFill/>
          </a:ln>
          <a:extLst/>
        </p:spPr>
        <p:txBody>
          <a:bodyPr lIns="0" tIns="0" rIns="0" bIns="0"/>
          <a:lstStyle/>
          <a:p>
            <a:pPr>
              <a:defRPr/>
            </a:pPr>
            <a:endParaRPr lang="pt-PT"/>
          </a:p>
        </p:txBody>
      </p:sp>
      <p:sp>
        <p:nvSpPr>
          <p:cNvPr id="9221" name="Line 2"/>
          <p:cNvSpPr>
            <a:spLocks noChangeShapeType="1"/>
          </p:cNvSpPr>
          <p:nvPr/>
        </p:nvSpPr>
        <p:spPr bwMode="auto">
          <a:xfrm>
            <a:off x="0" y="6350"/>
            <a:ext cx="9136063" cy="6843713"/>
          </a:xfrm>
          <a:prstGeom prst="line">
            <a:avLst/>
          </a:prstGeom>
          <a:noFill/>
          <a:ln w="5000" cap="rnd">
            <a:solidFill>
              <a:srgbClr val="B1B1B1">
                <a:alpha val="34901"/>
              </a:srgbClr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pt-PT"/>
          </a:p>
        </p:txBody>
      </p:sp>
      <p:sp>
        <p:nvSpPr>
          <p:cNvPr id="9222" name="Line 3"/>
          <p:cNvSpPr>
            <a:spLocks noChangeShapeType="1"/>
          </p:cNvSpPr>
          <p:nvPr/>
        </p:nvSpPr>
        <p:spPr bwMode="auto">
          <a:xfrm flipH="1">
            <a:off x="6467475" y="4948238"/>
            <a:ext cx="2673350" cy="1900237"/>
          </a:xfrm>
          <a:prstGeom prst="line">
            <a:avLst/>
          </a:prstGeom>
          <a:noFill/>
          <a:ln w="6000" cap="rnd">
            <a:solidFill>
              <a:srgbClr val="BABABA">
                <a:alpha val="45097"/>
              </a:srgbClr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pt-PT"/>
          </a:p>
        </p:txBody>
      </p:sp>
      <p:pic>
        <p:nvPicPr>
          <p:cNvPr id="9223" name="Picture 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53450" y="5368925"/>
            <a:ext cx="582613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5113" y="6116638"/>
            <a:ext cx="1258887" cy="727075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9225" name="Picture 6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2160000">
            <a:off x="8015288" y="5010150"/>
            <a:ext cx="1104900" cy="3175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sp>
        <p:nvSpPr>
          <p:cNvPr id="8199" name="Rectangle 7"/>
          <p:cNvSpPr>
            <a:spLocks/>
          </p:cNvSpPr>
          <p:nvPr/>
        </p:nvSpPr>
        <p:spPr bwMode="auto">
          <a:xfrm>
            <a:off x="441325" y="476250"/>
            <a:ext cx="7670800" cy="14986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lIns="38100" tIns="38100" rIns="38100" bIns="38100"/>
          <a:lstStyle/>
          <a:p>
            <a:pPr marL="233363" indent="-233363" algn="l">
              <a:buClr>
                <a:srgbClr val="FFFFFF"/>
              </a:buClr>
              <a:buSzPct val="100000"/>
              <a:buFont typeface="Wingdings" charset="2"/>
              <a:buChar char="§"/>
            </a:pPr>
            <a:endParaRPr lang="en-US" sz="2400" dirty="0">
              <a:solidFill>
                <a:schemeClr val="tx1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  <a:p>
            <a:pPr marL="233363" indent="-233363" algn="l">
              <a:buClr>
                <a:srgbClr val="FFFFFF"/>
              </a:buClr>
              <a:buSzPct val="100000"/>
              <a:buFont typeface="Wingdings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Is it possible </a:t>
            </a:r>
            <a:r>
              <a:rPr lang="en-US" sz="2400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to use the same scale to represent the size of the planets and its distance to the Sun?(1AU = 1cm and size of the Earth=  1cm)</a:t>
            </a:r>
          </a:p>
        </p:txBody>
      </p:sp>
      <p:sp>
        <p:nvSpPr>
          <p:cNvPr id="8200" name="Rectangle 8"/>
          <p:cNvSpPr>
            <a:spLocks/>
          </p:cNvSpPr>
          <p:nvPr/>
        </p:nvSpPr>
        <p:spPr bwMode="auto">
          <a:xfrm>
            <a:off x="455613" y="2779713"/>
            <a:ext cx="7874000" cy="7874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lIns="38100" tIns="38100" rIns="38100" bIns="38100"/>
          <a:lstStyle/>
          <a:p>
            <a:pPr marL="233363" indent="-233363" algn="l">
              <a:buClr>
                <a:srgbClr val="FFFFFF"/>
              </a:buClr>
              <a:buSzPct val="100000"/>
              <a:buFont typeface="Wingdings" charset="2"/>
              <a:buChar char="§"/>
            </a:pPr>
            <a:r>
              <a:rPr lang="en-US" sz="240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Is it possible to draw on an A4 sheet the Sun and every represented planets?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 build="p" autoUpdateAnimBg="0"/>
      <p:bldP spid="8200" grpId="0" build="p" autoUpdateAnimBg="0" advAuto="50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3410</TotalTime>
  <Words>111</Words>
  <Application>Microsoft Office PowerPoint</Application>
  <PresentationFormat>On-screen Show (4:3)</PresentationFormat>
  <Paragraphs>15</Paragraphs>
  <Slides>4</Slides>
  <Notes>0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Verve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Eleftheria</dc:creator>
  <cp:lastModifiedBy>Rosa</cp:lastModifiedBy>
  <cp:revision>201</cp:revision>
  <dcterms:created xsi:type="dcterms:W3CDTF">2010-01-29T14:33:32Z</dcterms:created>
  <dcterms:modified xsi:type="dcterms:W3CDTF">2014-10-18T18:30:09Z</dcterms:modified>
</cp:coreProperties>
</file>