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56" r:id="rId2"/>
    <p:sldId id="257" r:id="rId3"/>
    <p:sldId id="263" r:id="rId4"/>
    <p:sldId id="264" r:id="rId5"/>
    <p:sldId id="265" r:id="rId6"/>
    <p:sldId id="266" r:id="rId7"/>
    <p:sldId id="270" r:id="rId8"/>
    <p:sldId id="269" r:id="rId9"/>
    <p:sldId id="268" r:id="rId10"/>
    <p:sldId id="271" r:id="rId11"/>
    <p:sldId id="272" r:id="rId12"/>
    <p:sldId id="273" r:id="rId13"/>
    <p:sldId id="275" r:id="rId14"/>
    <p:sldId id="276" r:id="rId15"/>
    <p:sldId id="267" r:id="rId16"/>
    <p:sldId id="277" r:id="rId17"/>
    <p:sldId id="274" r:id="rId18"/>
    <p:sldId id="278" r:id="rId19"/>
    <p:sldId id="279" r:id="rId20"/>
    <p:sldId id="280" r:id="rId21"/>
    <p:sldId id="281"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13" autoAdjust="0"/>
    <p:restoredTop sz="94660"/>
  </p:normalViewPr>
  <p:slideViewPr>
    <p:cSldViewPr snapToGrid="0">
      <p:cViewPr varScale="1">
        <p:scale>
          <a:sx n="60" d="100"/>
          <a:sy n="60" d="100"/>
        </p:scale>
        <p:origin x="126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431100-8283-4F89-8C6B-0CBA6D8B0874}" type="datetimeFigureOut">
              <a:rPr lang="en-IE" smtClean="0"/>
              <a:t>28/06/2019</a:t>
            </a:fld>
            <a:endParaRPr lang="en-IE"/>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979754-D496-4BCE-A22E-07300EDE6CA3}" type="slidenum">
              <a:rPr lang="en-IE" smtClean="0"/>
              <a:t>‹#›</a:t>
            </a:fld>
            <a:endParaRPr lang="en-IE"/>
          </a:p>
        </p:txBody>
      </p:sp>
    </p:spTree>
    <p:extLst>
      <p:ext uri="{BB962C8B-B14F-4D97-AF65-F5344CB8AC3E}">
        <p14:creationId xmlns:p14="http://schemas.microsoft.com/office/powerpoint/2010/main" val="1782774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Identified the problem that the school did not have a recycling process.</a:t>
            </a:r>
            <a:endParaRPr lang="en-IE" dirty="0"/>
          </a:p>
        </p:txBody>
      </p:sp>
      <p:sp>
        <p:nvSpPr>
          <p:cNvPr id="4" name="Slide Number Placeholder 3"/>
          <p:cNvSpPr>
            <a:spLocks noGrp="1"/>
          </p:cNvSpPr>
          <p:nvPr>
            <p:ph type="sldNum" sz="quarter" idx="5"/>
          </p:nvPr>
        </p:nvSpPr>
        <p:spPr/>
        <p:txBody>
          <a:bodyPr/>
          <a:lstStyle/>
          <a:p>
            <a:fld id="{E7979754-D496-4BCE-A22E-07300EDE6CA3}" type="slidenum">
              <a:rPr lang="en-IE" smtClean="0"/>
              <a:t>3</a:t>
            </a:fld>
            <a:endParaRPr lang="en-IE"/>
          </a:p>
        </p:txBody>
      </p:sp>
    </p:spTree>
    <p:extLst>
      <p:ext uri="{BB962C8B-B14F-4D97-AF65-F5344CB8AC3E}">
        <p14:creationId xmlns:p14="http://schemas.microsoft.com/office/powerpoint/2010/main" val="18514940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A1987F83-75F6-42CE-8DE4-6B194C266FDE}" type="datetimeFigureOut">
              <a:rPr lang="en-US" smtClean="0"/>
              <a:t>6/28/2019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2307B9-FFDA-4427-86D8-F11874D4F72E}" type="slidenum">
              <a:rPr lang="en-US" smtClean="0"/>
              <a:t>‹#›</a:t>
            </a:fld>
            <a:endParaRPr lang="en-US"/>
          </a:p>
        </p:txBody>
      </p:sp>
      <p:pic>
        <p:nvPicPr>
          <p:cNvPr id="8" name="Εικόνα 7">
            <a:extLst>
              <a:ext uri="{FF2B5EF4-FFF2-40B4-BE49-F238E27FC236}">
                <a16:creationId xmlns:a16="http://schemas.microsoft.com/office/drawing/2014/main" id="{D36142C6-18AE-4EF9-9BEE-915CF1E7D728}"/>
              </a:ext>
            </a:extLst>
          </p:cNvPr>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a:off x="0" y="571500"/>
            <a:ext cx="4961905" cy="5219048"/>
          </a:xfrm>
          <a:prstGeom prst="rect">
            <a:avLst/>
          </a:prstGeom>
        </p:spPr>
      </p:pic>
    </p:spTree>
    <p:extLst>
      <p:ext uri="{BB962C8B-B14F-4D97-AF65-F5344CB8AC3E}">
        <p14:creationId xmlns:p14="http://schemas.microsoft.com/office/powerpoint/2010/main" val="1406235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A1987F83-75F6-42CE-8DE4-6B194C266FDE}" type="datetimeFigureOut">
              <a:rPr lang="en-US" smtClean="0"/>
              <a:t>6/28/2019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2307B9-FFDA-4427-86D8-F11874D4F72E}" type="slidenum">
              <a:rPr lang="en-US" smtClean="0"/>
              <a:t>‹#›</a:t>
            </a:fld>
            <a:endParaRPr lang="en-US"/>
          </a:p>
        </p:txBody>
      </p:sp>
    </p:spTree>
    <p:extLst>
      <p:ext uri="{BB962C8B-B14F-4D97-AF65-F5344CB8AC3E}">
        <p14:creationId xmlns:p14="http://schemas.microsoft.com/office/powerpoint/2010/main" val="2081473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A1987F83-75F6-42CE-8DE4-6B194C266FDE}" type="datetimeFigureOut">
              <a:rPr lang="en-US" smtClean="0"/>
              <a:t>6/28/2019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2307B9-FFDA-4427-86D8-F11874D4F72E}" type="slidenum">
              <a:rPr lang="en-US" smtClean="0"/>
              <a:t>‹#›</a:t>
            </a:fld>
            <a:endParaRPr lang="en-US"/>
          </a:p>
        </p:txBody>
      </p:sp>
    </p:spTree>
    <p:extLst>
      <p:ext uri="{BB962C8B-B14F-4D97-AF65-F5344CB8AC3E}">
        <p14:creationId xmlns:p14="http://schemas.microsoft.com/office/powerpoint/2010/main" val="2636734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A1987F83-75F6-42CE-8DE4-6B194C266FDE}" type="datetimeFigureOut">
              <a:rPr lang="en-US" smtClean="0"/>
              <a:t>6/28/2019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2307B9-FFDA-4427-86D8-F11874D4F72E}" type="slidenum">
              <a:rPr lang="en-US" smtClean="0"/>
              <a:t>‹#›</a:t>
            </a:fld>
            <a:endParaRPr lang="en-US"/>
          </a:p>
        </p:txBody>
      </p:sp>
      <p:pic>
        <p:nvPicPr>
          <p:cNvPr id="10" name="Εικόνα 9">
            <a:extLst>
              <a:ext uri="{FF2B5EF4-FFF2-40B4-BE49-F238E27FC236}">
                <a16:creationId xmlns:a16="http://schemas.microsoft.com/office/drawing/2014/main" id="{BF1E989C-2F01-4D74-ADA8-4AAC3EDBF330}"/>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0" y="781376"/>
            <a:ext cx="4961905" cy="5219048"/>
          </a:xfrm>
          <a:prstGeom prst="rect">
            <a:avLst/>
          </a:prstGeom>
        </p:spPr>
      </p:pic>
    </p:spTree>
    <p:extLst>
      <p:ext uri="{BB962C8B-B14F-4D97-AF65-F5344CB8AC3E}">
        <p14:creationId xmlns:p14="http://schemas.microsoft.com/office/powerpoint/2010/main" val="886298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A1987F83-75F6-42CE-8DE4-6B194C266FDE}" type="datetimeFigureOut">
              <a:rPr lang="en-US" smtClean="0"/>
              <a:t>6/28/2019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2307B9-FFDA-4427-86D8-F11874D4F72E}" type="slidenum">
              <a:rPr lang="en-US" smtClean="0"/>
              <a:t>‹#›</a:t>
            </a:fld>
            <a:endParaRPr lang="en-US"/>
          </a:p>
        </p:txBody>
      </p:sp>
      <p:pic>
        <p:nvPicPr>
          <p:cNvPr id="8" name="Εικόνα 7">
            <a:extLst>
              <a:ext uri="{FF2B5EF4-FFF2-40B4-BE49-F238E27FC236}">
                <a16:creationId xmlns:a16="http://schemas.microsoft.com/office/drawing/2014/main" id="{A3D72BC6-EBBF-47B8-AFDD-0B63A268A379}"/>
              </a:ext>
            </a:extLst>
          </p:cNvPr>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a:off x="0" y="819476"/>
            <a:ext cx="4961905" cy="5219048"/>
          </a:xfrm>
          <a:prstGeom prst="rect">
            <a:avLst/>
          </a:prstGeom>
        </p:spPr>
      </p:pic>
    </p:spTree>
    <p:extLst>
      <p:ext uri="{BB962C8B-B14F-4D97-AF65-F5344CB8AC3E}">
        <p14:creationId xmlns:p14="http://schemas.microsoft.com/office/powerpoint/2010/main" val="2331085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A1987F83-75F6-42CE-8DE4-6B194C266FDE}" type="datetimeFigureOut">
              <a:rPr lang="en-US" smtClean="0"/>
              <a:t>6/28/2019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2307B9-FFDA-4427-86D8-F11874D4F72E}" type="slidenum">
              <a:rPr lang="en-US" smtClean="0"/>
              <a:t>‹#›</a:t>
            </a:fld>
            <a:endParaRPr lang="en-US"/>
          </a:p>
        </p:txBody>
      </p:sp>
    </p:spTree>
    <p:extLst>
      <p:ext uri="{BB962C8B-B14F-4D97-AF65-F5344CB8AC3E}">
        <p14:creationId xmlns:p14="http://schemas.microsoft.com/office/powerpoint/2010/main" val="537045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629842" y="2505075"/>
            <a:ext cx="3868340"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4629150" y="2505075"/>
            <a:ext cx="3887391"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A1987F83-75F6-42CE-8DE4-6B194C266FDE}" type="datetimeFigureOut">
              <a:rPr lang="en-US" smtClean="0"/>
              <a:t>6/28/2019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2307B9-FFDA-4427-86D8-F11874D4F72E}" type="slidenum">
              <a:rPr lang="en-US" smtClean="0"/>
              <a:t>‹#›</a:t>
            </a:fld>
            <a:endParaRPr lang="en-US"/>
          </a:p>
        </p:txBody>
      </p:sp>
    </p:spTree>
    <p:extLst>
      <p:ext uri="{BB962C8B-B14F-4D97-AF65-F5344CB8AC3E}">
        <p14:creationId xmlns:p14="http://schemas.microsoft.com/office/powerpoint/2010/main" val="3731491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A1987F83-75F6-42CE-8DE4-6B194C266FDE}" type="datetimeFigureOut">
              <a:rPr lang="en-US" smtClean="0"/>
              <a:t>6/28/2019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2307B9-FFDA-4427-86D8-F11874D4F72E}" type="slidenum">
              <a:rPr lang="en-US" smtClean="0"/>
              <a:t>‹#›</a:t>
            </a:fld>
            <a:endParaRPr lang="en-US"/>
          </a:p>
        </p:txBody>
      </p:sp>
    </p:spTree>
    <p:extLst>
      <p:ext uri="{BB962C8B-B14F-4D97-AF65-F5344CB8AC3E}">
        <p14:creationId xmlns:p14="http://schemas.microsoft.com/office/powerpoint/2010/main" val="3473180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987F83-75F6-42CE-8DE4-6B194C266FDE}" type="datetimeFigureOut">
              <a:rPr lang="en-US" smtClean="0"/>
              <a:t>6/28/2019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2307B9-FFDA-4427-86D8-F11874D4F72E}" type="slidenum">
              <a:rPr lang="en-US" smtClean="0"/>
              <a:t>‹#›</a:t>
            </a:fld>
            <a:endParaRPr lang="en-US"/>
          </a:p>
        </p:txBody>
      </p:sp>
    </p:spTree>
    <p:extLst>
      <p:ext uri="{BB962C8B-B14F-4D97-AF65-F5344CB8AC3E}">
        <p14:creationId xmlns:p14="http://schemas.microsoft.com/office/powerpoint/2010/main" val="3990542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A1987F83-75F6-42CE-8DE4-6B194C266FDE}" type="datetimeFigureOut">
              <a:rPr lang="en-US" smtClean="0"/>
              <a:t>6/28/2019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2307B9-FFDA-4427-86D8-F11874D4F72E}" type="slidenum">
              <a:rPr lang="en-US" smtClean="0"/>
              <a:t>‹#›</a:t>
            </a:fld>
            <a:endParaRPr lang="en-US"/>
          </a:p>
        </p:txBody>
      </p:sp>
    </p:spTree>
    <p:extLst>
      <p:ext uri="{BB962C8B-B14F-4D97-AF65-F5344CB8AC3E}">
        <p14:creationId xmlns:p14="http://schemas.microsoft.com/office/powerpoint/2010/main" val="3037375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A1987F83-75F6-42CE-8DE4-6B194C266FDE}" type="datetimeFigureOut">
              <a:rPr lang="en-US" smtClean="0"/>
              <a:t>6/28/2019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2307B9-FFDA-4427-86D8-F11874D4F72E}" type="slidenum">
              <a:rPr lang="en-US" smtClean="0"/>
              <a:t>‹#›</a:t>
            </a:fld>
            <a:endParaRPr lang="en-US"/>
          </a:p>
        </p:txBody>
      </p:sp>
    </p:spTree>
    <p:extLst>
      <p:ext uri="{BB962C8B-B14F-4D97-AF65-F5344CB8AC3E}">
        <p14:creationId xmlns:p14="http://schemas.microsoft.com/office/powerpoint/2010/main" val="3778100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987F83-75F6-42CE-8DE4-6B194C266FDE}" type="datetimeFigureOut">
              <a:rPr lang="en-US" smtClean="0"/>
              <a:t>6/28/2019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2307B9-FFDA-4427-86D8-F11874D4F72E}" type="slidenum">
              <a:rPr lang="en-US" smtClean="0"/>
              <a:t>‹#›</a:t>
            </a:fld>
            <a:endParaRPr lang="en-US"/>
          </a:p>
        </p:txBody>
      </p:sp>
    </p:spTree>
    <p:extLst>
      <p:ext uri="{BB962C8B-B14F-4D97-AF65-F5344CB8AC3E}">
        <p14:creationId xmlns:p14="http://schemas.microsoft.com/office/powerpoint/2010/main" val="2492366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9.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www.youtube.com/watch?v=-J9zvBE1-Tw" TargetMode="Externa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www.youtube.com/watch?v=bD5AahdcZew"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9638873-D73C-43AB-A8F8-CE72C394BAC1}"/>
              </a:ext>
            </a:extLst>
          </p:cNvPr>
          <p:cNvSpPr>
            <a:spLocks noGrp="1"/>
          </p:cNvSpPr>
          <p:nvPr>
            <p:ph type="ctrTitle"/>
          </p:nvPr>
        </p:nvSpPr>
        <p:spPr>
          <a:xfrm>
            <a:off x="2209800" y="4233863"/>
            <a:ext cx="7772400" cy="2387600"/>
          </a:xfrm>
        </p:spPr>
        <p:txBody>
          <a:bodyPr>
            <a:normAutofit fontScale="90000"/>
          </a:bodyPr>
          <a:lstStyle/>
          <a:p>
            <a:r>
              <a:rPr lang="en-US" dirty="0">
                <a:solidFill>
                  <a:schemeClr val="accent6">
                    <a:lumMod val="50000"/>
                  </a:schemeClr>
                </a:solidFill>
                <a:latin typeface="+mn-lt"/>
              </a:rPr>
              <a:t>Open Schools </a:t>
            </a:r>
            <a:br>
              <a:rPr lang="en-US" dirty="0">
                <a:solidFill>
                  <a:schemeClr val="accent6">
                    <a:lumMod val="50000"/>
                  </a:schemeClr>
                </a:solidFill>
                <a:latin typeface="+mn-lt"/>
              </a:rPr>
            </a:br>
            <a:r>
              <a:rPr lang="en-US" dirty="0">
                <a:solidFill>
                  <a:schemeClr val="accent6">
                    <a:lumMod val="50000"/>
                  </a:schemeClr>
                </a:solidFill>
                <a:latin typeface="+mn-lt"/>
              </a:rPr>
              <a:t>for</a:t>
            </a:r>
            <a:br>
              <a:rPr lang="en-US" dirty="0">
                <a:solidFill>
                  <a:schemeClr val="accent6">
                    <a:lumMod val="50000"/>
                  </a:schemeClr>
                </a:solidFill>
                <a:latin typeface="+mn-lt"/>
              </a:rPr>
            </a:br>
            <a:r>
              <a:rPr lang="en-US" dirty="0">
                <a:solidFill>
                  <a:schemeClr val="accent6">
                    <a:lumMod val="50000"/>
                  </a:schemeClr>
                </a:solidFill>
                <a:latin typeface="+mn-lt"/>
              </a:rPr>
              <a:t>Open Societies</a:t>
            </a:r>
            <a:br>
              <a:rPr lang="en-US" dirty="0">
                <a:solidFill>
                  <a:schemeClr val="accent6">
                    <a:lumMod val="50000"/>
                  </a:schemeClr>
                </a:solidFill>
                <a:latin typeface="+mn-lt"/>
              </a:rPr>
            </a:br>
            <a:br>
              <a:rPr lang="en-US" dirty="0">
                <a:solidFill>
                  <a:schemeClr val="accent6">
                    <a:lumMod val="50000"/>
                  </a:schemeClr>
                </a:solidFill>
                <a:latin typeface="+mn-lt"/>
              </a:rPr>
            </a:br>
            <a:r>
              <a:rPr lang="en-US" dirty="0">
                <a:solidFill>
                  <a:schemeClr val="accent6">
                    <a:lumMod val="50000"/>
                  </a:schemeClr>
                </a:solidFill>
                <a:latin typeface="+mn-lt"/>
              </a:rPr>
              <a:t>Summer School 2019</a:t>
            </a:r>
          </a:p>
        </p:txBody>
      </p:sp>
    </p:spTree>
    <p:extLst>
      <p:ext uri="{BB962C8B-B14F-4D97-AF65-F5344CB8AC3E}">
        <p14:creationId xmlns:p14="http://schemas.microsoft.com/office/powerpoint/2010/main" val="220406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395" y="178719"/>
            <a:ext cx="2949178" cy="531812"/>
          </a:xfrm>
        </p:spPr>
        <p:txBody>
          <a:bodyPr>
            <a:noAutofit/>
          </a:bodyPr>
          <a:lstStyle/>
          <a:p>
            <a:r>
              <a:rPr lang="en-GB" sz="1600" b="1" dirty="0"/>
              <a:t>Setting up the Recycling System </a:t>
            </a:r>
          </a:p>
        </p:txBody>
      </p:sp>
      <p:pic>
        <p:nvPicPr>
          <p:cNvPr id="7" name="Picture Placeholder 6"/>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5694" r="5694"/>
          <a:stretch>
            <a:fillRect/>
          </a:stretch>
        </p:blipFill>
        <p:spPr>
          <a:xfrm rot="16200000">
            <a:off x="120142" y="3642461"/>
            <a:ext cx="3037069" cy="2570559"/>
          </a:xfrm>
        </p:spPr>
      </p:pic>
      <p:sp>
        <p:nvSpPr>
          <p:cNvPr id="4" name="Text Placeholder 3"/>
          <p:cNvSpPr>
            <a:spLocks noGrp="1"/>
          </p:cNvSpPr>
          <p:nvPr>
            <p:ph type="body" sz="half" idx="2"/>
          </p:nvPr>
        </p:nvSpPr>
        <p:spPr>
          <a:xfrm>
            <a:off x="353395" y="849839"/>
            <a:ext cx="2949178" cy="3811588"/>
          </a:xfrm>
        </p:spPr>
        <p:txBody>
          <a:bodyPr/>
          <a:lstStyle/>
          <a:p>
            <a:pPr algn="just"/>
            <a:r>
              <a:rPr lang="en-GB" dirty="0"/>
              <a:t>We then contacted a local waste company  </a:t>
            </a:r>
            <a:r>
              <a:rPr lang="en-GB" dirty="0" err="1"/>
              <a:t>Barna</a:t>
            </a:r>
            <a:r>
              <a:rPr lang="en-GB" dirty="0"/>
              <a:t> waste and ordered some cardboard box bins which they given to us for free.</a:t>
            </a:r>
          </a:p>
          <a:p>
            <a:pPr algn="just"/>
            <a:r>
              <a:rPr lang="en-GB" dirty="0"/>
              <a:t>Dillon then set them up around the school in strategic places where they would be used most often</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4990648" y="251192"/>
            <a:ext cx="3339255" cy="250444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861484" y="3171374"/>
            <a:ext cx="3819294" cy="3512732"/>
          </a:xfrm>
          <a:prstGeom prst="rect">
            <a:avLst/>
          </a:prstGeom>
        </p:spPr>
      </p:pic>
    </p:spTree>
    <p:extLst>
      <p:ext uri="{BB962C8B-B14F-4D97-AF65-F5344CB8AC3E}">
        <p14:creationId xmlns:p14="http://schemas.microsoft.com/office/powerpoint/2010/main" val="343656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14381" r="14381"/>
          <a:stretch>
            <a:fillRect/>
          </a:stretch>
        </p:blipFill>
        <p:spPr>
          <a:xfrm rot="5400000">
            <a:off x="3887391" y="987426"/>
            <a:ext cx="4629150" cy="4873625"/>
          </a:xfrm>
        </p:spPr>
      </p:pic>
      <p:sp>
        <p:nvSpPr>
          <p:cNvPr id="4" name="Text Placeholder 3"/>
          <p:cNvSpPr>
            <a:spLocks noGrp="1"/>
          </p:cNvSpPr>
          <p:nvPr>
            <p:ph type="body" sz="half" idx="2"/>
          </p:nvPr>
        </p:nvSpPr>
        <p:spPr>
          <a:xfrm>
            <a:off x="332129" y="2301949"/>
            <a:ext cx="2949178" cy="3811588"/>
          </a:xfrm>
        </p:spPr>
        <p:txBody>
          <a:bodyPr/>
          <a:lstStyle/>
          <a:p>
            <a:pPr algn="just"/>
            <a:r>
              <a:rPr lang="en-GB" dirty="0"/>
              <a:t>Once we had all the bins set up we began to notify people about them  and what should go into them</a:t>
            </a:r>
          </a:p>
          <a:p>
            <a:pPr algn="just"/>
            <a:r>
              <a:rPr lang="en-GB" dirty="0"/>
              <a:t>First we made an announcement over the intercom about them and then we made a poster out of recycled paper telling what people should put into them</a:t>
            </a:r>
          </a:p>
        </p:txBody>
      </p:sp>
      <p:sp>
        <p:nvSpPr>
          <p:cNvPr id="2" name="TextBox 1">
            <a:extLst>
              <a:ext uri="{FF2B5EF4-FFF2-40B4-BE49-F238E27FC236}">
                <a16:creationId xmlns:a16="http://schemas.microsoft.com/office/drawing/2014/main" id="{D1BA4835-A684-48D5-888A-5928BCBBF6D3}"/>
              </a:ext>
            </a:extLst>
          </p:cNvPr>
          <p:cNvSpPr txBox="1"/>
          <p:nvPr/>
        </p:nvSpPr>
        <p:spPr>
          <a:xfrm>
            <a:off x="242473" y="563525"/>
            <a:ext cx="3296092" cy="830997"/>
          </a:xfrm>
          <a:prstGeom prst="rect">
            <a:avLst/>
          </a:prstGeom>
          <a:noFill/>
        </p:spPr>
        <p:txBody>
          <a:bodyPr wrap="square" rtlCol="0">
            <a:spAutoFit/>
          </a:bodyPr>
          <a:lstStyle/>
          <a:p>
            <a:r>
              <a:rPr lang="en-GB" sz="2400" b="1" dirty="0"/>
              <a:t>Communication in relation to the Project </a:t>
            </a:r>
            <a:endParaRPr lang="en-IE" sz="2400" b="1" dirty="0"/>
          </a:p>
        </p:txBody>
      </p:sp>
    </p:spTree>
    <p:extLst>
      <p:ext uri="{BB962C8B-B14F-4D97-AF65-F5344CB8AC3E}">
        <p14:creationId xmlns:p14="http://schemas.microsoft.com/office/powerpoint/2010/main" val="39746991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Spreading the word </a:t>
            </a:r>
          </a:p>
        </p:txBody>
      </p:sp>
      <p:sp>
        <p:nvSpPr>
          <p:cNvPr id="4" name="Text Placeholder 3"/>
          <p:cNvSpPr>
            <a:spLocks noGrp="1"/>
          </p:cNvSpPr>
          <p:nvPr>
            <p:ph type="body" sz="half" idx="2"/>
          </p:nvPr>
        </p:nvSpPr>
        <p:spPr/>
        <p:txBody>
          <a:bodyPr/>
          <a:lstStyle/>
          <a:p>
            <a:pPr algn="just"/>
            <a:r>
              <a:rPr lang="en-GB" dirty="0"/>
              <a:t>We decided that the best way to spread the word was a presentation  about recycling and our system and how easy it is to do.</a:t>
            </a:r>
          </a:p>
          <a:p>
            <a:pPr algn="just"/>
            <a:r>
              <a:rPr lang="en-GB" dirty="0"/>
              <a:t>We decided to work within our school first  and then spread out from that</a:t>
            </a:r>
          </a:p>
        </p:txBody>
      </p:sp>
      <p:pic>
        <p:nvPicPr>
          <p:cNvPr id="5" name="Picture 4">
            <a:extLst>
              <a:ext uri="{FF2B5EF4-FFF2-40B4-BE49-F238E27FC236}">
                <a16:creationId xmlns:a16="http://schemas.microsoft.com/office/drawing/2014/main" id="{8B5B3099-DAA3-40B6-9905-1F5F7646EC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086739" y="565150"/>
            <a:ext cx="4816549" cy="5025951"/>
          </a:xfrm>
          <a:prstGeom prst="rect">
            <a:avLst/>
          </a:prstGeom>
        </p:spPr>
      </p:pic>
    </p:spTree>
    <p:extLst>
      <p:ext uri="{BB962C8B-B14F-4D97-AF65-F5344CB8AC3E}">
        <p14:creationId xmlns:p14="http://schemas.microsoft.com/office/powerpoint/2010/main" val="401524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3942159" cy="1600200"/>
          </a:xfrm>
        </p:spPr>
        <p:txBody>
          <a:bodyPr/>
          <a:lstStyle/>
          <a:p>
            <a:r>
              <a:rPr lang="en-GB" b="1" dirty="0"/>
              <a:t>Community Awareness  </a:t>
            </a: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16787" r="16787"/>
          <a:stretch>
            <a:fillRect/>
          </a:stretch>
        </p:blipFill>
        <p:spPr>
          <a:xfrm>
            <a:off x="4057512" y="306942"/>
            <a:ext cx="4629150" cy="4873625"/>
          </a:xfrm>
        </p:spPr>
      </p:pic>
      <p:sp>
        <p:nvSpPr>
          <p:cNvPr id="4" name="Text Placeholder 3"/>
          <p:cNvSpPr>
            <a:spLocks noGrp="1"/>
          </p:cNvSpPr>
          <p:nvPr>
            <p:ph type="body" sz="half" idx="2"/>
          </p:nvPr>
        </p:nvSpPr>
        <p:spPr>
          <a:xfrm>
            <a:off x="140744" y="2057400"/>
            <a:ext cx="2949178" cy="707065"/>
          </a:xfrm>
        </p:spPr>
        <p:txBody>
          <a:bodyPr>
            <a:normAutofit lnSpcReduction="10000"/>
          </a:bodyPr>
          <a:lstStyle/>
          <a:p>
            <a:pPr algn="just"/>
            <a:r>
              <a:rPr lang="en-GB" dirty="0"/>
              <a:t>We then went to the towns three primary schools and presented our project to them. </a:t>
            </a:r>
          </a:p>
        </p:txBody>
      </p:sp>
    </p:spTree>
    <p:extLst>
      <p:ext uri="{BB962C8B-B14F-4D97-AF65-F5344CB8AC3E}">
        <p14:creationId xmlns:p14="http://schemas.microsoft.com/office/powerpoint/2010/main" val="2214023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Scoil</a:t>
            </a:r>
            <a:r>
              <a:rPr lang="en-GB" dirty="0"/>
              <a:t> Na </a:t>
            </a:r>
            <a:r>
              <a:rPr lang="en-GB" dirty="0" err="1"/>
              <a:t>Naingeal</a:t>
            </a:r>
            <a:r>
              <a:rPr lang="en-GB" dirty="0"/>
              <a:t> </a:t>
            </a:r>
            <a:r>
              <a:rPr lang="en-GB" dirty="0" err="1"/>
              <a:t>Naofa</a:t>
            </a:r>
            <a:endParaRPr lang="en-GB"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8260" r="18260"/>
          <a:stretch>
            <a:fillRect/>
          </a:stretch>
        </p:blipFill>
        <p:spPr>
          <a:xfrm rot="5400000">
            <a:off x="4092427" y="630902"/>
            <a:ext cx="5143500" cy="5332671"/>
          </a:xfrm>
        </p:spPr>
      </p:pic>
      <p:sp>
        <p:nvSpPr>
          <p:cNvPr id="4" name="Text Placeholder 3"/>
          <p:cNvSpPr>
            <a:spLocks noGrp="1"/>
          </p:cNvSpPr>
          <p:nvPr>
            <p:ph type="body" sz="half" idx="2"/>
          </p:nvPr>
        </p:nvSpPr>
        <p:spPr/>
        <p:txBody>
          <a:bodyPr/>
          <a:lstStyle/>
          <a:p>
            <a:pPr algn="just"/>
            <a:r>
              <a:rPr lang="en-GB" dirty="0"/>
              <a:t>We first went to the girls school there we presented the PowerPoint to the 5</a:t>
            </a:r>
            <a:r>
              <a:rPr lang="en-GB" baseline="30000" dirty="0"/>
              <a:t>th</a:t>
            </a:r>
            <a:r>
              <a:rPr lang="en-GB" dirty="0"/>
              <a:t> and 6</a:t>
            </a:r>
            <a:r>
              <a:rPr lang="en-GB" baseline="30000" dirty="0"/>
              <a:t>th</a:t>
            </a:r>
            <a:r>
              <a:rPr lang="en-GB" dirty="0"/>
              <a:t> classers. </a:t>
            </a:r>
          </a:p>
          <a:p>
            <a:pPr algn="just"/>
            <a:r>
              <a:rPr lang="en-GB" dirty="0"/>
              <a:t>It was 1</a:t>
            </a:r>
            <a:r>
              <a:rPr lang="en-GB" baseline="30000" dirty="0"/>
              <a:t>st</a:t>
            </a:r>
            <a:r>
              <a:rPr lang="en-GB" dirty="0"/>
              <a:t> thing in the morning so they were not up for a presentation and this was our first presentation outside of our own school.</a:t>
            </a:r>
          </a:p>
        </p:txBody>
      </p:sp>
    </p:spTree>
    <p:extLst>
      <p:ext uri="{BB962C8B-B14F-4D97-AF65-F5344CB8AC3E}">
        <p14:creationId xmlns:p14="http://schemas.microsoft.com/office/powerpoint/2010/main" val="366679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 Josephs B.N.S.</a:t>
            </a:r>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8260" r="18260"/>
          <a:stretch>
            <a:fillRect/>
          </a:stretch>
        </p:blipFill>
        <p:spPr>
          <a:xfrm rot="5400000">
            <a:off x="3865260" y="460183"/>
            <a:ext cx="4920216" cy="5360818"/>
          </a:xfrm>
        </p:spPr>
      </p:pic>
      <p:sp>
        <p:nvSpPr>
          <p:cNvPr id="4" name="Text Placeholder 3"/>
          <p:cNvSpPr>
            <a:spLocks noGrp="1"/>
          </p:cNvSpPr>
          <p:nvPr>
            <p:ph type="body" sz="half" idx="2"/>
          </p:nvPr>
        </p:nvSpPr>
        <p:spPr/>
        <p:txBody>
          <a:bodyPr/>
          <a:lstStyle/>
          <a:p>
            <a:r>
              <a:rPr lang="en-GB" dirty="0"/>
              <a:t>We then presented the project to the boys school there we showed it to 2</a:t>
            </a:r>
            <a:r>
              <a:rPr lang="en-GB" baseline="30000" dirty="0"/>
              <a:t>nd</a:t>
            </a:r>
            <a:r>
              <a:rPr lang="en-GB" dirty="0"/>
              <a:t>,3</a:t>
            </a:r>
            <a:r>
              <a:rPr lang="en-GB" baseline="30000" dirty="0"/>
              <a:t>rd</a:t>
            </a:r>
            <a:r>
              <a:rPr lang="en-GB" dirty="0"/>
              <a:t> and 4</a:t>
            </a:r>
            <a:r>
              <a:rPr lang="en-GB" baseline="30000" dirty="0"/>
              <a:t>th</a:t>
            </a:r>
            <a:r>
              <a:rPr lang="en-GB" dirty="0"/>
              <a:t> classers </a:t>
            </a:r>
          </a:p>
          <a:p>
            <a:r>
              <a:rPr lang="en-GB" dirty="0"/>
              <a:t>They seemed to be very involved in the presentation which made our job easier </a:t>
            </a:r>
          </a:p>
        </p:txBody>
      </p:sp>
    </p:spTree>
    <p:extLst>
      <p:ext uri="{BB962C8B-B14F-4D97-AF65-F5344CB8AC3E}">
        <p14:creationId xmlns:p14="http://schemas.microsoft.com/office/powerpoint/2010/main" val="2924141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Porochial</a:t>
            </a:r>
            <a:r>
              <a:rPr lang="en-GB" dirty="0"/>
              <a:t> school</a:t>
            </a:r>
          </a:p>
        </p:txBody>
      </p:sp>
      <p:pic>
        <p:nvPicPr>
          <p:cNvPr id="7" name="Picture Placeholder 6"/>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4386" r="14386"/>
          <a:stretch>
            <a:fillRect/>
          </a:stretch>
        </p:blipFill>
        <p:spPr/>
      </p:pic>
      <p:sp>
        <p:nvSpPr>
          <p:cNvPr id="4" name="Text Placeholder 3"/>
          <p:cNvSpPr>
            <a:spLocks noGrp="1"/>
          </p:cNvSpPr>
          <p:nvPr>
            <p:ph type="body" sz="half" idx="2"/>
          </p:nvPr>
        </p:nvSpPr>
        <p:spPr/>
        <p:txBody>
          <a:bodyPr/>
          <a:lstStyle/>
          <a:p>
            <a:pPr algn="just"/>
            <a:r>
              <a:rPr lang="en-GB" dirty="0"/>
              <a:t>We then went to the </a:t>
            </a:r>
            <a:r>
              <a:rPr lang="en-GB" dirty="0" err="1"/>
              <a:t>Porochail</a:t>
            </a:r>
            <a:r>
              <a:rPr lang="en-GB" dirty="0"/>
              <a:t> school we decided to go here as the school is very big on recycling and along with St. Josephs have won all green flags.</a:t>
            </a:r>
          </a:p>
          <a:p>
            <a:pPr algn="just"/>
            <a:r>
              <a:rPr lang="en-GB" dirty="0"/>
              <a:t>They were very involved and at some stages even outsmarted us </a:t>
            </a:r>
          </a:p>
        </p:txBody>
      </p:sp>
    </p:spTree>
    <p:extLst>
      <p:ext uri="{BB962C8B-B14F-4D97-AF65-F5344CB8AC3E}">
        <p14:creationId xmlns:p14="http://schemas.microsoft.com/office/powerpoint/2010/main" val="2344286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841" y="255181"/>
            <a:ext cx="4271768" cy="526312"/>
          </a:xfrm>
        </p:spPr>
        <p:txBody>
          <a:bodyPr>
            <a:normAutofit fontScale="90000"/>
          </a:bodyPr>
          <a:lstStyle/>
          <a:p>
            <a:r>
              <a:rPr lang="en-GB" b="1" dirty="0"/>
              <a:t>Worldwide Awareness  </a:t>
            </a:r>
          </a:p>
        </p:txBody>
      </p:sp>
      <p:sp>
        <p:nvSpPr>
          <p:cNvPr id="4" name="Text Placeholder 3"/>
          <p:cNvSpPr>
            <a:spLocks noGrp="1"/>
          </p:cNvSpPr>
          <p:nvPr>
            <p:ph type="body" sz="half" idx="2"/>
          </p:nvPr>
        </p:nvSpPr>
        <p:spPr>
          <a:xfrm>
            <a:off x="629841" y="1015409"/>
            <a:ext cx="2949178" cy="3811588"/>
          </a:xfrm>
        </p:spPr>
        <p:txBody>
          <a:bodyPr>
            <a:normAutofit/>
          </a:bodyPr>
          <a:lstStyle/>
          <a:p>
            <a:pPr algn="just"/>
            <a:r>
              <a:rPr lang="en-GB" dirty="0"/>
              <a:t>We then decided to make our voices heard worldwide and the only way we could do this was to create an Instagram profile where we could showcase facts and spread our idea</a:t>
            </a:r>
          </a:p>
          <a:p>
            <a:pPr algn="just"/>
            <a:r>
              <a:rPr lang="en-GB" dirty="0"/>
              <a:t>The account now has over 40 followers from around the world and we would like to say that’s 40 more people aware of our recycling system.</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66132"/>
            <a:ext cx="4455042" cy="6149607"/>
          </a:xfrm>
          <a:prstGeom prst="rect">
            <a:avLst/>
          </a:prstGeom>
        </p:spPr>
      </p:pic>
    </p:spTree>
    <p:extLst>
      <p:ext uri="{BB962C8B-B14F-4D97-AF65-F5344CB8AC3E}">
        <p14:creationId xmlns:p14="http://schemas.microsoft.com/office/powerpoint/2010/main" val="35055828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Project Entry and Competition  </a:t>
            </a:r>
          </a:p>
        </p:txBody>
      </p:sp>
      <p:sp>
        <p:nvSpPr>
          <p:cNvPr id="4" name="Text Placeholder 3"/>
          <p:cNvSpPr>
            <a:spLocks noGrp="1"/>
          </p:cNvSpPr>
          <p:nvPr>
            <p:ph type="body" sz="half" idx="2"/>
          </p:nvPr>
        </p:nvSpPr>
        <p:spPr/>
        <p:txBody>
          <a:bodyPr/>
          <a:lstStyle/>
          <a:p>
            <a:pPr algn="just"/>
            <a:r>
              <a:rPr lang="en-GB" dirty="0"/>
              <a:t>We then began to fill out all the forms and do all the necessary work that was needed to complete this project entry into the competition for the </a:t>
            </a:r>
            <a:r>
              <a:rPr lang="en-IE" dirty="0"/>
              <a:t>Young Environmentalist Award 2019</a:t>
            </a:r>
          </a:p>
          <a:p>
            <a:pPr algn="just"/>
            <a:endParaRPr lang="en-GB" dirty="0"/>
          </a:p>
        </p:txBody>
      </p:sp>
      <p:pic>
        <p:nvPicPr>
          <p:cNvPr id="7" name="Picture 6"/>
          <p:cNvPicPr>
            <a:picLocks noChangeAspect="1"/>
          </p:cNvPicPr>
          <p:nvPr/>
        </p:nvPicPr>
        <p:blipFill rotWithShape="1">
          <a:blip r:embed="rId2"/>
          <a:srcRect t="-474" r="50185" b="37974"/>
          <a:stretch/>
        </p:blipFill>
        <p:spPr>
          <a:xfrm>
            <a:off x="3891515" y="493811"/>
            <a:ext cx="5165279" cy="4306790"/>
          </a:xfrm>
          <a:prstGeom prst="rect">
            <a:avLst/>
          </a:prstGeom>
        </p:spPr>
      </p:pic>
    </p:spTree>
    <p:extLst>
      <p:ext uri="{BB962C8B-B14F-4D97-AF65-F5344CB8AC3E}">
        <p14:creationId xmlns:p14="http://schemas.microsoft.com/office/powerpoint/2010/main" val="40367086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News </a:t>
            </a:r>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pPr algn="just"/>
            <a:r>
              <a:rPr lang="en-GB" dirty="0"/>
              <a:t>We then sent off all the required information and evidence </a:t>
            </a:r>
          </a:p>
          <a:p>
            <a:pPr algn="just"/>
            <a:r>
              <a:rPr lang="en-GB" dirty="0"/>
              <a:t>We waited for about three weeks and we got an email from Mr. Costello informing us that we got through we wanted to celebrate but we knew we couldn’t we had work to do </a:t>
            </a:r>
          </a:p>
        </p:txBody>
      </p:sp>
      <p:pic>
        <p:nvPicPr>
          <p:cNvPr id="5" name="Picture 4"/>
          <p:cNvPicPr>
            <a:picLocks noChangeAspect="1"/>
          </p:cNvPicPr>
          <p:nvPr/>
        </p:nvPicPr>
        <p:blipFill rotWithShape="1">
          <a:blip r:embed="rId2"/>
          <a:srcRect l="48722" t="-1" b="-95"/>
          <a:stretch/>
        </p:blipFill>
        <p:spPr>
          <a:xfrm>
            <a:off x="3700029" y="128798"/>
            <a:ext cx="5443971" cy="6197574"/>
          </a:xfrm>
          <a:prstGeom prst="rect">
            <a:avLst/>
          </a:prstGeom>
        </p:spPr>
      </p:pic>
    </p:spTree>
    <p:extLst>
      <p:ext uri="{BB962C8B-B14F-4D97-AF65-F5344CB8AC3E}">
        <p14:creationId xmlns:p14="http://schemas.microsoft.com/office/powerpoint/2010/main" val="1057708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510082C-B43B-467A-A635-411937B0383F}"/>
              </a:ext>
            </a:extLst>
          </p:cNvPr>
          <p:cNvSpPr>
            <a:spLocks noGrp="1"/>
          </p:cNvSpPr>
          <p:nvPr>
            <p:ph type="title"/>
          </p:nvPr>
        </p:nvSpPr>
        <p:spPr>
          <a:xfrm>
            <a:off x="0" y="0"/>
            <a:ext cx="7886700" cy="1325563"/>
          </a:xfrm>
        </p:spPr>
        <p:txBody>
          <a:bodyPr/>
          <a:lstStyle/>
          <a:p>
            <a:r>
              <a:rPr lang="en-US" dirty="0">
                <a:solidFill>
                  <a:schemeClr val="accent6">
                    <a:lumMod val="50000"/>
                  </a:schemeClr>
                </a:solidFill>
                <a:latin typeface="+mn-lt"/>
              </a:rPr>
              <a:t>Description of the project</a:t>
            </a:r>
          </a:p>
        </p:txBody>
      </p:sp>
      <p:sp>
        <p:nvSpPr>
          <p:cNvPr id="3" name="Θέση περιεχομένου 2">
            <a:extLst>
              <a:ext uri="{FF2B5EF4-FFF2-40B4-BE49-F238E27FC236}">
                <a16:creationId xmlns:a16="http://schemas.microsoft.com/office/drawing/2014/main" id="{CA398539-95BF-4844-9457-FEF6DC8687A2}"/>
              </a:ext>
            </a:extLst>
          </p:cNvPr>
          <p:cNvSpPr>
            <a:spLocks noGrp="1"/>
          </p:cNvSpPr>
          <p:nvPr>
            <p:ph idx="1"/>
          </p:nvPr>
        </p:nvSpPr>
        <p:spPr>
          <a:xfrm>
            <a:off x="0" y="1203324"/>
            <a:ext cx="8978900" cy="5413375"/>
          </a:xfrm>
        </p:spPr>
        <p:txBody>
          <a:bodyPr>
            <a:normAutofit lnSpcReduction="10000"/>
          </a:bodyPr>
          <a:lstStyle/>
          <a:p>
            <a:pPr algn="just"/>
            <a:r>
              <a:rPr lang="en-US" b="1" dirty="0">
                <a:solidFill>
                  <a:schemeClr val="accent6">
                    <a:lumMod val="50000"/>
                  </a:schemeClr>
                </a:solidFill>
              </a:rPr>
              <a:t>Title: </a:t>
            </a:r>
            <a:r>
              <a:rPr lang="en-US" dirty="0">
                <a:solidFill>
                  <a:schemeClr val="accent6">
                    <a:lumMod val="50000"/>
                  </a:schemeClr>
                </a:solidFill>
              </a:rPr>
              <a:t>The introduction of a recycling process into a secondary school in Ireland and increasing awareness of the importance of recycling in the local community </a:t>
            </a:r>
          </a:p>
          <a:p>
            <a:pPr algn="just"/>
            <a:endParaRPr lang="en-US" dirty="0">
              <a:solidFill>
                <a:schemeClr val="accent6">
                  <a:lumMod val="50000"/>
                </a:schemeClr>
              </a:solidFill>
            </a:endParaRPr>
          </a:p>
          <a:p>
            <a:pPr algn="just"/>
            <a:r>
              <a:rPr lang="en-US" b="1" dirty="0">
                <a:solidFill>
                  <a:schemeClr val="accent6">
                    <a:lumMod val="50000"/>
                  </a:schemeClr>
                </a:solidFill>
              </a:rPr>
              <a:t>Description:  </a:t>
            </a:r>
            <a:r>
              <a:rPr lang="en-US" dirty="0">
                <a:solidFill>
                  <a:schemeClr val="accent6">
                    <a:lumMod val="50000"/>
                  </a:schemeClr>
                </a:solidFill>
              </a:rPr>
              <a:t>In this project students establish a recycling  process in a secondary school in Ireland and promoted the importance of recycling in the local community</a:t>
            </a:r>
          </a:p>
          <a:p>
            <a:r>
              <a:rPr lang="en-US" b="1" dirty="0">
                <a:solidFill>
                  <a:schemeClr val="accent6">
                    <a:lumMod val="50000"/>
                  </a:schemeClr>
                </a:solidFill>
              </a:rPr>
              <a:t>Learning Objectives: </a:t>
            </a:r>
          </a:p>
          <a:p>
            <a:pPr marL="342900" indent="-342900">
              <a:buFont typeface="+mj-lt"/>
              <a:buAutoNum type="arabicPeriod"/>
            </a:pPr>
            <a:r>
              <a:rPr lang="en-US" sz="1800" dirty="0">
                <a:solidFill>
                  <a:schemeClr val="accent6">
                    <a:lumMod val="50000"/>
                  </a:schemeClr>
                </a:solidFill>
              </a:rPr>
              <a:t>Understand what is meant by recycling and its importance in relation to preserving the environment </a:t>
            </a:r>
          </a:p>
          <a:p>
            <a:pPr marL="342900" indent="-342900">
              <a:buFont typeface="+mj-lt"/>
              <a:buAutoNum type="arabicPeriod"/>
            </a:pPr>
            <a:r>
              <a:rPr lang="en-US" sz="1800" dirty="0">
                <a:solidFill>
                  <a:schemeClr val="accent6">
                    <a:lumMod val="50000"/>
                  </a:schemeClr>
                </a:solidFill>
              </a:rPr>
              <a:t>Develop and use project management  skills </a:t>
            </a:r>
          </a:p>
          <a:p>
            <a:pPr marL="342900" indent="-342900">
              <a:buFont typeface="+mj-lt"/>
              <a:buAutoNum type="arabicPeriod"/>
            </a:pPr>
            <a:r>
              <a:rPr lang="en-US" sz="1800" dirty="0">
                <a:solidFill>
                  <a:schemeClr val="accent6">
                    <a:lumMod val="50000"/>
                  </a:schemeClr>
                </a:solidFill>
              </a:rPr>
              <a:t>Develop and use communication skills </a:t>
            </a:r>
          </a:p>
          <a:p>
            <a:pPr marL="342900" indent="-342900">
              <a:buFont typeface="+mj-lt"/>
              <a:buAutoNum type="arabicPeriod"/>
            </a:pPr>
            <a:r>
              <a:rPr lang="en-US" sz="1800" dirty="0">
                <a:solidFill>
                  <a:schemeClr val="accent6">
                    <a:lumMod val="50000"/>
                  </a:schemeClr>
                </a:solidFill>
              </a:rPr>
              <a:t>Develop and use interpersonal relationship skills  </a:t>
            </a:r>
          </a:p>
          <a:p>
            <a:pPr marL="0" indent="0">
              <a:buNone/>
            </a:pPr>
            <a:r>
              <a:rPr lang="en-US" dirty="0">
                <a:solidFill>
                  <a:schemeClr val="accent6">
                    <a:lumMod val="50000"/>
                  </a:schemeClr>
                </a:solidFill>
              </a:rPr>
              <a:t>      </a:t>
            </a:r>
          </a:p>
        </p:txBody>
      </p:sp>
    </p:spTree>
    <p:extLst>
      <p:ext uri="{BB962C8B-B14F-4D97-AF65-F5344CB8AC3E}">
        <p14:creationId xmlns:p14="http://schemas.microsoft.com/office/powerpoint/2010/main" val="1054433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3F42F4-E5E9-4388-B884-CB15FB07CDA7}"/>
              </a:ext>
            </a:extLst>
          </p:cNvPr>
          <p:cNvSpPr/>
          <p:nvPr/>
        </p:nvSpPr>
        <p:spPr>
          <a:xfrm>
            <a:off x="1823483" y="745408"/>
            <a:ext cx="6150936" cy="369332"/>
          </a:xfrm>
          <a:prstGeom prst="rect">
            <a:avLst/>
          </a:prstGeom>
        </p:spPr>
        <p:txBody>
          <a:bodyPr wrap="square">
            <a:spAutoFit/>
          </a:bodyPr>
          <a:lstStyle/>
          <a:p>
            <a:r>
              <a:rPr lang="en-IE" b="1" dirty="0">
                <a:latin typeface="Roboto"/>
              </a:rPr>
              <a:t>ECO-UNESCO's Young Environmentalist Awards </a:t>
            </a:r>
            <a:endParaRPr lang="en-IE" b="1" i="0" dirty="0">
              <a:effectLst/>
              <a:latin typeface="Roboto"/>
            </a:endParaRPr>
          </a:p>
        </p:txBody>
      </p:sp>
      <p:sp>
        <p:nvSpPr>
          <p:cNvPr id="6" name="Rectangle 5">
            <a:extLst>
              <a:ext uri="{FF2B5EF4-FFF2-40B4-BE49-F238E27FC236}">
                <a16:creationId xmlns:a16="http://schemas.microsoft.com/office/drawing/2014/main" id="{F3B6CA25-C904-4A65-911A-83B0925A6C85}"/>
              </a:ext>
            </a:extLst>
          </p:cNvPr>
          <p:cNvSpPr/>
          <p:nvPr/>
        </p:nvSpPr>
        <p:spPr>
          <a:xfrm>
            <a:off x="2285999" y="3105835"/>
            <a:ext cx="5550195" cy="369332"/>
          </a:xfrm>
          <a:prstGeom prst="rect">
            <a:avLst/>
          </a:prstGeom>
        </p:spPr>
        <p:txBody>
          <a:bodyPr wrap="square">
            <a:spAutoFit/>
          </a:bodyPr>
          <a:lstStyle/>
          <a:p>
            <a:r>
              <a:rPr lang="en-IE" dirty="0">
                <a:hlinkClick r:id="rId2"/>
              </a:rPr>
              <a:t>https://www.youtube.com/watch?v=-J9zvBE1-Tw</a:t>
            </a:r>
            <a:endParaRPr lang="en-IE" dirty="0"/>
          </a:p>
        </p:txBody>
      </p:sp>
    </p:spTree>
    <p:extLst>
      <p:ext uri="{BB962C8B-B14F-4D97-AF65-F5344CB8AC3E}">
        <p14:creationId xmlns:p14="http://schemas.microsoft.com/office/powerpoint/2010/main" val="2971571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7DCA1D-D566-41A7-9517-04E24E1F0D02}"/>
              </a:ext>
            </a:extLst>
          </p:cNvPr>
          <p:cNvSpPr/>
          <p:nvPr/>
        </p:nvSpPr>
        <p:spPr>
          <a:xfrm>
            <a:off x="1323753" y="295276"/>
            <a:ext cx="6496494" cy="369332"/>
          </a:xfrm>
          <a:prstGeom prst="rect">
            <a:avLst/>
          </a:prstGeom>
        </p:spPr>
        <p:txBody>
          <a:bodyPr wrap="square">
            <a:spAutoFit/>
          </a:bodyPr>
          <a:lstStyle/>
          <a:p>
            <a:r>
              <a:rPr lang="en-IE" b="1" dirty="0">
                <a:latin typeface="Roboto"/>
              </a:rPr>
              <a:t>ECO-UNESCO's Young Environmentalist Awards Finals </a:t>
            </a:r>
            <a:endParaRPr lang="en-IE" dirty="0"/>
          </a:p>
        </p:txBody>
      </p:sp>
      <p:pic>
        <p:nvPicPr>
          <p:cNvPr id="6" name="Picture 5">
            <a:extLst>
              <a:ext uri="{FF2B5EF4-FFF2-40B4-BE49-F238E27FC236}">
                <a16:creationId xmlns:a16="http://schemas.microsoft.com/office/drawing/2014/main" id="{3FBFA9B8-DAC8-4A12-B6F4-DFAB37C2584F}"/>
              </a:ext>
            </a:extLst>
          </p:cNvPr>
          <p:cNvPicPr>
            <a:picLocks noChangeAspect="1"/>
          </p:cNvPicPr>
          <p:nvPr/>
        </p:nvPicPr>
        <p:blipFill>
          <a:blip r:embed="rId2"/>
          <a:stretch>
            <a:fillRect/>
          </a:stretch>
        </p:blipFill>
        <p:spPr>
          <a:xfrm>
            <a:off x="467833" y="853515"/>
            <a:ext cx="8357190" cy="5494464"/>
          </a:xfrm>
          <a:prstGeom prst="rect">
            <a:avLst/>
          </a:prstGeom>
        </p:spPr>
      </p:pic>
    </p:spTree>
    <p:extLst>
      <p:ext uri="{BB962C8B-B14F-4D97-AF65-F5344CB8AC3E}">
        <p14:creationId xmlns:p14="http://schemas.microsoft.com/office/powerpoint/2010/main" val="2841114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5D52E7-60F3-4058-8B23-5618D9FC6FE2}"/>
              </a:ext>
            </a:extLst>
          </p:cNvPr>
          <p:cNvPicPr>
            <a:picLocks noChangeAspect="1"/>
          </p:cNvPicPr>
          <p:nvPr/>
        </p:nvPicPr>
        <p:blipFill>
          <a:blip r:embed="rId3"/>
          <a:stretch>
            <a:fillRect/>
          </a:stretch>
        </p:blipFill>
        <p:spPr>
          <a:xfrm>
            <a:off x="67680" y="630973"/>
            <a:ext cx="4410692" cy="2592351"/>
          </a:xfrm>
          <a:prstGeom prst="rect">
            <a:avLst/>
          </a:prstGeom>
        </p:spPr>
      </p:pic>
      <p:pic>
        <p:nvPicPr>
          <p:cNvPr id="5" name="Picture 4">
            <a:extLst>
              <a:ext uri="{FF2B5EF4-FFF2-40B4-BE49-F238E27FC236}">
                <a16:creationId xmlns:a16="http://schemas.microsoft.com/office/drawing/2014/main" id="{8A6A962E-9F29-4885-A050-D5EEE4957F53}"/>
              </a:ext>
            </a:extLst>
          </p:cNvPr>
          <p:cNvPicPr>
            <a:picLocks noChangeAspect="1"/>
          </p:cNvPicPr>
          <p:nvPr/>
        </p:nvPicPr>
        <p:blipFill>
          <a:blip r:embed="rId4"/>
          <a:stretch>
            <a:fillRect/>
          </a:stretch>
        </p:blipFill>
        <p:spPr>
          <a:xfrm>
            <a:off x="4597950" y="630974"/>
            <a:ext cx="4410692" cy="2798026"/>
          </a:xfrm>
          <a:prstGeom prst="rect">
            <a:avLst/>
          </a:prstGeom>
        </p:spPr>
      </p:pic>
      <p:pic>
        <p:nvPicPr>
          <p:cNvPr id="6" name="Picture 5">
            <a:extLst>
              <a:ext uri="{FF2B5EF4-FFF2-40B4-BE49-F238E27FC236}">
                <a16:creationId xmlns:a16="http://schemas.microsoft.com/office/drawing/2014/main" id="{12676E37-C8FB-4C45-BCA4-5CC55F14034F}"/>
              </a:ext>
            </a:extLst>
          </p:cNvPr>
          <p:cNvPicPr>
            <a:picLocks noChangeAspect="1"/>
          </p:cNvPicPr>
          <p:nvPr/>
        </p:nvPicPr>
        <p:blipFill>
          <a:blip r:embed="rId5"/>
          <a:stretch>
            <a:fillRect/>
          </a:stretch>
        </p:blipFill>
        <p:spPr>
          <a:xfrm>
            <a:off x="4572000" y="3429000"/>
            <a:ext cx="4572000" cy="3429000"/>
          </a:xfrm>
          <a:prstGeom prst="rect">
            <a:avLst/>
          </a:prstGeom>
        </p:spPr>
      </p:pic>
      <p:pic>
        <p:nvPicPr>
          <p:cNvPr id="1026" name="Picture 2" descr="https://i.pinimg.com/736x/cd/e7/af/cde7af3cf975110e59551ef1ad1b0150--trash-bins-home-office.jpg">
            <a:extLst>
              <a:ext uri="{FF2B5EF4-FFF2-40B4-BE49-F238E27FC236}">
                <a16:creationId xmlns:a16="http://schemas.microsoft.com/office/drawing/2014/main" id="{A71354B4-6CC3-4FE8-890C-5B4707AC83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223325"/>
            <a:ext cx="4410692" cy="36346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069D3A9-8197-4154-B6FF-30D01AB39909}"/>
              </a:ext>
            </a:extLst>
          </p:cNvPr>
          <p:cNvSpPr txBox="1"/>
          <p:nvPr/>
        </p:nvSpPr>
        <p:spPr>
          <a:xfrm>
            <a:off x="3204190" y="0"/>
            <a:ext cx="5496339" cy="523220"/>
          </a:xfrm>
          <a:prstGeom prst="rect">
            <a:avLst/>
          </a:prstGeom>
          <a:noFill/>
        </p:spPr>
        <p:txBody>
          <a:bodyPr wrap="square" rtlCol="0">
            <a:spAutoFit/>
          </a:bodyPr>
          <a:lstStyle/>
          <a:p>
            <a:r>
              <a:rPr lang="en-GB" sz="2800" b="1" dirty="0"/>
              <a:t>Introduction </a:t>
            </a:r>
            <a:endParaRPr lang="en-IE" sz="2800" b="1" dirty="0"/>
          </a:p>
        </p:txBody>
      </p:sp>
    </p:spTree>
    <p:extLst>
      <p:ext uri="{BB962C8B-B14F-4D97-AF65-F5344CB8AC3E}">
        <p14:creationId xmlns:p14="http://schemas.microsoft.com/office/powerpoint/2010/main" val="3304603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E2A938-C08D-455C-ACDA-F92BF6999262}"/>
              </a:ext>
            </a:extLst>
          </p:cNvPr>
          <p:cNvPicPr>
            <a:picLocks noChangeAspect="1"/>
          </p:cNvPicPr>
          <p:nvPr/>
        </p:nvPicPr>
        <p:blipFill>
          <a:blip r:embed="rId2"/>
          <a:stretch>
            <a:fillRect/>
          </a:stretch>
        </p:blipFill>
        <p:spPr>
          <a:xfrm>
            <a:off x="138223" y="914400"/>
            <a:ext cx="9144000" cy="5071730"/>
          </a:xfrm>
          <a:prstGeom prst="rect">
            <a:avLst/>
          </a:prstGeom>
        </p:spPr>
      </p:pic>
      <p:sp>
        <p:nvSpPr>
          <p:cNvPr id="5" name="TextBox 4">
            <a:extLst>
              <a:ext uri="{FF2B5EF4-FFF2-40B4-BE49-F238E27FC236}">
                <a16:creationId xmlns:a16="http://schemas.microsoft.com/office/drawing/2014/main" id="{2CDBA5EA-52D9-43BB-8855-05A52BD8BF32}"/>
              </a:ext>
            </a:extLst>
          </p:cNvPr>
          <p:cNvSpPr txBox="1"/>
          <p:nvPr/>
        </p:nvSpPr>
        <p:spPr>
          <a:xfrm>
            <a:off x="1180214" y="361507"/>
            <a:ext cx="6815470" cy="400110"/>
          </a:xfrm>
          <a:prstGeom prst="rect">
            <a:avLst/>
          </a:prstGeom>
          <a:noFill/>
        </p:spPr>
        <p:txBody>
          <a:bodyPr wrap="square" rtlCol="0">
            <a:spAutoFit/>
          </a:bodyPr>
          <a:lstStyle/>
          <a:p>
            <a:pPr algn="ctr"/>
            <a:r>
              <a:rPr lang="en-GB" sz="2000" b="1" dirty="0"/>
              <a:t>Planning and Design of the Project </a:t>
            </a:r>
            <a:endParaRPr lang="en-IE" sz="2000" b="1" dirty="0"/>
          </a:p>
        </p:txBody>
      </p:sp>
    </p:spTree>
    <p:extLst>
      <p:ext uri="{BB962C8B-B14F-4D97-AF65-F5344CB8AC3E}">
        <p14:creationId xmlns:p14="http://schemas.microsoft.com/office/powerpoint/2010/main" val="1047181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985C8A-22ED-4D4C-A9F7-89794C910DD0}"/>
              </a:ext>
            </a:extLst>
          </p:cNvPr>
          <p:cNvPicPr>
            <a:picLocks noChangeAspect="1"/>
          </p:cNvPicPr>
          <p:nvPr/>
        </p:nvPicPr>
        <p:blipFill>
          <a:blip r:embed="rId2"/>
          <a:stretch>
            <a:fillRect/>
          </a:stretch>
        </p:blipFill>
        <p:spPr>
          <a:xfrm>
            <a:off x="0" y="732242"/>
            <a:ext cx="9144000" cy="5328315"/>
          </a:xfrm>
          <a:prstGeom prst="rect">
            <a:avLst/>
          </a:prstGeom>
        </p:spPr>
      </p:pic>
      <p:sp>
        <p:nvSpPr>
          <p:cNvPr id="5" name="Rectangle 4">
            <a:extLst>
              <a:ext uri="{FF2B5EF4-FFF2-40B4-BE49-F238E27FC236}">
                <a16:creationId xmlns:a16="http://schemas.microsoft.com/office/drawing/2014/main" id="{41A9C009-7623-4498-8052-AAFCA3968D08}"/>
              </a:ext>
            </a:extLst>
          </p:cNvPr>
          <p:cNvSpPr/>
          <p:nvPr/>
        </p:nvSpPr>
        <p:spPr>
          <a:xfrm>
            <a:off x="2809145" y="362911"/>
            <a:ext cx="3525709" cy="369332"/>
          </a:xfrm>
          <a:prstGeom prst="rect">
            <a:avLst/>
          </a:prstGeom>
        </p:spPr>
        <p:txBody>
          <a:bodyPr wrap="none">
            <a:spAutoFit/>
          </a:bodyPr>
          <a:lstStyle/>
          <a:p>
            <a:pPr algn="ctr"/>
            <a:r>
              <a:rPr lang="en-GB" b="1" dirty="0"/>
              <a:t>Planning and Design of the Project </a:t>
            </a:r>
            <a:endParaRPr lang="en-IE" b="1" dirty="0"/>
          </a:p>
        </p:txBody>
      </p:sp>
    </p:spTree>
    <p:extLst>
      <p:ext uri="{BB962C8B-B14F-4D97-AF65-F5344CB8AC3E}">
        <p14:creationId xmlns:p14="http://schemas.microsoft.com/office/powerpoint/2010/main" val="4244451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C8EDF9-F26D-40A3-AD49-A80E9D140961}"/>
              </a:ext>
            </a:extLst>
          </p:cNvPr>
          <p:cNvSpPr/>
          <p:nvPr/>
        </p:nvSpPr>
        <p:spPr>
          <a:xfrm>
            <a:off x="2158409" y="1223872"/>
            <a:ext cx="4572000" cy="646331"/>
          </a:xfrm>
          <a:prstGeom prst="rect">
            <a:avLst/>
          </a:prstGeom>
        </p:spPr>
        <p:txBody>
          <a:bodyPr>
            <a:spAutoFit/>
          </a:bodyPr>
          <a:lstStyle/>
          <a:p>
            <a:r>
              <a:rPr lang="en-IE" dirty="0">
                <a:hlinkClick r:id="rId2"/>
              </a:rPr>
              <a:t>https://www.youtube.com/watch?v=bD5AahdcZew</a:t>
            </a:r>
            <a:endParaRPr lang="en-IE" dirty="0"/>
          </a:p>
        </p:txBody>
      </p:sp>
    </p:spTree>
    <p:extLst>
      <p:ext uri="{BB962C8B-B14F-4D97-AF65-F5344CB8AC3E}">
        <p14:creationId xmlns:p14="http://schemas.microsoft.com/office/powerpoint/2010/main" val="2571583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C1C5E-7DB7-4AA8-865C-FDF28D9FC217}"/>
              </a:ext>
            </a:extLst>
          </p:cNvPr>
          <p:cNvSpPr>
            <a:spLocks noGrp="1"/>
          </p:cNvSpPr>
          <p:nvPr>
            <p:ph type="title"/>
          </p:nvPr>
        </p:nvSpPr>
        <p:spPr/>
        <p:txBody>
          <a:bodyPr/>
          <a:lstStyle/>
          <a:p>
            <a:r>
              <a:rPr lang="en-GB" dirty="0"/>
              <a:t>The Team </a:t>
            </a:r>
            <a:endParaRPr lang="en-IE" dirty="0"/>
          </a:p>
        </p:txBody>
      </p:sp>
      <p:pic>
        <p:nvPicPr>
          <p:cNvPr id="4" name="Picture 3">
            <a:extLst>
              <a:ext uri="{FF2B5EF4-FFF2-40B4-BE49-F238E27FC236}">
                <a16:creationId xmlns:a16="http://schemas.microsoft.com/office/drawing/2014/main" id="{2488591E-FD81-4FF3-A6AA-427F815DEF2E}"/>
              </a:ext>
            </a:extLst>
          </p:cNvPr>
          <p:cNvPicPr>
            <a:picLocks noChangeAspect="1"/>
          </p:cNvPicPr>
          <p:nvPr/>
        </p:nvPicPr>
        <p:blipFill>
          <a:blip r:embed="rId2"/>
          <a:stretch>
            <a:fillRect/>
          </a:stretch>
        </p:blipFill>
        <p:spPr>
          <a:xfrm>
            <a:off x="628649" y="1515138"/>
            <a:ext cx="7886699" cy="4977735"/>
          </a:xfrm>
          <a:prstGeom prst="rect">
            <a:avLst/>
          </a:prstGeom>
        </p:spPr>
      </p:pic>
    </p:spTree>
    <p:extLst>
      <p:ext uri="{BB962C8B-B14F-4D97-AF65-F5344CB8AC3E}">
        <p14:creationId xmlns:p14="http://schemas.microsoft.com/office/powerpoint/2010/main" val="3121537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5982" y="135599"/>
            <a:ext cx="2420786" cy="1265943"/>
          </a:xfrm>
        </p:spPr>
        <p:txBody>
          <a:bodyPr/>
          <a:lstStyle/>
          <a:p>
            <a:r>
              <a:rPr lang="en-GB" dirty="0"/>
              <a:t>Our contract</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12569" y="969817"/>
            <a:ext cx="5098475" cy="4873339"/>
          </a:xfrm>
        </p:spPr>
      </p:pic>
      <p:sp>
        <p:nvSpPr>
          <p:cNvPr id="4" name="Text Placeholder 3"/>
          <p:cNvSpPr>
            <a:spLocks noGrp="1"/>
          </p:cNvSpPr>
          <p:nvPr>
            <p:ph type="body" sz="half" idx="2"/>
          </p:nvPr>
        </p:nvSpPr>
        <p:spPr>
          <a:xfrm>
            <a:off x="6357367" y="1667742"/>
            <a:ext cx="2420786" cy="3761509"/>
          </a:xfrm>
        </p:spPr>
        <p:txBody>
          <a:bodyPr/>
          <a:lstStyle/>
          <a:p>
            <a:r>
              <a:rPr lang="en-GB" dirty="0"/>
              <a:t>The first thing we did was create a contract</a:t>
            </a:r>
          </a:p>
          <a:p>
            <a:r>
              <a:rPr lang="en-GB" dirty="0"/>
              <a:t>Some of the rules we had to follow were</a:t>
            </a:r>
          </a:p>
          <a:p>
            <a:endParaRPr lang="en-GB" dirty="0"/>
          </a:p>
        </p:txBody>
      </p:sp>
    </p:spTree>
    <p:extLst>
      <p:ext uri="{BB962C8B-B14F-4D97-AF65-F5344CB8AC3E}">
        <p14:creationId xmlns:p14="http://schemas.microsoft.com/office/powerpoint/2010/main" val="1969414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Planning</a:t>
            </a:r>
            <a:r>
              <a:rPr lang="en-GB" dirty="0"/>
              <a:t> </a:t>
            </a:r>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3288" r="23288"/>
          <a:stretch>
            <a:fillRect/>
          </a:stretch>
        </p:blipFill>
        <p:spPr/>
      </p:pic>
      <p:sp>
        <p:nvSpPr>
          <p:cNvPr id="4" name="Text Placeholder 3"/>
          <p:cNvSpPr>
            <a:spLocks noGrp="1"/>
          </p:cNvSpPr>
          <p:nvPr>
            <p:ph type="body" sz="half" idx="2"/>
          </p:nvPr>
        </p:nvSpPr>
        <p:spPr/>
        <p:txBody>
          <a:bodyPr>
            <a:normAutofit/>
          </a:bodyPr>
          <a:lstStyle/>
          <a:p>
            <a:r>
              <a:rPr lang="en-GB" dirty="0"/>
              <a:t>we instantly decided to set up a recycling system in the school as it was badly needed and it fit the criteria needed to fulfil this project.</a:t>
            </a:r>
          </a:p>
          <a:p>
            <a:r>
              <a:rPr lang="en-GB" dirty="0"/>
              <a:t>We then created a sheet with all the tasks we had to fulfil and a list of all our skills.</a:t>
            </a:r>
          </a:p>
          <a:p>
            <a:r>
              <a:rPr lang="en-GB" dirty="0"/>
              <a:t>Our first problem was Ronan had to leave the group but we got over it </a:t>
            </a:r>
          </a:p>
          <a:p>
            <a:r>
              <a:rPr lang="en-GB" dirty="0"/>
              <a:t>We set up a regular meeting with Mr Costello for mentoring and guidance </a:t>
            </a:r>
          </a:p>
        </p:txBody>
      </p:sp>
    </p:spTree>
    <p:extLst>
      <p:ext uri="{BB962C8B-B14F-4D97-AF65-F5344CB8AC3E}">
        <p14:creationId xmlns:p14="http://schemas.microsoft.com/office/powerpoint/2010/main" val="420732896"/>
      </p:ext>
    </p:extLst>
  </p:cSld>
  <p:clrMapOvr>
    <a:masterClrMapping/>
  </p:clrMapOvr>
</p:sld>
</file>

<file path=ppt/theme/theme1.xml><?xml version="1.0" encoding="utf-8"?>
<a:theme xmlns:a="http://schemas.openxmlformats.org/drawingml/2006/main" name="Θέμα του Office">
  <a:themeElements>
    <a:clrScheme name="Θέμα του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Θέμα του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144</TotalTime>
  <Words>699</Words>
  <Application>Microsoft Office PowerPoint</Application>
  <PresentationFormat>On-screen Show (4:3)</PresentationFormat>
  <Paragraphs>57</Paragraphs>
  <Slides>21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Roboto</vt:lpstr>
      <vt:lpstr>Θέμα του Office</vt:lpstr>
      <vt:lpstr>Open Schools  for Open Societies  Summer School 2019</vt:lpstr>
      <vt:lpstr>Description of the project</vt:lpstr>
      <vt:lpstr>PowerPoint Presentation</vt:lpstr>
      <vt:lpstr>PowerPoint Presentation</vt:lpstr>
      <vt:lpstr>PowerPoint Presentation</vt:lpstr>
      <vt:lpstr>PowerPoint Presentation</vt:lpstr>
      <vt:lpstr>The Team </vt:lpstr>
      <vt:lpstr>Our contract</vt:lpstr>
      <vt:lpstr>Planning </vt:lpstr>
      <vt:lpstr>Setting up the Recycling System </vt:lpstr>
      <vt:lpstr>PowerPoint Presentation</vt:lpstr>
      <vt:lpstr>Spreading the word </vt:lpstr>
      <vt:lpstr>Community Awareness  </vt:lpstr>
      <vt:lpstr>Scoil Na Naingeal Naofa</vt:lpstr>
      <vt:lpstr>St. Josephs B.N.S.</vt:lpstr>
      <vt:lpstr>Porochial school</vt:lpstr>
      <vt:lpstr>Worldwide Awareness  </vt:lpstr>
      <vt:lpstr>Project Entry and Competition  </vt:lpstr>
      <vt:lpstr>The News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 Schools  for Open Societies  Summer School 2019</dc:title>
  <dc:creator>Nikos Zygouritsas</dc:creator>
  <cp:lastModifiedBy>paul costello</cp:lastModifiedBy>
  <cp:revision>18</cp:revision>
  <dcterms:created xsi:type="dcterms:W3CDTF">2019-06-12T13:47:24Z</dcterms:created>
  <dcterms:modified xsi:type="dcterms:W3CDTF">2019-06-28T10:32:10Z</dcterms:modified>
</cp:coreProperties>
</file>