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7"/>
  </p:notesMasterIdLst>
  <p:sldIdLst>
    <p:sldId id="256" r:id="rId2"/>
    <p:sldId id="258" r:id="rId3"/>
    <p:sldId id="259" r:id="rId4"/>
    <p:sldId id="260" r:id="rId5"/>
    <p:sldId id="261" r:id="rId6"/>
    <p:sldId id="262" r:id="rId7"/>
    <p:sldId id="263" r:id="rId8"/>
    <p:sldId id="264" r:id="rId9"/>
    <p:sldId id="265" r:id="rId10"/>
    <p:sldId id="266" r:id="rId11"/>
    <p:sldId id="270" r:id="rId12"/>
    <p:sldId id="271" r:id="rId13"/>
    <p:sldId id="272" r:id="rId14"/>
    <p:sldId id="273" r:id="rId15"/>
    <p:sldId id="274" r:id="rId16"/>
    <p:sldId id="275" r:id="rId17"/>
    <p:sldId id="276" r:id="rId18"/>
    <p:sldId id="277" r:id="rId19"/>
    <p:sldId id="278" r:id="rId20"/>
    <p:sldId id="280" r:id="rId21"/>
    <p:sldId id="281" r:id="rId22"/>
    <p:sldId id="283" r:id="rId23"/>
    <p:sldId id="287" r:id="rId24"/>
    <p:sldId id="288" r:id="rId25"/>
    <p:sldId id="290" r:id="rId26"/>
    <p:sldId id="291" r:id="rId27"/>
    <p:sldId id="296" r:id="rId28"/>
    <p:sldId id="295" r:id="rId29"/>
    <p:sldId id="294" r:id="rId30"/>
    <p:sldId id="293" r:id="rId31"/>
    <p:sldId id="292" r:id="rId32"/>
    <p:sldId id="300" r:id="rId33"/>
    <p:sldId id="298" r:id="rId34"/>
    <p:sldId id="297" r:id="rId35"/>
    <p:sldId id="29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81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606915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452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fe46563b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4fe46563b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91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075223cf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075223cf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644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075223cf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075223cf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559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075223cf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075223cf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258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b6e5574aea5f8bb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b6e5574aea5f8bb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333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014a8639be22b1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014a8639be22b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848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014a8639be22b15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014a8639be22b15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56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014a8639be22b15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014a8639be22b1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3869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014a8639be22b1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014a8639be22b1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023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fca751f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fca751f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0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075223c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075223c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88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4fca751fd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4fca751fd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22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fca751fd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fca751fd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175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b6e5574aea5f8bb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b6e5574aea5f8b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17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fafb178a17811f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fafb178a17811f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050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98877490c598f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98877490c598f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2781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d17b5832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d17b5832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511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4d17b5832f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4d17b5832f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336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a:p>
        </p:txBody>
      </p:sp>
    </p:spTree>
    <p:extLst>
      <p:ext uri="{BB962C8B-B14F-4D97-AF65-F5344CB8AC3E}">
        <p14:creationId xmlns:p14="http://schemas.microsoft.com/office/powerpoint/2010/main" val="170329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075223cf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075223cf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99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fe46563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fe46563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42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e46563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e46563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348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075223cf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075223cf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424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4fe46563b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4fe46563b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686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fe46563b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fe46563b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99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fe46563b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fe46563b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8243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lumMod val="60000"/>
            <a:lumOff val="4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advClick="0" advTm="5000"/>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gif"/></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gif"/><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8414" y="548575"/>
            <a:ext cx="8520600" cy="104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l" sz="3600" dirty="0"/>
              <a:t>Πρόγραμμα OSOS</a:t>
            </a:r>
            <a:endParaRPr sz="3600" dirty="0"/>
          </a:p>
          <a:p>
            <a:pPr marL="0" lvl="0" indent="0" algn="ctr" rtl="0">
              <a:spcBef>
                <a:spcPts val="0"/>
              </a:spcBef>
              <a:spcAft>
                <a:spcPts val="0"/>
              </a:spcAft>
              <a:buNone/>
            </a:pPr>
            <a:r>
              <a:rPr lang="el" sz="3600" dirty="0"/>
              <a:t> (Open schools for open societies)</a:t>
            </a:r>
            <a:endParaRPr sz="3600" dirty="0"/>
          </a:p>
        </p:txBody>
      </p:sp>
      <p:sp>
        <p:nvSpPr>
          <p:cNvPr id="55" name="Google Shape;55;p13"/>
          <p:cNvSpPr txBox="1">
            <a:spLocks noGrp="1"/>
          </p:cNvSpPr>
          <p:nvPr>
            <p:ph type="subTitle" idx="1"/>
          </p:nvPr>
        </p:nvSpPr>
        <p:spPr>
          <a:xfrm>
            <a:off x="-58414" y="2476767"/>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dirty="0"/>
              <a:t>Θέμα: Η σεισμικότητα στο νότιο ελληνικό χώρο</a:t>
            </a:r>
            <a:endParaRPr dirty="0"/>
          </a:p>
          <a:p>
            <a:pPr marL="0" lvl="0" indent="0" algn="ctr" rtl="0">
              <a:spcBef>
                <a:spcPts val="0"/>
              </a:spcBef>
              <a:spcAft>
                <a:spcPts val="0"/>
              </a:spcAft>
              <a:buNone/>
            </a:pPr>
            <a:r>
              <a:rPr lang="el" dirty="0"/>
              <a:t>               και η επίδρασή της στον Μινωικό πολιτισμό </a:t>
            </a:r>
            <a:endParaRPr dirty="0"/>
          </a:p>
        </p:txBody>
      </p:sp>
      <p:sp>
        <p:nvSpPr>
          <p:cNvPr id="2" name="TextBox 1"/>
          <p:cNvSpPr txBox="1"/>
          <p:nvPr/>
        </p:nvSpPr>
        <p:spPr>
          <a:xfrm>
            <a:off x="3497802" y="4252404"/>
            <a:ext cx="1957587" cy="307777"/>
          </a:xfrm>
          <a:prstGeom prst="rect">
            <a:avLst/>
          </a:prstGeom>
          <a:noFill/>
        </p:spPr>
        <p:txBody>
          <a:bodyPr wrap="none" rtlCol="0">
            <a:spAutoFit/>
          </a:bodyPr>
          <a:lstStyle/>
          <a:p>
            <a:r>
              <a:rPr lang="el-GR" dirty="0"/>
              <a:t>ΓΕΛ ΒΑΜΟΥ ΧΑΝΙΩΝ</a:t>
            </a:r>
            <a:endParaRPr lang="en-US" dirty="0"/>
          </a:p>
        </p:txBody>
      </p:sp>
    </p:spTree>
  </p:cSld>
  <p:clrMapOvr>
    <a:masterClrMapping/>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3"/>
          <p:cNvSpPr txBox="1">
            <a:spLocks noGrp="1"/>
          </p:cNvSpPr>
          <p:nvPr>
            <p:ph type="ctrTitle"/>
          </p:nvPr>
        </p:nvSpPr>
        <p:spPr>
          <a:xfrm>
            <a:off x="8" y="-84152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l" sz="3600" dirty="0"/>
              <a:t>Λιθοσφαιρικές πλάκες</a:t>
            </a:r>
            <a:endParaRPr sz="3600" dirty="0"/>
          </a:p>
        </p:txBody>
      </p:sp>
      <p:sp>
        <p:nvSpPr>
          <p:cNvPr id="112" name="Google Shape;112;p23"/>
          <p:cNvSpPr txBox="1">
            <a:spLocks noGrp="1"/>
          </p:cNvSpPr>
          <p:nvPr>
            <p:ph type="subTitle" idx="1"/>
          </p:nvPr>
        </p:nvSpPr>
        <p:spPr>
          <a:xfrm>
            <a:off x="311700" y="1302150"/>
            <a:ext cx="8520600" cy="2539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2000" dirty="0"/>
              <a:t>Ως </a:t>
            </a:r>
            <a:r>
              <a:rPr lang="el" sz="2000" b="1" i="1" dirty="0"/>
              <a:t>λιθόσφαιρα</a:t>
            </a:r>
            <a:r>
              <a:rPr lang="el" sz="2000" dirty="0"/>
              <a:t> χαρακτηρίζεται το εξωτερικό δύσκαµπτο περίβληµα της Γης και περιλαµβάνει το φλοιό και µέρος του στερεού ανώτερου µανδύα. Το πάχος της λιθόσφαιρας κυµαίνεται ανάλογα το πάχος του φλοιού. Η λιθόσφαιρα δεν είναι ενιαία αλλά απαρτίζεται από επτά (7) µεγάλες πλάκες (Αφρικανική, Ευρασιατική, ΙνδοΑυστραλιανή, Ανταρκτική, πλάκα του Ειρηνικού, Βορειο-Αµερικανική, Νοτιο-Αµερικανική) και πολλές άλλες µικρότερες, που ολισθαίνουν πάνω στο υποκείµενο παχύρρευστο µανδυακό υλικό την ασθενόσφαιρα, πραγµατοποιώντας σχετικές µεταξύ τους κινήσεις. Οι πλάκες αυτές λέγονται </a:t>
            </a:r>
            <a:r>
              <a:rPr lang="el" sz="2000" i="1" dirty="0"/>
              <a:t>λιθοσφαιρικές πλάκες</a:t>
            </a:r>
            <a:r>
              <a:rPr lang="el" sz="2000" dirty="0"/>
              <a:t>. </a:t>
            </a:r>
            <a:endParaRPr sz="2000" dirty="0"/>
          </a:p>
        </p:txBody>
      </p:sp>
    </p:spTree>
  </p:cSld>
  <p:clrMapOvr>
    <a:masterClrMapping/>
  </p:clrMapOvr>
  <p:transition advClick="0"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7"/>
          <p:cNvSpPr txBox="1">
            <a:spLocks noGrp="1"/>
          </p:cNvSpPr>
          <p:nvPr>
            <p:ph type="ctrTitle"/>
          </p:nvPr>
        </p:nvSpPr>
        <p:spPr>
          <a:xfrm>
            <a:off x="0" y="118501"/>
            <a:ext cx="84048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l" sz="3600" dirty="0"/>
              <a:t>Σεισμικά κύματα</a:t>
            </a:r>
            <a:r>
              <a:rPr lang="el" dirty="0"/>
              <a:t> </a:t>
            </a:r>
            <a:endParaRPr dirty="0"/>
          </a:p>
        </p:txBody>
      </p:sp>
      <p:sp>
        <p:nvSpPr>
          <p:cNvPr id="138" name="Google Shape;138;p27"/>
          <p:cNvSpPr txBox="1">
            <a:spLocks noGrp="1"/>
          </p:cNvSpPr>
          <p:nvPr>
            <p:ph type="subTitle" idx="1"/>
          </p:nvPr>
        </p:nvSpPr>
        <p:spPr>
          <a:xfrm>
            <a:off x="219900" y="1405000"/>
            <a:ext cx="8612400" cy="2221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dirty="0"/>
              <a:t>Υπάρχουν δύο σεισμικά κύματα. Τα πρωτεύοντα ή κύματα πίεσης (P-waves) και τα δευτερεύοντα ή στρέψης (S-waves). Όταν ένας σεισμός χτυπά ο πρώτος παλμός της ενέργειας, που έρχεται από το σημείο της εστίας, περιλαμβάνει τα πρωτεύοντα ή κύματα πίεσης</a:t>
            </a:r>
            <a:r>
              <a:rPr lang="el" sz="3200" dirty="0"/>
              <a:t>.</a:t>
            </a:r>
            <a:endParaRPr sz="3200" dirty="0"/>
          </a:p>
        </p:txBody>
      </p:sp>
    </p:spTree>
  </p:cSld>
  <p:clrMapOvr>
    <a:masterClrMapping/>
  </p:clrMapOvr>
  <p:transition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8"/>
          <p:cNvSpPr txBox="1">
            <a:spLocks noGrp="1"/>
          </p:cNvSpPr>
          <p:nvPr>
            <p:ph type="ctrTitle"/>
          </p:nvPr>
        </p:nvSpPr>
        <p:spPr>
          <a:xfrm>
            <a:off x="177021" y="205859"/>
            <a:ext cx="8582400" cy="58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l" sz="3600" dirty="0"/>
              <a:t>P- Waves</a:t>
            </a:r>
            <a:endParaRPr sz="3600" dirty="0"/>
          </a:p>
        </p:txBody>
      </p:sp>
      <p:sp>
        <p:nvSpPr>
          <p:cNvPr id="144" name="Google Shape;144;p28"/>
          <p:cNvSpPr txBox="1">
            <a:spLocks noGrp="1"/>
          </p:cNvSpPr>
          <p:nvPr>
            <p:ph type="subTitle" idx="1"/>
          </p:nvPr>
        </p:nvSpPr>
        <p:spPr>
          <a:xfrm>
            <a:off x="177021" y="735098"/>
            <a:ext cx="8644200" cy="2981100"/>
          </a:xfrm>
          <a:prstGeom prst="rect">
            <a:avLst/>
          </a:prstGeom>
        </p:spPr>
        <p:txBody>
          <a:bodyPr spcFirstLastPara="1" wrap="square" lIns="91425" tIns="91425" rIns="91425" bIns="91425" anchor="t" anchorCtr="0">
            <a:noAutofit/>
          </a:bodyPr>
          <a:lstStyle/>
          <a:p>
            <a:pPr marL="457200" lvl="0" indent="-381000" algn="just" rtl="0">
              <a:spcBef>
                <a:spcPts val="0"/>
              </a:spcBef>
              <a:spcAft>
                <a:spcPts val="0"/>
              </a:spcAft>
              <a:buSzPts val="2400"/>
              <a:buChar char="●"/>
            </a:pPr>
            <a:r>
              <a:rPr lang="el" sz="2400" dirty="0"/>
              <a:t>Είναι διαμήκη κύματα </a:t>
            </a:r>
            <a:endParaRPr sz="2400" dirty="0"/>
          </a:p>
          <a:p>
            <a:pPr marL="457200" lvl="0" indent="-381000" algn="just" rtl="0">
              <a:spcBef>
                <a:spcPts val="0"/>
              </a:spcBef>
              <a:spcAft>
                <a:spcPts val="0"/>
              </a:spcAft>
              <a:buSzPts val="2400"/>
              <a:buChar char="●"/>
            </a:pPr>
            <a:r>
              <a:rPr lang="el" sz="2400" dirty="0"/>
              <a:t>Διατρέχουν όλη τη Γη </a:t>
            </a:r>
            <a:endParaRPr sz="2400" dirty="0"/>
          </a:p>
          <a:p>
            <a:pPr marL="457200" lvl="0" indent="-381000" algn="just" rtl="0">
              <a:spcBef>
                <a:spcPts val="0"/>
              </a:spcBef>
              <a:spcAft>
                <a:spcPts val="0"/>
              </a:spcAft>
              <a:buSzPts val="2400"/>
              <a:buChar char="●"/>
            </a:pPr>
            <a:r>
              <a:rPr lang="el" sz="2400" dirty="0"/>
              <a:t> Κινούνται σε βραχώδη εδάφη με περίπου 6 km/s, </a:t>
            </a:r>
            <a:endParaRPr sz="2400" dirty="0"/>
          </a:p>
          <a:p>
            <a:pPr marL="457200" lvl="0" indent="-381000" algn="just" rtl="0">
              <a:spcBef>
                <a:spcPts val="0"/>
              </a:spcBef>
              <a:spcAft>
                <a:spcPts val="0"/>
              </a:spcAft>
              <a:buSzPts val="2400"/>
              <a:buChar char="●"/>
            </a:pPr>
            <a:r>
              <a:rPr lang="el" sz="2400" dirty="0"/>
              <a:t>Ενώ στο νερό με το ένα τρίτο αυτής της ταχύτητας.</a:t>
            </a:r>
            <a:endParaRPr sz="2400" dirty="0"/>
          </a:p>
          <a:p>
            <a:pPr marL="457200" lvl="0" indent="-381000" algn="just" rtl="0">
              <a:spcBef>
                <a:spcPts val="0"/>
              </a:spcBef>
              <a:spcAft>
                <a:spcPts val="0"/>
              </a:spcAft>
              <a:buSzPts val="2400"/>
              <a:buChar char="●"/>
            </a:pPr>
            <a:r>
              <a:rPr lang="el" sz="2400" dirty="0"/>
              <a:t>Όταν φθάσουν στην επιφάνεια της Γης μπορούν να κινηθούν και στον αέρα, σαν ηχητικά κύματα.</a:t>
            </a:r>
            <a:endParaRPr sz="2400" dirty="0"/>
          </a:p>
          <a:p>
            <a:pPr marL="457200" lvl="0" indent="-381000" algn="just" rtl="0">
              <a:spcBef>
                <a:spcPts val="0"/>
              </a:spcBef>
              <a:spcAft>
                <a:spcPts val="0"/>
              </a:spcAft>
              <a:buSzPts val="2400"/>
              <a:buChar char="●"/>
            </a:pPr>
            <a:r>
              <a:rPr lang="el" sz="2400" dirty="0"/>
              <a:t>Ανάλογα με τη συχνότητά τους μπορούν να ακουστούν από τον άνθρωπο ή μόνο από τα ζώα.</a:t>
            </a:r>
            <a:endParaRPr sz="2400" dirty="0"/>
          </a:p>
        </p:txBody>
      </p:sp>
    </p:spTree>
  </p:cSld>
  <p:clrMapOvr>
    <a:masterClrMapping/>
  </p:clrMapOvr>
  <p:transition advClick="0"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9"/>
          <p:cNvSpPr txBox="1">
            <a:spLocks noGrp="1"/>
          </p:cNvSpPr>
          <p:nvPr>
            <p:ph type="ctrTitle"/>
          </p:nvPr>
        </p:nvSpPr>
        <p:spPr>
          <a:xfrm>
            <a:off x="195475" y="0"/>
            <a:ext cx="8520600" cy="89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l" sz="3600" dirty="0"/>
              <a:t>S- Waves</a:t>
            </a:r>
            <a:endParaRPr sz="3600" dirty="0"/>
          </a:p>
        </p:txBody>
      </p:sp>
      <p:sp>
        <p:nvSpPr>
          <p:cNvPr id="150" name="Google Shape;150;p29"/>
          <p:cNvSpPr txBox="1">
            <a:spLocks noGrp="1"/>
          </p:cNvSpPr>
          <p:nvPr>
            <p:ph type="subTitle" idx="1"/>
          </p:nvPr>
        </p:nvSpPr>
        <p:spPr>
          <a:xfrm>
            <a:off x="195475" y="984944"/>
            <a:ext cx="8796600" cy="3293700"/>
          </a:xfrm>
          <a:prstGeom prst="rect">
            <a:avLst/>
          </a:prstGeom>
        </p:spPr>
        <p:txBody>
          <a:bodyPr spcFirstLastPara="1" wrap="square" lIns="91425" tIns="91425" rIns="91425" bIns="91425" anchor="t" anchorCtr="0">
            <a:noAutofit/>
          </a:bodyPr>
          <a:lstStyle/>
          <a:p>
            <a:pPr marL="50800" lvl="0" indent="0" algn="just" rtl="0">
              <a:spcBef>
                <a:spcPts val="0"/>
              </a:spcBef>
              <a:spcAft>
                <a:spcPts val="0"/>
              </a:spcAft>
              <a:buSzPts val="2800"/>
            </a:pPr>
            <a:r>
              <a:rPr lang="el" dirty="0"/>
              <a:t>Δεν διαδίδονται μέσω υγρών σωμάτων</a:t>
            </a:r>
            <a:endParaRPr lang="en-US" dirty="0"/>
          </a:p>
          <a:p>
            <a:pPr marL="50800" lvl="0" indent="0" algn="just" rtl="0">
              <a:spcBef>
                <a:spcPts val="0"/>
              </a:spcBef>
              <a:spcAft>
                <a:spcPts val="0"/>
              </a:spcAft>
              <a:buSzPts val="2800"/>
            </a:pPr>
            <a:r>
              <a:rPr lang="el" dirty="0"/>
              <a:t>Είναι πιο αργά (κινούνται με περίπου 2 km/sec)</a:t>
            </a:r>
            <a:endParaRPr dirty="0"/>
          </a:p>
          <a:p>
            <a:pPr marL="0" lvl="0" indent="0" algn="just" rtl="0">
              <a:spcBef>
                <a:spcPts val="0"/>
              </a:spcBef>
              <a:spcAft>
                <a:spcPts val="0"/>
              </a:spcAft>
              <a:buNone/>
            </a:pPr>
            <a:r>
              <a:rPr lang="el" dirty="0"/>
              <a:t> </a:t>
            </a:r>
            <a:r>
              <a:rPr lang="el" b="1" u="sng" dirty="0"/>
              <a:t>AΛΛΑ :</a:t>
            </a:r>
            <a:r>
              <a:rPr lang="el" dirty="0"/>
              <a:t>είναι πιο ισχυρά και καταστρεπτικά από τα διαμήκη και τα ακολουθούν στο σεισμόγραμμα.</a:t>
            </a:r>
            <a:endParaRPr dirty="0"/>
          </a:p>
          <a:p>
            <a:pPr marL="0" lvl="0" indent="0" algn="just" rtl="0">
              <a:spcBef>
                <a:spcPts val="0"/>
              </a:spcBef>
              <a:spcAft>
                <a:spcPts val="0"/>
              </a:spcAft>
              <a:buNone/>
            </a:pPr>
            <a:r>
              <a:rPr lang="el" dirty="0"/>
              <a:t>    </a:t>
            </a:r>
            <a:endParaRPr dirty="0"/>
          </a:p>
          <a:p>
            <a:pPr marL="0" lvl="0" indent="0" algn="just" rtl="0">
              <a:spcBef>
                <a:spcPts val="0"/>
              </a:spcBef>
              <a:spcAft>
                <a:spcPts val="0"/>
              </a:spcAft>
              <a:buNone/>
            </a:pPr>
            <a:endParaRPr dirty="0"/>
          </a:p>
          <a:p>
            <a:pPr marL="0" lvl="0" indent="0" algn="just" rtl="0">
              <a:spcBef>
                <a:spcPts val="0"/>
              </a:spcBef>
              <a:spcAft>
                <a:spcPts val="0"/>
              </a:spcAft>
              <a:buNone/>
            </a:pPr>
            <a:r>
              <a:rPr lang="el" dirty="0"/>
              <a:t>                                                    </a:t>
            </a:r>
            <a:endParaRPr dirty="0"/>
          </a:p>
        </p:txBody>
      </p:sp>
    </p:spTree>
  </p:cSld>
  <p:clrMapOvr>
    <a:masterClrMapping/>
  </p:clrMapOvr>
  <p:transition advClick="0"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222323" y="-68456"/>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b="1" dirty="0"/>
              <a:t>Όργανα καταγραφής σεισμών </a:t>
            </a:r>
            <a:endParaRPr b="1" dirty="0"/>
          </a:p>
        </p:txBody>
      </p:sp>
      <p:sp>
        <p:nvSpPr>
          <p:cNvPr id="156" name="Google Shape;156;p30"/>
          <p:cNvSpPr txBox="1">
            <a:spLocks noGrp="1"/>
          </p:cNvSpPr>
          <p:nvPr>
            <p:ph type="body" idx="1"/>
          </p:nvPr>
        </p:nvSpPr>
        <p:spPr>
          <a:xfrm>
            <a:off x="126071" y="504244"/>
            <a:ext cx="8520600" cy="37503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l" b="1" dirty="0"/>
              <a:t>Τα όργανα καταγραφής των σεισμικών δονήσεων είναι τα σεισμοσκόπια, οι σεισμογράφοι, και τα σεισμόμετρα. Την καταγραφή την ονομάζουμε σεισμογράφημα ή σεισμόγραμμα.</a:t>
            </a:r>
            <a:endParaRPr lang="en-US" b="1" dirty="0"/>
          </a:p>
          <a:p>
            <a:pPr marL="0" lvl="0" indent="0" algn="just" rtl="0">
              <a:spcBef>
                <a:spcPts val="0"/>
              </a:spcBef>
              <a:spcAft>
                <a:spcPts val="1600"/>
              </a:spcAft>
              <a:buNone/>
            </a:pPr>
            <a:r>
              <a:rPr lang="el" b="1" dirty="0"/>
              <a:t>Στον ελληνικό χώρο, στην Αθήνα αλλά και στην περιφέρεια, υπάρχουν μόνιμα εγκατεστημένοι σεισμογράφοι σε σεισμολογικούς σταθμούς για την καταγραφή των σεισμικών δονήσεων. Υπάρχει όμως και η δυνατότητα εγκατάστασης φορητών δικτύων σεισμογράφων, για κάποιο χρονικό διάστημα, σε περιοχές με αυξημένη σεισμική δραστηριότητα. Αξίζει να αναφερθεί ότι οι ενόργανες καταγραφές των σεισμών στην Ελλάδα ξεκινούν στην αρχή του αιώνα (1911) με την εγκατάσταση του πρώτου σεισμομέτρου στην Αθήνα. </a:t>
            </a:r>
            <a:endParaRPr lang="en-US" b="1" dirty="0"/>
          </a:p>
          <a:p>
            <a:pPr marL="0" lvl="0" indent="0" algn="just" rtl="0">
              <a:spcBef>
                <a:spcPts val="0"/>
              </a:spcBef>
              <a:spcAft>
                <a:spcPts val="1600"/>
              </a:spcAft>
              <a:buNone/>
            </a:pPr>
            <a:br>
              <a:rPr lang="el" b="1" dirty="0"/>
            </a:br>
            <a:endParaRPr b="1" dirty="0"/>
          </a:p>
        </p:txBody>
      </p:sp>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14</a:t>
            </a:fld>
            <a:endParaRPr lang="el"/>
          </a:p>
        </p:txBody>
      </p:sp>
    </p:spTree>
  </p:cSld>
  <p:clrMapOvr>
    <a:masterClrMapping/>
  </p:clrMapOvr>
  <p:transition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400301"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b="1" dirty="0"/>
              <a:t>Όργανα καταγραφής σεισμών</a:t>
            </a:r>
            <a:endParaRPr b="1" dirty="0"/>
          </a:p>
        </p:txBody>
      </p:sp>
      <p:sp>
        <p:nvSpPr>
          <p:cNvPr id="162" name="Google Shape;162;p31"/>
          <p:cNvSpPr txBox="1">
            <a:spLocks noGrp="1"/>
          </p:cNvSpPr>
          <p:nvPr>
            <p:ph type="body" idx="1"/>
          </p:nvPr>
        </p:nvSpPr>
        <p:spPr>
          <a:xfrm>
            <a:off x="194822" y="572700"/>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l" sz="2100" b="1" dirty="0"/>
              <a:t>Σεισμοκόπια:</a:t>
            </a:r>
            <a:endParaRPr sz="2100" b="1" dirty="0"/>
          </a:p>
        </p:txBody>
      </p:sp>
      <p:sp>
        <p:nvSpPr>
          <p:cNvPr id="163" name="Google Shape;163;p31"/>
          <p:cNvSpPr txBox="1">
            <a:spLocks noGrp="1"/>
          </p:cNvSpPr>
          <p:nvPr>
            <p:ph type="body" idx="2"/>
          </p:nvPr>
        </p:nvSpPr>
        <p:spPr>
          <a:xfrm>
            <a:off x="4194722" y="664336"/>
            <a:ext cx="48324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2400" b="1" dirty="0"/>
              <a:t>Σεισμοσκόπια είναι όργανα που απλώς σημειώνουν την γένεση των σεισμών ή αναγράφουν αυτούς πάνω σε ακίνητη αιθαλωμένη πλάκα δίνοντας έτσι πληροφορίες για την ένταση της σεισμικής κίνησης</a:t>
            </a:r>
            <a:endParaRPr sz="2400" b="1" dirty="0"/>
          </a:p>
          <a:p>
            <a:pPr marL="0" lvl="0" indent="0" algn="just" rtl="0">
              <a:spcBef>
                <a:spcPts val="1600"/>
              </a:spcBef>
              <a:spcAft>
                <a:spcPts val="0"/>
              </a:spcAft>
              <a:buNone/>
            </a:pPr>
            <a:endParaRPr b="1" dirty="0"/>
          </a:p>
          <a:p>
            <a:pPr marL="0" lvl="0" indent="0" algn="just" rtl="0">
              <a:spcBef>
                <a:spcPts val="1600"/>
              </a:spcBef>
              <a:spcAft>
                <a:spcPts val="0"/>
              </a:spcAft>
              <a:buNone/>
            </a:pPr>
            <a:endParaRPr b="1" dirty="0"/>
          </a:p>
          <a:p>
            <a:pPr marL="0" lvl="0" indent="0" algn="just" rtl="0">
              <a:spcBef>
                <a:spcPts val="1600"/>
              </a:spcBef>
              <a:spcAft>
                <a:spcPts val="0"/>
              </a:spcAft>
              <a:buNone/>
            </a:pPr>
            <a:endParaRPr b="1" dirty="0"/>
          </a:p>
          <a:p>
            <a:pPr marL="0" lvl="0" indent="0" algn="just" rtl="0">
              <a:spcBef>
                <a:spcPts val="1600"/>
              </a:spcBef>
              <a:spcAft>
                <a:spcPts val="0"/>
              </a:spcAft>
              <a:buNone/>
            </a:pPr>
            <a:endParaRPr b="1" dirty="0"/>
          </a:p>
        </p:txBody>
      </p:sp>
      <p:pic>
        <p:nvPicPr>
          <p:cNvPr id="164" name="Google Shape;164;p31"/>
          <p:cNvPicPr preferRelativeResize="0"/>
          <p:nvPr/>
        </p:nvPicPr>
        <p:blipFill>
          <a:blip r:embed="rId3">
            <a:alphaModFix/>
          </a:blip>
          <a:stretch>
            <a:fillRect/>
          </a:stretch>
        </p:blipFill>
        <p:spPr>
          <a:xfrm>
            <a:off x="345995" y="1152475"/>
            <a:ext cx="3505050" cy="1937025"/>
          </a:xfrm>
          <a:prstGeom prst="rect">
            <a:avLst/>
          </a:prstGeom>
          <a:noFill/>
          <a:ln>
            <a:noFill/>
          </a:ln>
        </p:spPr>
      </p:pic>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15</a:t>
            </a:fld>
            <a:endParaRPr lang="el"/>
          </a:p>
        </p:txBody>
      </p:sp>
    </p:spTree>
  </p:cSld>
  <p:clrMapOvr>
    <a:masterClrMapping/>
  </p:clrMapOvr>
  <p:transition advClick="0"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311700" y="11427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400" b="1" u="sng"/>
              <a:t>Επταχυνσιογράφοι:</a:t>
            </a:r>
            <a:endParaRPr sz="2400" b="1" u="sng"/>
          </a:p>
        </p:txBody>
      </p:sp>
      <p:sp>
        <p:nvSpPr>
          <p:cNvPr id="170" name="Google Shape;170;p32"/>
          <p:cNvSpPr txBox="1">
            <a:spLocks noGrp="1"/>
          </p:cNvSpPr>
          <p:nvPr>
            <p:ph type="body" idx="2"/>
          </p:nvPr>
        </p:nvSpPr>
        <p:spPr>
          <a:xfrm>
            <a:off x="3443612" y="189899"/>
            <a:ext cx="5388688" cy="46380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l" sz="1600" b="1" dirty="0"/>
              <a:t>Οι επιταχυνσιογράφοι αποτελούν ειδική κατηγορία σεισμομέτρων. Τα σεισμογράμματα των οργάνων αυτών δίνουν τη σεισμική επιτάχυνση σε συνάρτηση με τον χρόνο. Χρησιμοποιούνται σχεδόν αποκλειστικά από την Τεχνική Σεισμολογία. Τοποθετούνται συνήθως μέσα στα κτίρια για την μέτρηση της επιτάχυνσης κατά την γένεση των σεισμών. Δεν βρίσκονται σε συνεχή λειτουργία, όπως συμβαίνει με τα άλλα σεισμόμετρα, αλλά μπαίνουν σε λειτουργία με κατάλληλη διέγερση στην αρχή του σεισμού και γράφουν την προκαλούμενη επιτάχυνση από το σεισμό. Ένας από τους πιο διαδεδομένους τύπους επιταχυνσιογράφων ήταν ο αναλογικός επιταχυνσιογράφος SMA-1 , στον οποίο η καταγραφή της δόνησης γίνεται σε φωτογραφικό φιλμ.</a:t>
            </a:r>
            <a:endParaRPr lang="en-US" sz="1600" b="1" dirty="0"/>
          </a:p>
          <a:p>
            <a:pPr marL="0" lvl="0" indent="0" algn="just" rtl="0">
              <a:spcBef>
                <a:spcPts val="0"/>
              </a:spcBef>
              <a:spcAft>
                <a:spcPts val="1600"/>
              </a:spcAft>
              <a:buNone/>
            </a:pPr>
            <a:br>
              <a:rPr lang="el" sz="1600" b="1" dirty="0"/>
            </a:br>
            <a:br>
              <a:rPr lang="el" sz="1600" b="1" dirty="0"/>
            </a:br>
            <a:r>
              <a:rPr lang="el" sz="1600" b="1" dirty="0"/>
              <a:t>.</a:t>
            </a:r>
            <a:br>
              <a:rPr lang="el" sz="1600" b="1" dirty="0"/>
            </a:br>
            <a:br>
              <a:rPr lang="el" sz="1600" b="1" dirty="0"/>
            </a:br>
            <a:br>
              <a:rPr lang="el" sz="1600" b="1" dirty="0"/>
            </a:br>
            <a:br>
              <a:rPr lang="el" sz="1600" b="1" dirty="0"/>
            </a:br>
            <a:endParaRPr sz="1600" b="1" dirty="0"/>
          </a:p>
        </p:txBody>
      </p:sp>
      <p:pic>
        <p:nvPicPr>
          <p:cNvPr id="171" name="Google Shape;171;p32"/>
          <p:cNvPicPr preferRelativeResize="0"/>
          <p:nvPr/>
        </p:nvPicPr>
        <p:blipFill>
          <a:blip r:embed="rId3">
            <a:alphaModFix/>
          </a:blip>
          <a:stretch>
            <a:fillRect/>
          </a:stretch>
        </p:blipFill>
        <p:spPr>
          <a:xfrm>
            <a:off x="123742" y="859596"/>
            <a:ext cx="2524125" cy="1885950"/>
          </a:xfrm>
          <a:prstGeom prst="rect">
            <a:avLst/>
          </a:prstGeom>
          <a:noFill/>
          <a:ln>
            <a:noFill/>
          </a:ln>
        </p:spPr>
      </p:pic>
      <p:pic>
        <p:nvPicPr>
          <p:cNvPr id="172" name="Google Shape;172;p32"/>
          <p:cNvPicPr preferRelativeResize="0"/>
          <p:nvPr/>
        </p:nvPicPr>
        <p:blipFill>
          <a:blip r:embed="rId4">
            <a:alphaModFix/>
          </a:blip>
          <a:stretch>
            <a:fillRect/>
          </a:stretch>
        </p:blipFill>
        <p:spPr>
          <a:xfrm>
            <a:off x="138412" y="2801292"/>
            <a:ext cx="2524125" cy="1858243"/>
          </a:xfrm>
          <a:prstGeom prst="rect">
            <a:avLst/>
          </a:prstGeom>
          <a:noFill/>
          <a:ln>
            <a:noFill/>
          </a:ln>
        </p:spPr>
      </p:pic>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16</a:t>
            </a:fld>
            <a:endParaRPr lang="el"/>
          </a:p>
        </p:txBody>
      </p:sp>
    </p:spTree>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6587" y="11693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b="1" u="sng" dirty="0"/>
              <a:t>Σεισμόμετρα:</a:t>
            </a:r>
            <a:endParaRPr b="1" u="sng" dirty="0"/>
          </a:p>
        </p:txBody>
      </p:sp>
      <p:sp>
        <p:nvSpPr>
          <p:cNvPr id="178" name="Google Shape;178;p33"/>
          <p:cNvSpPr txBox="1">
            <a:spLocks noGrp="1"/>
          </p:cNvSpPr>
          <p:nvPr>
            <p:ph type="body" idx="1"/>
          </p:nvPr>
        </p:nvSpPr>
        <p:spPr>
          <a:xfrm>
            <a:off x="135914" y="743232"/>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b="1" dirty="0"/>
              <a:t>1ος τρόπος:             2ος τρόπος:</a:t>
            </a:r>
            <a:endParaRPr b="1" dirty="0"/>
          </a:p>
          <a:p>
            <a:pPr marL="0" lvl="0" indent="0" algn="l" rtl="0">
              <a:spcBef>
                <a:spcPts val="1600"/>
              </a:spcBef>
              <a:spcAft>
                <a:spcPts val="0"/>
              </a:spcAft>
              <a:buNone/>
            </a:pPr>
            <a:endParaRPr b="1" dirty="0"/>
          </a:p>
          <a:p>
            <a:pPr marL="0" lvl="0" indent="0" algn="l" rtl="0">
              <a:spcBef>
                <a:spcPts val="1600"/>
              </a:spcBef>
              <a:spcAft>
                <a:spcPts val="0"/>
              </a:spcAft>
              <a:buNone/>
            </a:pPr>
            <a:endParaRPr b="1" dirty="0"/>
          </a:p>
          <a:p>
            <a:pPr marL="0" lvl="0" indent="0" algn="l" rtl="0">
              <a:spcBef>
                <a:spcPts val="1600"/>
              </a:spcBef>
              <a:spcAft>
                <a:spcPts val="0"/>
              </a:spcAft>
              <a:buNone/>
            </a:pPr>
            <a:r>
              <a:rPr lang="el" b="1" dirty="0"/>
              <a:t>                                       </a:t>
            </a:r>
            <a:endParaRPr b="1" dirty="0"/>
          </a:p>
          <a:p>
            <a:pPr marL="0" lvl="0" indent="0" algn="l" rtl="0">
              <a:spcBef>
                <a:spcPts val="1600"/>
              </a:spcBef>
              <a:spcAft>
                <a:spcPts val="1600"/>
              </a:spcAft>
              <a:buNone/>
            </a:pPr>
            <a:r>
              <a:rPr lang="el" b="1" dirty="0"/>
              <a:t>                                   3ος τρόπος</a:t>
            </a:r>
            <a:r>
              <a:rPr lang="el" dirty="0"/>
              <a:t>:</a:t>
            </a:r>
            <a:endParaRPr dirty="0"/>
          </a:p>
        </p:txBody>
      </p:sp>
      <p:sp>
        <p:nvSpPr>
          <p:cNvPr id="179" name="Google Shape;179;p33"/>
          <p:cNvSpPr txBox="1">
            <a:spLocks noGrp="1"/>
          </p:cNvSpPr>
          <p:nvPr>
            <p:ph type="body" idx="2"/>
          </p:nvPr>
        </p:nvSpPr>
        <p:spPr>
          <a:xfrm>
            <a:off x="4832400" y="445025"/>
            <a:ext cx="3999900" cy="45075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l" sz="1300" b="1" dirty="0"/>
              <a:t>Σεισμόμετρα είναι όργανα που γράφουν με σημαντική ακρίβεια τις σεισμικές κινήσεις. Η βασική διαφορά μεταξύ σεισμομέτρου και σεισμογράφου είναι ότι το σεισμόμετρο διαθέτει συσκευή με την οποία πετυχαίνεται απόσβεση της αιώρησης του εκκρεμούς και έτσι είναι δυνατή η πιστότερη αναγραφή της σεισμικής κίνησης. Οι αναγραφές των σεισμομέτρων λέγονται σεισμογράμματα.</a:t>
            </a:r>
            <a:endParaRPr lang="en-US" sz="1300" b="1" dirty="0"/>
          </a:p>
          <a:p>
            <a:pPr marL="0" lvl="0" indent="0" algn="just" rtl="0">
              <a:spcBef>
                <a:spcPts val="0"/>
              </a:spcBef>
              <a:spcAft>
                <a:spcPts val="1600"/>
              </a:spcAft>
              <a:buNone/>
            </a:pPr>
            <a:r>
              <a:rPr lang="el" sz="1300" b="1" dirty="0"/>
              <a:t>Η αναγραφή των σεισμικών κυμάτων στα σεισμόμετρα γίνεται με τρεις κυρίως τρόπους. Πρώτον, με μηχανική αναγραφή (σεισμόμετρα Mainka, Wiechert). Δεύτερον, με οπτική αναγραφή (σεισμόμετρα Milne - Show, Wood - Anderson). Τρίτον, με ηλεκτρομαγνητική αναγραφή (σεισμόμετρο κινούμενου πηνίου Galitzin και το σεισμόμετρο μεταβαλλόμενης μαγνητικής αντίστασης Benioff).</a:t>
            </a:r>
            <a:endParaRPr sz="1300" b="1" dirty="0"/>
          </a:p>
        </p:txBody>
      </p:sp>
      <p:pic>
        <p:nvPicPr>
          <p:cNvPr id="180" name="Google Shape;180;p33"/>
          <p:cNvPicPr preferRelativeResize="0"/>
          <p:nvPr/>
        </p:nvPicPr>
        <p:blipFill>
          <a:blip r:embed="rId3">
            <a:alphaModFix/>
          </a:blip>
          <a:stretch>
            <a:fillRect/>
          </a:stretch>
        </p:blipFill>
        <p:spPr>
          <a:xfrm>
            <a:off x="100471" y="1314857"/>
            <a:ext cx="1726950" cy="2273150"/>
          </a:xfrm>
          <a:prstGeom prst="rect">
            <a:avLst/>
          </a:prstGeom>
          <a:noFill/>
          <a:ln w="9525" cap="flat" cmpd="sng">
            <a:solidFill>
              <a:srgbClr val="000000"/>
            </a:solidFill>
            <a:prstDash val="solid"/>
            <a:round/>
            <a:headEnd type="none" w="sm" len="sm"/>
            <a:tailEnd type="none" w="sm" len="sm"/>
          </a:ln>
        </p:spPr>
      </p:pic>
      <p:pic>
        <p:nvPicPr>
          <p:cNvPr id="181" name="Google Shape;181;p33"/>
          <p:cNvPicPr preferRelativeResize="0"/>
          <p:nvPr/>
        </p:nvPicPr>
        <p:blipFill>
          <a:blip r:embed="rId4">
            <a:alphaModFix/>
          </a:blip>
          <a:stretch>
            <a:fillRect/>
          </a:stretch>
        </p:blipFill>
        <p:spPr>
          <a:xfrm>
            <a:off x="2999851" y="689639"/>
            <a:ext cx="1527436" cy="1922932"/>
          </a:xfrm>
          <a:prstGeom prst="rect">
            <a:avLst/>
          </a:prstGeom>
          <a:noFill/>
          <a:ln>
            <a:noFill/>
          </a:ln>
        </p:spPr>
      </p:pic>
      <p:pic>
        <p:nvPicPr>
          <p:cNvPr id="182" name="Google Shape;182;p33"/>
          <p:cNvPicPr preferRelativeResize="0"/>
          <p:nvPr/>
        </p:nvPicPr>
        <p:blipFill>
          <a:blip r:embed="rId5">
            <a:alphaModFix/>
          </a:blip>
          <a:stretch>
            <a:fillRect/>
          </a:stretch>
        </p:blipFill>
        <p:spPr>
          <a:xfrm>
            <a:off x="2254003" y="2988603"/>
            <a:ext cx="1960487" cy="1963921"/>
          </a:xfrm>
          <a:prstGeom prst="rect">
            <a:avLst/>
          </a:prstGeom>
          <a:noFill/>
          <a:ln>
            <a:noFill/>
          </a:ln>
        </p:spPr>
      </p:pic>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17</a:t>
            </a:fld>
            <a:endParaRPr lang="el"/>
          </a:p>
        </p:txBody>
      </p:sp>
    </p:spTree>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b="1" u="sng"/>
              <a:t>Σεισμογράφος:</a:t>
            </a:r>
            <a:endParaRPr b="1" u="sng"/>
          </a:p>
        </p:txBody>
      </p:sp>
      <p:sp>
        <p:nvSpPr>
          <p:cNvPr id="188" name="Google Shape;188;p34"/>
          <p:cNvSpPr txBox="1">
            <a:spLocks noGrp="1"/>
          </p:cNvSpPr>
          <p:nvPr>
            <p:ph type="body" idx="2"/>
          </p:nvPr>
        </p:nvSpPr>
        <p:spPr>
          <a:xfrm>
            <a:off x="4832400" y="231150"/>
            <a:ext cx="3999900" cy="433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sz="1100" b="1"/>
              <a:t>Σεισμογράφοι είναι όργανα με τα οποία επιτυγχάνεται αυτόματη αλλά όχι πιστή αναγραφή της σεισμικής κίνησης. Η αναγραφή αυτή, που λέγεται σεισμογράφημα , γίνεται με γραφίδα πάνω σε αιθαλωμένη ταινία ή με φωτεινή κηλίδα πάνω σε φωτογραφική ταινία. Ο σεισμογράφος αποτελείται από το εκκρεμές, το σύστημα ενίσχυσης (ή μεγέθυνσης) και το σύστημα αναγραφής. Η μάζα του εκκρεμούς πρέπει να είναι σημαντική ώστε η δύναμη της αδράνειας να υπερνικήσει τις τριβές της γραφίδας και των αρθρώσεων των μοχλών. Ωστόσο επειδή οι σεισμογράφοι δεν διέθεταν σύστημα απόσβεσης της κίνησης, το οποίο θα επανέφερε γρήγορα το εκκρεμές ση θέση ηρεμίας ώστε να ανταποκριθεί σε νέα δόνηση, οι καταγραφές τους ήταν αποτέλεσμα όχι μόνο της σεισμικής κίνησης αλλά και της αιώρησης του εκκρεμούς.</a:t>
            </a:r>
            <a:endParaRPr sz="1100" b="1"/>
          </a:p>
          <a:p>
            <a:pPr marL="0" lvl="0" indent="0" algn="ctr" rtl="0">
              <a:spcBef>
                <a:spcPts val="1600"/>
              </a:spcBef>
              <a:spcAft>
                <a:spcPts val="1600"/>
              </a:spcAft>
              <a:buNone/>
            </a:pPr>
            <a:r>
              <a:rPr lang="el" sz="1100" b="1"/>
              <a:t>Για τον πλήρη καθορισμό της μετάθεσης σε ένα σταθμό πρέπει να υπάρχουν τρεις σεισμογράφοι, ένας για την κατακόρυφη συνιστώσα και δυο για τις οριζόντιες συνιστώσες της εδαφικής κίνησης.</a:t>
            </a:r>
            <a:endParaRPr sz="1100" b="1"/>
          </a:p>
        </p:txBody>
      </p:sp>
      <p:pic>
        <p:nvPicPr>
          <p:cNvPr id="189" name="Google Shape;189;p34"/>
          <p:cNvPicPr preferRelativeResize="0"/>
          <p:nvPr/>
        </p:nvPicPr>
        <p:blipFill>
          <a:blip r:embed="rId3">
            <a:alphaModFix/>
          </a:blip>
          <a:stretch>
            <a:fillRect/>
          </a:stretch>
        </p:blipFill>
        <p:spPr>
          <a:xfrm>
            <a:off x="519275" y="1553100"/>
            <a:ext cx="3584750" cy="2615150"/>
          </a:xfrm>
          <a:prstGeom prst="rect">
            <a:avLst/>
          </a:prstGeom>
          <a:noFill/>
          <a:ln>
            <a:noFill/>
          </a:ln>
        </p:spPr>
      </p:pic>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18</a:t>
            </a:fld>
            <a:endParaRPr lang="el"/>
          </a:p>
        </p:txBody>
      </p:sp>
    </p:spTree>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5"/>
          <p:cNvSpPr txBox="1">
            <a:spLocks noGrp="1"/>
          </p:cNvSpPr>
          <p:nvPr>
            <p:ph type="body" idx="1"/>
          </p:nvPr>
        </p:nvSpPr>
        <p:spPr>
          <a:xfrm>
            <a:off x="262700" y="422373"/>
            <a:ext cx="8520600" cy="3738502"/>
          </a:xfrm>
          <a:prstGeom prst="rect">
            <a:avLst/>
          </a:prstGeom>
        </p:spPr>
        <p:txBody>
          <a:bodyPr spcFirstLastPara="1" wrap="square" lIns="91425" tIns="91425" rIns="91425" bIns="91425" anchor="t" anchorCtr="0">
            <a:noAutofit/>
          </a:bodyPr>
          <a:lstStyle/>
          <a:p>
            <a:pPr marL="0" lvl="0" indent="0" algn="just">
              <a:spcAft>
                <a:spcPts val="1600"/>
              </a:spcAft>
              <a:buNone/>
            </a:pPr>
            <a:r>
              <a:rPr lang="el-GR" sz="2400" dirty="0"/>
              <a:t>Προσδιορισμός επικέντρου και μεγέθους σεισμού</a:t>
            </a:r>
            <a:endParaRPr lang="en-US" sz="2400" dirty="0"/>
          </a:p>
          <a:p>
            <a:pPr marL="0" lvl="0" indent="0" algn="just">
              <a:spcAft>
                <a:spcPts val="1600"/>
              </a:spcAft>
              <a:buNone/>
            </a:pPr>
            <a:r>
              <a:rPr lang="el" sz="2400" dirty="0"/>
              <a:t>Το μέγεθος, Μ, ενός σεισμού, είναι ένα μέτρο της ενέργειας του σεισμού, το οποίο προσδιορίζεται με μετρήσεις παραμέτρων (πλατών, περιόδων, διάρκειας) των σεισμικών κυμάτων που παράγονται κατά τη γένεση του σεισμού. Υπάρχουν διάφορες κλίμακες μεγεθών που βασίζονται σε μετρήσεις κυμάτων διαφόρων περιόδων και ειδών.</a:t>
            </a:r>
            <a:endParaRPr sz="2400" dirty="0"/>
          </a:p>
        </p:txBody>
      </p:sp>
      <p:sp>
        <p:nvSpPr>
          <p:cNvPr id="196" name="Google Shape;196;p35"/>
          <p:cNvSpPr txBox="1">
            <a:spLocks noGrp="1"/>
          </p:cNvSpPr>
          <p:nvPr>
            <p:ph type="body" idx="2"/>
          </p:nvPr>
        </p:nvSpPr>
        <p:spPr>
          <a:xfrm rot="10800000" flipH="1">
            <a:off x="8734250" y="4568800"/>
            <a:ext cx="98100" cy="58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l"/>
              <a:t>                                   </a:t>
            </a:r>
            <a:endParaRPr/>
          </a:p>
        </p:txBody>
      </p:sp>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19</a:t>
            </a:fld>
            <a:endParaRPr lang="el"/>
          </a:p>
        </p:txBody>
      </p:sp>
    </p:spTree>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69758" y="154739"/>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dirty="0"/>
              <a:t>Εισαγωγή στη σεισμολογία </a:t>
            </a:r>
            <a:endParaRPr dirty="0"/>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dirty="0"/>
              <a:t>Σεισμός είναι το αποτέλεσμα των κινήσεων των Λιθοσφαιρικών πλακών η οποίες βρίσκονται στο φλοιό της Γης . Πιο απλά την ώρα που γίνεται ο σεισμός νιώθουμε ένα αίσθημα ανατάραξης. </a:t>
            </a:r>
            <a:endParaRPr dirty="0"/>
          </a:p>
          <a:p>
            <a:pPr marL="0" lvl="0" indent="0" algn="l" rtl="0">
              <a:spcBef>
                <a:spcPts val="1600"/>
              </a:spcBef>
              <a:spcAft>
                <a:spcPts val="0"/>
              </a:spcAft>
              <a:buNone/>
            </a:pPr>
            <a:r>
              <a:rPr lang="el" dirty="0"/>
              <a:t>Η Σεισμολογία είναι  κλάδος της Γεωφυσικής και ουσιαστικά ασχολείται με την μελέτη των σεισμικών φαινομένων  </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l" dirty="0"/>
              <a:t>                                                                         </a:t>
            </a:r>
            <a:endParaRPr dirty="0"/>
          </a:p>
        </p:txBody>
      </p:sp>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a:t>
            </a:fld>
            <a:endParaRPr lang="el"/>
          </a:p>
        </p:txBody>
      </p:sp>
    </p:spTree>
  </p:cSld>
  <p:clrMapOvr>
    <a:masterClrMapping/>
  </p:clrMapOvr>
  <p:transition advClick="0"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a:spLocks noGrp="1"/>
          </p:cNvSpPr>
          <p:nvPr>
            <p:ph type="body" idx="1"/>
          </p:nvPr>
        </p:nvSpPr>
        <p:spPr>
          <a:xfrm>
            <a:off x="186775" y="133447"/>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400" dirty="0">
                <a:solidFill>
                  <a:schemeClr val="dk1"/>
                </a:solidFill>
              </a:rPr>
              <a:t>Το σημείο τομής των τριών κύκλων μας δείχνει το επίκεντρο.</a:t>
            </a:r>
            <a:endParaRPr sz="2400" dirty="0">
              <a:solidFill>
                <a:schemeClr val="dk1"/>
              </a:solidFill>
            </a:endParaRPr>
          </a:p>
          <a:p>
            <a:pPr marL="0" lvl="0" indent="0" algn="l" rtl="0">
              <a:spcBef>
                <a:spcPts val="1600"/>
              </a:spcBef>
              <a:spcAft>
                <a:spcPts val="1600"/>
              </a:spcAft>
              <a:buNone/>
            </a:pPr>
            <a:endParaRPr sz="2400" dirty="0">
              <a:solidFill>
                <a:schemeClr val="dk1"/>
              </a:solidFill>
            </a:endParaRPr>
          </a:p>
        </p:txBody>
      </p:sp>
      <p:pic>
        <p:nvPicPr>
          <p:cNvPr id="208" name="Google Shape;208;p37"/>
          <p:cNvPicPr preferRelativeResize="0"/>
          <p:nvPr/>
        </p:nvPicPr>
        <p:blipFill>
          <a:blip r:embed="rId3">
            <a:alphaModFix/>
          </a:blip>
          <a:stretch>
            <a:fillRect/>
          </a:stretch>
        </p:blipFill>
        <p:spPr>
          <a:xfrm>
            <a:off x="1180718" y="845490"/>
            <a:ext cx="6744082" cy="3648538"/>
          </a:xfrm>
          <a:prstGeom prst="rect">
            <a:avLst/>
          </a:prstGeom>
          <a:noFill/>
          <a:ln>
            <a:noFill/>
          </a:ln>
        </p:spPr>
      </p:pic>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20</a:t>
            </a:fld>
            <a:endParaRPr lang="el"/>
          </a:p>
        </p:txBody>
      </p:sp>
    </p:spTree>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8"/>
          <p:cNvSpPr txBox="1">
            <a:spLocks noGrp="1"/>
          </p:cNvSpPr>
          <p:nvPr>
            <p:ph type="body" idx="1"/>
          </p:nvPr>
        </p:nvSpPr>
        <p:spPr>
          <a:xfrm>
            <a:off x="187947" y="162448"/>
            <a:ext cx="85206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l" sz="2400" dirty="0">
                <a:solidFill>
                  <a:schemeClr val="dk1"/>
                </a:solidFill>
              </a:rPr>
              <a:t>Για να προσδιορίσουμε το επίκεντρο με ένα σταθμό πρέπει ο σταθμός να διαθέτει 3 σεισμόμετρα. Το ένα κατακόρυφο και τα άλλα δύο οριζόντια. </a:t>
            </a:r>
            <a:r>
              <a:rPr lang="el" sz="2400" dirty="0">
                <a:solidFill>
                  <a:srgbClr val="006600"/>
                </a:solidFill>
              </a:rPr>
              <a:t>Επίσης πρέπει να γνωρίζουμε την επικεντρική απόσταση και το αζιμούθιο</a:t>
            </a:r>
            <a:r>
              <a:rPr lang="el" sz="2400" dirty="0">
                <a:solidFill>
                  <a:schemeClr val="dk1"/>
                </a:solidFill>
              </a:rPr>
              <a:t> του επικέντρου σε σχέση με τον σταθμό. (Σαν αζιμούθιο θεωρούμε την γωνία που σχηματίζει ο μεσημβρινός του  σταθμού με τον μέγιστο κύκλο της Γης που περνάει από το επίκεντρο και τον σταθμό). </a:t>
            </a:r>
            <a:endParaRPr sz="2400" dirty="0"/>
          </a:p>
        </p:txBody>
      </p:sp>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21</a:t>
            </a:fld>
            <a:endParaRPr lang="el"/>
          </a:p>
        </p:txBody>
      </p:sp>
    </p:spTree>
  </p:cSld>
  <p:clrMapOvr>
    <a:masterClrMapping/>
  </p:clrMapOvr>
  <p:transition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0"/>
          <p:cNvSpPr txBox="1">
            <a:spLocks noGrp="1"/>
          </p:cNvSpPr>
          <p:nvPr>
            <p:ph type="title"/>
          </p:nvPr>
        </p:nvSpPr>
        <p:spPr>
          <a:xfrm>
            <a:off x="311700" y="0"/>
            <a:ext cx="8520600" cy="41251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b="1" dirty="0"/>
              <a:t>Στοιχεία πρόγνωσης σεισμών </a:t>
            </a:r>
            <a:endParaRPr b="1" dirty="0"/>
          </a:p>
        </p:txBody>
      </p:sp>
      <p:sp>
        <p:nvSpPr>
          <p:cNvPr id="225" name="Google Shape;225;p40"/>
          <p:cNvSpPr txBox="1">
            <a:spLocks noGrp="1"/>
          </p:cNvSpPr>
          <p:nvPr>
            <p:ph type="body" idx="1"/>
          </p:nvPr>
        </p:nvSpPr>
        <p:spPr>
          <a:xfrm>
            <a:off x="57318" y="472168"/>
            <a:ext cx="9004180" cy="3800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l" b="1" dirty="0"/>
              <a:t>Πρόγνωση σεισμού είναι η πρόβλεψη, με σιγουριά, ότι συγκεκριμένου μεγέθους σεισμός πρόκειται να συμβεί σε συγκεκριμένο τόπο και σε συγκεκριμένο χρονικό πλαίσιο. Η πρόγνωση που αφορά τους σεισμούς που γεννώνται με φυσικές διαδικασίες στο Γήινο φλοιό δεν έχει επιτευχθεί ως σήμερα, υπήρξαν και υπάρχουν όμως προσπάθειες προς την κατεύθυνση αυτή. Θεωρείται, από μερίδα επιστημόνων, απίθανο να υπάρξει πρόβλεψη σεισμών με χρονική ακρίβεια μεγαλύτερη του ενός ή δύο ετών ή ίσως και χρονική ακρίβεια δεκαετίας και από πολλούς τίθεται επίσης υπό αμφισβήτηση η ίδια η σκοπιμότητα πιο βραχυπρόθεσμων προβλέψεων. Για ρήγματα που έχουν μελετηθεί επαρκώς στατιστικά, μπορούν να συνταχθούν μελέτες σεισμικής επικινδυνότητας της περιοχής και να γίνουν εκτιμήσεις της πιθανότητας ότι σεισμός κάποιας τάξης μεγέθους θα επηρεάσει την τοποθεσία εκείνη εντός διαστήματος αριθμού μερικών ετών ή δεκάδων ή και εκατοντάδων ετών.</a:t>
            </a:r>
            <a:r>
              <a:rPr lang="en-US" b="1" dirty="0"/>
              <a:t> </a:t>
            </a:r>
            <a:endParaRPr b="1" dirty="0"/>
          </a:p>
        </p:txBody>
      </p:sp>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22</a:t>
            </a:fld>
            <a:endParaRPr lang="el"/>
          </a:p>
        </p:txBody>
      </p:sp>
    </p:spTree>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311700" y="9439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b="1" dirty="0"/>
              <a:t>Σεισμικότητα στην Κρήτη </a:t>
            </a:r>
            <a:endParaRPr b="1" dirty="0"/>
          </a:p>
        </p:txBody>
      </p:sp>
      <p:sp>
        <p:nvSpPr>
          <p:cNvPr id="247" name="Google Shape;247;p44"/>
          <p:cNvSpPr txBox="1">
            <a:spLocks noGrp="1"/>
          </p:cNvSpPr>
          <p:nvPr>
            <p:ph type="body" idx="1"/>
          </p:nvPr>
        </p:nvSpPr>
        <p:spPr>
          <a:xfrm>
            <a:off x="0" y="667090"/>
            <a:ext cx="8520600" cy="36297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l" sz="2000" dirty="0">
                <a:solidFill>
                  <a:srgbClr val="000000"/>
                </a:solidFill>
              </a:rPr>
              <a:t>Πολλοί τοπικοί σεισμοί έχουν πλήξει την Κρήτη που οφείλονται σε ρήγματα στη στεριά και τη θάλασσα τα οποία είναι γνωστά στους γεωλόγους.Πρατηρώντας τα στατιστικά στοιχεία, των προσφατων χρόνων βλέπουμε να πλήττονται από σεισμούς διάφορες περιοχές του νησιού, όπως το Ηράκλειο, η Σητεία, η Επισκοπή Ρεθύμνου, τα Πιτσίδια, το Καλό και το Κάτω Χωριό Λασιθίου, η Λιγόρτυνος, η Πόμπια κλπ.</a:t>
            </a:r>
            <a:endParaRPr sz="2000" dirty="0">
              <a:solidFill>
                <a:srgbClr val="000000"/>
              </a:solidFill>
            </a:endParaRPr>
          </a:p>
          <a:p>
            <a:pPr marL="0" lvl="0" indent="0" algn="just" rtl="0">
              <a:lnSpc>
                <a:spcPct val="100000"/>
              </a:lnSpc>
              <a:spcBef>
                <a:spcPts val="0"/>
              </a:spcBef>
              <a:spcAft>
                <a:spcPts val="0"/>
              </a:spcAft>
              <a:buNone/>
            </a:pPr>
            <a:r>
              <a:rPr lang="el" sz="2000" dirty="0">
                <a:solidFill>
                  <a:srgbClr val="000000"/>
                </a:solidFill>
              </a:rPr>
              <a:t>Είναι χώρα πολλαπλώς κατατεμαχισμένη και περιβαλλομένη με τάφρους, συνεπεία των οποίων παρουσιάζεται αστάθεια στις  γειτονικές περιοχές με αποτέλεσμα την γένεση σεισμών. H Kρήτη επομένως είναι σεισμόπληκτη χώρα και μάλιστα το κεντρικό τμήμα της. Στο τμήμα αυτό υπάρχουν τρεις κυρίως ρηξιγενείς λεκάνες, σκεπασμένες με προσχώσεις και νεογενείς λόφους. Δυο ρηξιγενείς ζώνες (η μια από την Nτίαν προς Γιούχταν και η άλλη νοτιώτερα, διαγωνιως) χωρίζουν τις λεκάνες αυτές. </a:t>
            </a:r>
            <a:endParaRPr sz="2000" dirty="0">
              <a:solidFill>
                <a:srgbClr val="000000"/>
              </a:solidFill>
            </a:endParaRPr>
          </a:p>
          <a:p>
            <a:pPr marL="0" lvl="0" indent="0" algn="just" rtl="0">
              <a:lnSpc>
                <a:spcPct val="100000"/>
              </a:lnSpc>
              <a:spcBef>
                <a:spcPts val="0"/>
              </a:spcBef>
              <a:spcAft>
                <a:spcPts val="0"/>
              </a:spcAft>
              <a:buNone/>
            </a:pPr>
            <a:endParaRPr sz="2000" dirty="0">
              <a:solidFill>
                <a:srgbClr val="000000"/>
              </a:solidFill>
            </a:endParaRPr>
          </a:p>
          <a:p>
            <a:pPr marL="0" lvl="0" indent="0" algn="just" rtl="0">
              <a:lnSpc>
                <a:spcPct val="100000"/>
              </a:lnSpc>
              <a:spcBef>
                <a:spcPts val="0"/>
              </a:spcBef>
              <a:spcAft>
                <a:spcPts val="0"/>
              </a:spcAft>
              <a:buNone/>
            </a:pPr>
            <a:endParaRPr sz="2000" dirty="0">
              <a:solidFill>
                <a:srgbClr val="000000"/>
              </a:solidFill>
            </a:endParaRPr>
          </a:p>
          <a:p>
            <a:pPr marL="0" lvl="0" indent="0" algn="just" rtl="0">
              <a:lnSpc>
                <a:spcPct val="100000"/>
              </a:lnSpc>
              <a:spcBef>
                <a:spcPts val="0"/>
              </a:spcBef>
              <a:spcAft>
                <a:spcPts val="0"/>
              </a:spcAft>
              <a:buNone/>
            </a:pPr>
            <a:endParaRPr sz="2000" dirty="0">
              <a:solidFill>
                <a:srgbClr val="000000"/>
              </a:solidFill>
            </a:endParaRPr>
          </a:p>
          <a:p>
            <a:pPr marL="0" lvl="0" indent="0" algn="just" rtl="0">
              <a:lnSpc>
                <a:spcPct val="100000"/>
              </a:lnSpc>
              <a:spcBef>
                <a:spcPts val="0"/>
              </a:spcBef>
              <a:spcAft>
                <a:spcPts val="0"/>
              </a:spcAft>
              <a:buNone/>
            </a:pPr>
            <a:endParaRPr sz="2000" dirty="0">
              <a:solidFill>
                <a:srgbClr val="000000"/>
              </a:solidFill>
            </a:endParaRPr>
          </a:p>
          <a:p>
            <a:pPr marL="0" lvl="0" indent="0" algn="just" rtl="0">
              <a:lnSpc>
                <a:spcPct val="100000"/>
              </a:lnSpc>
              <a:spcBef>
                <a:spcPts val="0"/>
              </a:spcBef>
              <a:spcAft>
                <a:spcPts val="0"/>
              </a:spcAft>
              <a:buNone/>
            </a:pPr>
            <a:endParaRPr sz="2000" dirty="0">
              <a:solidFill>
                <a:srgbClr val="000000"/>
              </a:solidFill>
            </a:endParaRPr>
          </a:p>
          <a:p>
            <a:pPr marL="0" lvl="0" indent="0" algn="just" rtl="0">
              <a:lnSpc>
                <a:spcPct val="100000"/>
              </a:lnSpc>
              <a:spcBef>
                <a:spcPts val="0"/>
              </a:spcBef>
              <a:spcAft>
                <a:spcPts val="0"/>
              </a:spcAft>
              <a:buNone/>
            </a:pPr>
            <a:endParaRPr sz="2000" dirty="0">
              <a:solidFill>
                <a:srgbClr val="000000"/>
              </a:solidFill>
            </a:endParaRPr>
          </a:p>
          <a:p>
            <a:pPr marL="0" lvl="0" indent="0" algn="just" rtl="0">
              <a:lnSpc>
                <a:spcPct val="100000"/>
              </a:lnSpc>
              <a:spcBef>
                <a:spcPts val="0"/>
              </a:spcBef>
              <a:spcAft>
                <a:spcPts val="0"/>
              </a:spcAft>
              <a:buNone/>
            </a:pPr>
            <a:r>
              <a:rPr lang="el" sz="2000" dirty="0">
                <a:solidFill>
                  <a:srgbClr val="000000"/>
                </a:solidFill>
              </a:rPr>
              <a:t>                                                                                                                                   </a:t>
            </a:r>
            <a:endParaRPr sz="2000" dirty="0">
              <a:solidFill>
                <a:srgbClr val="000000"/>
              </a:solidFill>
            </a:endParaRPr>
          </a:p>
        </p:txBody>
      </p:sp>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23</a:t>
            </a:fld>
            <a:endParaRPr lang="el"/>
          </a:p>
        </p:txBody>
      </p:sp>
    </p:spTree>
  </p:cSld>
  <p:clrMapOvr>
    <a:masterClrMapping/>
  </p:clrMapOvr>
  <p:transition advClick="0"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5"/>
          <p:cNvSpPr txBox="1">
            <a:spLocks noGrp="1"/>
          </p:cNvSpPr>
          <p:nvPr>
            <p:ph type="body" idx="1"/>
          </p:nvPr>
        </p:nvSpPr>
        <p:spPr>
          <a:xfrm>
            <a:off x="3410148" y="0"/>
            <a:ext cx="5665099" cy="5143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1600" dirty="0"/>
              <a:t>Ο ‘’ΣΕΙΣΜΟΣ’’στην Κρήτη το 365 μ.Χ. έλαβε χώρα κατά την ανατολή του Ηλίου τις 21 Ιουλίου 365 με επίκεντρο κοντά στις ακτές της δυτικής Κρήτης. Ο σεισμός υπολογίζεται ότι είχε μέγεθος μεγαλύτερο από 8 ρίχτερ στην κλίμακα Ρίχτερ, υπολογίζεται μεταξύ 8,3 και 8,7 ρίχτερ, γεγονός που τον κατατάσσει ως τον ισχυρότερο σεισμό που έχει καταγραφεί στην Μεσόγειο. Ο σεισμός προκάλεσε εκτεταμένες καταστροφές στην κεντρική και νότια Ελλάδα, στην Λιβύη, στην Μικρά Ασία και την Αίγυπτο. Σχεδόν όλες οι πόλεις της Κρήτης καταστράφηκαν από το σεισμό. Το σεισμό ακολούθησε ένα τσουνάμι που προξένησε καταστροφές σε ολόκληρη την Ανατολική Μεσόγειο, ιδίως στο Δέλτα του Νείλου και την Αλεξάνδρεια, όπου σκότωσε χιλιάδες και έφτασε σχεδόν 3 χιλιόμετρα στην ενδοχώρα. Επίσης προκάλεσε την ανύψωση της δυτικής Κρήτης μέχρι και 9 μέτρα. Ο σεισμός είχε μεγάλο αντίτυπο στους ανθρώπους στο τέλος της αρχαιότητας και αναφέρεται από μεγάλο αριθμό έργων διαφόρων συγγραφέων</a:t>
            </a:r>
            <a:r>
              <a:rPr lang="el" sz="2000" dirty="0"/>
              <a:t>.</a:t>
            </a:r>
            <a:endParaRPr sz="2000" dirty="0"/>
          </a:p>
          <a:p>
            <a:pPr marL="0" lvl="0" indent="0" algn="just" rtl="0">
              <a:spcBef>
                <a:spcPts val="1600"/>
              </a:spcBef>
              <a:spcAft>
                <a:spcPts val="0"/>
              </a:spcAft>
              <a:buNone/>
            </a:pPr>
            <a:r>
              <a:rPr lang="el" sz="2000" dirty="0"/>
              <a:t>                                                                                     </a:t>
            </a:r>
            <a:endParaRPr sz="2000" dirty="0"/>
          </a:p>
          <a:p>
            <a:pPr marL="0" lvl="0" indent="0" algn="just" rtl="0">
              <a:spcBef>
                <a:spcPts val="1600"/>
              </a:spcBef>
              <a:spcAft>
                <a:spcPts val="1600"/>
              </a:spcAft>
              <a:buNone/>
            </a:pPr>
            <a:r>
              <a:rPr lang="el" sz="2000" dirty="0"/>
              <a:t>                 </a:t>
            </a:r>
            <a:endParaRPr sz="2000" dirty="0"/>
          </a:p>
        </p:txBody>
      </p:sp>
      <p:sp>
        <p:nvSpPr>
          <p:cNvPr id="253" name="Google Shape;253;p45"/>
          <p:cNvSpPr txBox="1">
            <a:spLocks noGrp="1"/>
          </p:cNvSpPr>
          <p:nvPr>
            <p:ph type="body" idx="1"/>
          </p:nvPr>
        </p:nvSpPr>
        <p:spPr>
          <a:xfrm>
            <a:off x="0" y="311925"/>
            <a:ext cx="3514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dirty="0"/>
              <a:t>           </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r>
              <a:rPr lang="el" dirty="0"/>
              <a:t>Γράφημα της ανύψωσης που προκάλεσε ο σεισμός στη δυτική Κρήτη</a:t>
            </a:r>
            <a:endParaRPr dirty="0"/>
          </a:p>
        </p:txBody>
      </p:sp>
      <p:pic>
        <p:nvPicPr>
          <p:cNvPr id="254" name="Google Shape;254;p45"/>
          <p:cNvPicPr preferRelativeResize="0"/>
          <p:nvPr/>
        </p:nvPicPr>
        <p:blipFill>
          <a:blip r:embed="rId3">
            <a:alphaModFix/>
          </a:blip>
          <a:stretch>
            <a:fillRect/>
          </a:stretch>
        </p:blipFill>
        <p:spPr>
          <a:xfrm>
            <a:off x="0" y="311925"/>
            <a:ext cx="2931500" cy="2822100"/>
          </a:xfrm>
          <a:prstGeom prst="rect">
            <a:avLst/>
          </a:prstGeom>
          <a:noFill/>
          <a:ln>
            <a:noFill/>
          </a:ln>
        </p:spPr>
      </p:pic>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24</a:t>
            </a:fld>
            <a:endParaRPr lang="el"/>
          </a:p>
        </p:txBody>
      </p:sp>
    </p:spTree>
  </p:cSld>
  <p:clrMapOvr>
    <a:masterClrMapping/>
  </p:clrMapOvr>
  <p:transition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7"/>
          <p:cNvSpPr txBox="1">
            <a:spLocks noGrp="1"/>
          </p:cNvSpPr>
          <p:nvPr>
            <p:ph type="title"/>
          </p:nvPr>
        </p:nvSpPr>
        <p:spPr>
          <a:xfrm>
            <a:off x="366701" y="-125944"/>
            <a:ext cx="8520600" cy="251887"/>
          </a:xfrm>
          <a:prstGeom prst="rect">
            <a:avLst/>
          </a:prstGeom>
        </p:spPr>
        <p:txBody>
          <a:bodyPr spcFirstLastPara="1" wrap="square" lIns="91425" tIns="91425" rIns="91425" bIns="91425" anchor="t" anchorCtr="0">
            <a:noAutofit/>
          </a:bodyPr>
          <a:lstStyle/>
          <a:p>
            <a:pPr marL="457200" lvl="0" algn="l" rtl="0">
              <a:lnSpc>
                <a:spcPct val="115000"/>
              </a:lnSpc>
              <a:spcBef>
                <a:spcPts val="0"/>
              </a:spcBef>
              <a:spcAft>
                <a:spcPts val="0"/>
              </a:spcAft>
              <a:buClr>
                <a:schemeClr val="dk1"/>
              </a:buClr>
              <a:buSzPts val="3600"/>
            </a:pPr>
            <a:r>
              <a:rPr lang="el" u="sng" dirty="0"/>
              <a:t>Σεισμικότητα στην Ελλάδα</a:t>
            </a:r>
            <a:endParaRPr u="sng" dirty="0"/>
          </a:p>
          <a:p>
            <a:pPr marL="0" lvl="0" indent="0" algn="l" rtl="0">
              <a:spcBef>
                <a:spcPts val="1600"/>
              </a:spcBef>
              <a:spcAft>
                <a:spcPts val="0"/>
              </a:spcAft>
              <a:buNone/>
            </a:pPr>
            <a:endParaRPr sz="2000" dirty="0"/>
          </a:p>
        </p:txBody>
      </p:sp>
      <p:sp>
        <p:nvSpPr>
          <p:cNvPr id="265" name="Google Shape;265;p47"/>
          <p:cNvSpPr txBox="1">
            <a:spLocks noGrp="1"/>
          </p:cNvSpPr>
          <p:nvPr>
            <p:ph type="body" idx="2"/>
          </p:nvPr>
        </p:nvSpPr>
        <p:spPr>
          <a:xfrm>
            <a:off x="0" y="456205"/>
            <a:ext cx="5964781" cy="4047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1600" dirty="0"/>
              <a:t>Η Ελλάδα είναι μία χώρα με έντονη σεισμικότητα αφου,βρίσκεται στα όρια επαφής και σύγκλισης της Ευρασιατικής πλάκας με την Αφρικανική.</a:t>
            </a:r>
            <a:r>
              <a:rPr lang="el" sz="1600" dirty="0">
                <a:sym typeface="Verdana"/>
              </a:rPr>
              <a:t> </a:t>
            </a:r>
            <a:r>
              <a:rPr lang="el" sz="1600" dirty="0"/>
              <a:t>Σύμφωνα με στατιστικά στοιχεία η Ελλάδα,από άποψη σεισμικότητας, κατέχει την πρώτη θέση στη Μεσόγειο και την Ευρώπη καθώς και την έκτη θέση σε παγκόσμιο επίπεδο.</a:t>
            </a:r>
            <a:endParaRPr sz="1600" dirty="0"/>
          </a:p>
          <a:p>
            <a:pPr marL="0" lvl="0" indent="0" algn="just" rtl="0">
              <a:spcBef>
                <a:spcPts val="1600"/>
              </a:spcBef>
              <a:spcAft>
                <a:spcPts val="0"/>
              </a:spcAft>
              <a:buNone/>
            </a:pPr>
            <a:r>
              <a:rPr lang="el" sz="1600" dirty="0"/>
              <a:t>H Ελλάδα είναι σεισμογενής περιοχή σχεδόν στο σύνολό της.Περιοχή που δίνει πολύ μεγάλους σεισμούς είναι το τόξο του Εγκέλαδου,’οπου οι παραπάνω πλάκες συγκρούονται.Το τόξο αυτό επηρεάζει την Ελλάδα από την Λευκάδα ως τη Ρόδο.</a:t>
            </a:r>
            <a:r>
              <a:rPr lang="en-US" sz="1600" dirty="0"/>
              <a:t> </a:t>
            </a:r>
            <a:r>
              <a:rPr lang="el" sz="1600" dirty="0"/>
              <a:t>Οι σεισμοί εκεί φτάνουν απο 7 εως 7,5 της κλίμακας ρίχτερ.</a:t>
            </a:r>
            <a:r>
              <a:rPr lang="en-US" sz="1600" dirty="0"/>
              <a:t> </a:t>
            </a:r>
            <a:r>
              <a:rPr lang="el" sz="1600" dirty="0"/>
              <a:t>Περιοχές όπου “χτυπάνε” ποιό έντονα οι σεισμοί είναι, βορείως της Λευκάδας,νοτίως της Κεφαλονιάς όπου αποτελεί το δυτικό τμήμα του Ελληνικού Τόξου και στον ευρύτερο χώρο της Κεφαλονιάς, από τη Ζάκυνθο έως τη Λευκάδα.</a:t>
            </a:r>
            <a:endParaRPr sz="1600" dirty="0"/>
          </a:p>
          <a:p>
            <a:pPr marL="0" lvl="0" indent="0" algn="l" rtl="0">
              <a:spcBef>
                <a:spcPts val="1600"/>
              </a:spcBef>
              <a:spcAft>
                <a:spcPts val="0"/>
              </a:spcAft>
              <a:buNone/>
            </a:pPr>
            <a:r>
              <a:rPr lang="el" u="sng" dirty="0">
                <a:solidFill>
                  <a:srgbClr val="000000"/>
                </a:solidFill>
                <a:highlight>
                  <a:srgbClr val="FFFFFF"/>
                </a:highlight>
              </a:rPr>
              <a:t>.</a:t>
            </a:r>
            <a:endParaRPr u="sng" dirty="0">
              <a:solidFill>
                <a:srgbClr val="000000"/>
              </a:solidFill>
              <a:highlight>
                <a:srgbClr val="FFFFFF"/>
              </a:highlight>
            </a:endParaRPr>
          </a:p>
          <a:p>
            <a:pPr marL="0" lvl="0" indent="0" algn="l" rtl="0">
              <a:spcBef>
                <a:spcPts val="1600"/>
              </a:spcBef>
              <a:spcAft>
                <a:spcPts val="0"/>
              </a:spcAft>
              <a:buNone/>
            </a:pPr>
            <a:r>
              <a:rPr lang="el" dirty="0">
                <a:solidFill>
                  <a:srgbClr val="000000"/>
                </a:solidFill>
                <a:highlight>
                  <a:srgbClr val="FFFFFF"/>
                </a:highlight>
              </a:rPr>
              <a:t>                                                                                                                      </a:t>
            </a:r>
            <a:endParaRPr u="sng" dirty="0">
              <a:solidFill>
                <a:srgbClr val="000000"/>
              </a:solidFill>
              <a:highlight>
                <a:srgbClr val="FFFFFF"/>
              </a:highlight>
            </a:endParaRPr>
          </a:p>
          <a:p>
            <a:pPr marL="0" lvl="0" indent="0" algn="l" rtl="0">
              <a:spcBef>
                <a:spcPts val="1600"/>
              </a:spcBef>
              <a:spcAft>
                <a:spcPts val="0"/>
              </a:spcAft>
              <a:buNone/>
            </a:pPr>
            <a:endParaRPr u="sng" dirty="0">
              <a:solidFill>
                <a:srgbClr val="000000"/>
              </a:solidFill>
              <a:highlight>
                <a:srgbClr val="FFFFFF"/>
              </a:highlight>
            </a:endParaRPr>
          </a:p>
          <a:p>
            <a:pPr marL="0" lvl="0" indent="0" algn="l" rtl="0">
              <a:spcBef>
                <a:spcPts val="1600"/>
              </a:spcBef>
              <a:spcAft>
                <a:spcPts val="1600"/>
              </a:spcAft>
              <a:buNone/>
            </a:pPr>
            <a:r>
              <a:rPr lang="el" u="sng" dirty="0">
                <a:solidFill>
                  <a:srgbClr val="000000"/>
                </a:solidFill>
                <a:highlight>
                  <a:srgbClr val="FFFFFF"/>
                </a:highlight>
              </a:rPr>
              <a:t>                                                                                                                      </a:t>
            </a:r>
            <a:r>
              <a:rPr lang="el" b="1" u="sng" dirty="0">
                <a:solidFill>
                  <a:srgbClr val="000000"/>
                </a:solidFill>
                <a:highlight>
                  <a:srgbClr val="FFFFFF"/>
                </a:highlight>
              </a:rPr>
              <a:t> </a:t>
            </a:r>
            <a:endParaRPr b="1" u="sng" dirty="0">
              <a:solidFill>
                <a:srgbClr val="000000"/>
              </a:solidFill>
              <a:highlight>
                <a:srgbClr val="FFFFFF"/>
              </a:highlight>
            </a:endParaRPr>
          </a:p>
        </p:txBody>
      </p:sp>
      <p:pic>
        <p:nvPicPr>
          <p:cNvPr id="266" name="Google Shape;266;p47"/>
          <p:cNvPicPr preferRelativeResize="0"/>
          <p:nvPr/>
        </p:nvPicPr>
        <p:blipFill>
          <a:blip r:embed="rId3">
            <a:alphaModFix/>
          </a:blip>
          <a:stretch>
            <a:fillRect/>
          </a:stretch>
        </p:blipFill>
        <p:spPr>
          <a:xfrm>
            <a:off x="6342601" y="715934"/>
            <a:ext cx="2544700" cy="3844100"/>
          </a:xfrm>
          <a:prstGeom prst="rect">
            <a:avLst/>
          </a:prstGeom>
          <a:noFill/>
          <a:ln>
            <a:noFill/>
          </a:ln>
        </p:spPr>
      </p:pic>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25</a:t>
            </a:fld>
            <a:endParaRPr lang="el"/>
          </a:p>
        </p:txBody>
      </p:sp>
    </p:spTree>
  </p:cSld>
  <p:clrMapOvr>
    <a:masterClrMapping/>
  </p:clrMapOvr>
  <p:transition advClick="0"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8"/>
          <p:cNvSpPr txBox="1">
            <a:spLocks noGrp="1"/>
          </p:cNvSpPr>
          <p:nvPr>
            <p:ph type="title"/>
          </p:nvPr>
        </p:nvSpPr>
        <p:spPr>
          <a:xfrm>
            <a:off x="223350" y="92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400" u="sng" dirty="0">
                <a:solidFill>
                  <a:srgbClr val="000000"/>
                </a:solidFill>
              </a:rPr>
              <a:t>Οι μεγαλύτεροι σεισμοί στην Ελλάδα.</a:t>
            </a:r>
            <a:endParaRPr sz="2400" u="sng" dirty="0">
              <a:solidFill>
                <a:srgbClr val="000000"/>
              </a:solidFill>
            </a:endParaRPr>
          </a:p>
        </p:txBody>
      </p:sp>
      <p:sp>
        <p:nvSpPr>
          <p:cNvPr id="272" name="Google Shape;272;p48"/>
          <p:cNvSpPr txBox="1">
            <a:spLocks noGrp="1"/>
          </p:cNvSpPr>
          <p:nvPr>
            <p:ph type="body" idx="1"/>
          </p:nvPr>
        </p:nvSpPr>
        <p:spPr>
          <a:xfrm>
            <a:off x="77944" y="665600"/>
            <a:ext cx="85206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l" sz="1600" dirty="0"/>
              <a:t>Ο μοναδικός σεισμός στην χώρα μας  που έφτασε στα 8 Ρίχτερ ήταν ο σεισμός του 1926 στη Ρόδο ο οποίος ήταν και ο μεγαλύτερος στην σύγχρονη Ελλάδα.Ταρακούνησε το Ηράκλειο της Κρήτης,τη Μικρά Ασία,την Αίγυπτο,ενώ έγινε αισθητός μέχρι την Ανατολική Ιταλία. Κατέρρευσαν 3.200 σπίτια ενώ 550 απο αυτά έπαθαν ολοσχερή καταστροφή. Οι νεκροί έφτασαν τους 12 και δεκάδες ήταν οι τραυματίες.Ο δεύτερος ισχυρότερος σεισμός στην Ελλάδα σημειώθηκε το 1903 στα Κύθηρα φθάνοντας 7.9 Ρίχτερ και ο τρίτος το 1905 στην Χαλκιδική με 7,5 Ρίχτερ.               </a:t>
            </a:r>
            <a:endParaRPr sz="1600" dirty="0"/>
          </a:p>
        </p:txBody>
      </p:sp>
      <p:pic>
        <p:nvPicPr>
          <p:cNvPr id="273" name="Google Shape;273;p48"/>
          <p:cNvPicPr preferRelativeResize="0"/>
          <p:nvPr/>
        </p:nvPicPr>
        <p:blipFill>
          <a:blip r:embed="rId3">
            <a:alphaModFix/>
          </a:blip>
          <a:stretch>
            <a:fillRect/>
          </a:stretch>
        </p:blipFill>
        <p:spPr>
          <a:xfrm>
            <a:off x="487269" y="2758019"/>
            <a:ext cx="3463350" cy="2297725"/>
          </a:xfrm>
          <a:prstGeom prst="rect">
            <a:avLst/>
          </a:prstGeom>
          <a:noFill/>
          <a:ln>
            <a:noFill/>
          </a:ln>
        </p:spPr>
      </p:pic>
      <p:pic>
        <p:nvPicPr>
          <p:cNvPr id="274" name="Google Shape;274;p48"/>
          <p:cNvPicPr preferRelativeResize="0"/>
          <p:nvPr/>
        </p:nvPicPr>
        <p:blipFill>
          <a:blip r:embed="rId4">
            <a:alphaModFix/>
          </a:blip>
          <a:stretch>
            <a:fillRect/>
          </a:stretch>
        </p:blipFill>
        <p:spPr>
          <a:xfrm>
            <a:off x="4832175" y="2758025"/>
            <a:ext cx="3911775" cy="2297725"/>
          </a:xfrm>
          <a:prstGeom prst="rect">
            <a:avLst/>
          </a:prstGeom>
          <a:noFill/>
          <a:ln>
            <a:noFill/>
          </a:ln>
        </p:spPr>
      </p:pic>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26</a:t>
            </a:fld>
            <a:endParaRPr lang="el"/>
          </a:p>
        </p:txBody>
      </p:sp>
    </p:spTree>
  </p:cSld>
  <p:clrMapOvr>
    <a:masterClrMapping/>
  </p:clrMapOvr>
  <p:transition advClick="0"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1497177" y="421280"/>
            <a:ext cx="6113656" cy="4587113"/>
          </a:xfrm>
          <a:prstGeom prst="rect">
            <a:avLst/>
          </a:prstGeom>
        </p:spPr>
      </p:pic>
      <p:sp>
        <p:nvSpPr>
          <p:cNvPr id="6" name="Θέση αριθμού διαφάνειας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27</a:t>
            </a:fld>
            <a:endParaRPr lang="el"/>
          </a:p>
        </p:txBody>
      </p:sp>
    </p:spTree>
    <p:extLst>
      <p:ext uri="{BB962C8B-B14F-4D97-AF65-F5344CB8AC3E}">
        <p14:creationId xmlns:p14="http://schemas.microsoft.com/office/powerpoint/2010/main" val="1075784313"/>
      </p:ext>
    </p:extLst>
  </p:cSld>
  <p:clrMapOvr>
    <a:masterClrMapping/>
  </p:clrMapOvr>
  <p:transition advClick="0" advTm="5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tretch>
            <a:fillRect/>
          </a:stretch>
        </p:blipFill>
        <p:spPr>
          <a:xfrm>
            <a:off x="721895" y="599553"/>
            <a:ext cx="7106263" cy="4190148"/>
          </a:xfrm>
          <a:prstGeom prst="rect">
            <a:avLst/>
          </a:prstGeom>
        </p:spPr>
      </p:pic>
      <p:sp>
        <p:nvSpPr>
          <p:cNvPr id="8" name="Θέση αριθμού διαφάνειας 7"/>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28</a:t>
            </a:fld>
            <a:endParaRPr lang="el"/>
          </a:p>
        </p:txBody>
      </p:sp>
    </p:spTree>
    <p:extLst>
      <p:ext uri="{BB962C8B-B14F-4D97-AF65-F5344CB8AC3E}">
        <p14:creationId xmlns:p14="http://schemas.microsoft.com/office/powerpoint/2010/main" val="103414067"/>
      </p:ext>
    </p:extLst>
  </p:cSld>
  <p:clrMapOvr>
    <a:masterClrMapping/>
  </p:clrMapOvr>
  <p:transition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326430" y="545711"/>
            <a:ext cx="8447109" cy="4053789"/>
          </a:xfrm>
          <a:prstGeom prst="rect">
            <a:avLst/>
          </a:prstGeom>
        </p:spPr>
      </p:pic>
      <p:sp>
        <p:nvSpPr>
          <p:cNvPr id="6" name="Θέση αριθμού διαφάνειας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29</a:t>
            </a:fld>
            <a:endParaRPr lang="el"/>
          </a:p>
        </p:txBody>
      </p:sp>
    </p:spTree>
    <p:extLst>
      <p:ext uri="{BB962C8B-B14F-4D97-AF65-F5344CB8AC3E}">
        <p14:creationId xmlns:p14="http://schemas.microsoft.com/office/powerpoint/2010/main" val="336830801"/>
      </p:ext>
    </p:extLst>
  </p:cSld>
  <p:clrMapOvr>
    <a:masterClrMapping/>
  </p:clrMapOvr>
  <p:transition advClick="0"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body" idx="1"/>
          </p:nvPr>
        </p:nvSpPr>
        <p:spPr>
          <a:xfrm>
            <a:off x="456843" y="263600"/>
            <a:ext cx="8520600" cy="335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dirty="0"/>
              <a:t>Επιπλέον συμβάλει :</a:t>
            </a:r>
            <a:endParaRPr dirty="0"/>
          </a:p>
          <a:p>
            <a:pPr marL="457200" lvl="0" indent="-342900" algn="l" rtl="0">
              <a:spcBef>
                <a:spcPts val="1600"/>
              </a:spcBef>
              <a:spcAft>
                <a:spcPts val="0"/>
              </a:spcAft>
              <a:buSzPts val="1800"/>
              <a:buChar char="●"/>
            </a:pPr>
            <a:r>
              <a:rPr lang="el" dirty="0"/>
              <a:t>Στον προσδιορισμό της δομής του εσωτερικού της γης (αλλά και της σελήνης),</a:t>
            </a:r>
            <a:endParaRPr dirty="0"/>
          </a:p>
          <a:p>
            <a:pPr marL="457200" lvl="0" indent="-342900" algn="l" rtl="0">
              <a:spcBef>
                <a:spcPts val="0"/>
              </a:spcBef>
              <a:spcAft>
                <a:spcPts val="0"/>
              </a:spcAft>
              <a:buSzPts val="1800"/>
              <a:buChar char="●"/>
            </a:pPr>
            <a:r>
              <a:rPr lang="el" dirty="0"/>
              <a:t> Στην ανεύρεση γεωλογικών δομών αρχαιολογικού και οικονομικού ενδιαφέροντος,</a:t>
            </a:r>
            <a:endParaRPr dirty="0"/>
          </a:p>
          <a:p>
            <a:pPr marL="457200" lvl="0" indent="-342900" algn="l" rtl="0">
              <a:spcBef>
                <a:spcPts val="0"/>
              </a:spcBef>
              <a:spcAft>
                <a:spcPts val="0"/>
              </a:spcAft>
              <a:buSzPts val="1800"/>
              <a:buChar char="●"/>
            </a:pPr>
            <a:r>
              <a:rPr lang="el" dirty="0"/>
              <a:t> Στον καθορισμό ζωνών σεισμικής επικινδυνότητας</a:t>
            </a:r>
            <a:endParaRPr dirty="0"/>
          </a:p>
          <a:p>
            <a:pPr marL="457200" lvl="0" indent="-342900" algn="l" rtl="0">
              <a:spcBef>
                <a:spcPts val="0"/>
              </a:spcBef>
              <a:spcAft>
                <a:spcPts val="0"/>
              </a:spcAft>
              <a:buSzPts val="1800"/>
              <a:buChar char="●"/>
            </a:pPr>
            <a:r>
              <a:rPr lang="el" dirty="0"/>
              <a:t> Στον  καθορισμό των προδιαγραφών αντισεισμικού σχεδιασμού των κατασκευών. </a:t>
            </a:r>
            <a:endParaRPr dirty="0"/>
          </a:p>
          <a:p>
            <a:pPr marL="0" lvl="0" indent="0" algn="l" rtl="0">
              <a:spcBef>
                <a:spcPts val="1600"/>
              </a:spcBef>
              <a:spcAft>
                <a:spcPts val="0"/>
              </a:spcAft>
              <a:buNone/>
            </a:pPr>
            <a:r>
              <a:rPr lang="el" dirty="0"/>
              <a:t>                                                                              </a:t>
            </a:r>
            <a:endParaRPr dirty="0"/>
          </a:p>
        </p:txBody>
      </p:sp>
      <p:sp>
        <p:nvSpPr>
          <p:cNvPr id="2" name="Θέση αριθμού διαφάνειας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3</a:t>
            </a:fld>
            <a:endParaRPr lang="el"/>
          </a:p>
        </p:txBody>
      </p:sp>
    </p:spTree>
  </p:cSld>
  <p:clrMapOvr>
    <a:masterClrMapping/>
  </p:clrMapOvr>
  <p:transition advClick="0" advTm="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494510" y="343746"/>
            <a:ext cx="8170990" cy="4331381"/>
          </a:xfrm>
          <a:prstGeom prst="rect">
            <a:avLst/>
          </a:prstGeom>
        </p:spPr>
      </p:pic>
      <p:sp>
        <p:nvSpPr>
          <p:cNvPr id="6" name="Θέση αριθμού διαφάνειας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30</a:t>
            </a:fld>
            <a:endParaRPr lang="el"/>
          </a:p>
        </p:txBody>
      </p:sp>
    </p:spTree>
    <p:extLst>
      <p:ext uri="{BB962C8B-B14F-4D97-AF65-F5344CB8AC3E}">
        <p14:creationId xmlns:p14="http://schemas.microsoft.com/office/powerpoint/2010/main" val="2010542793"/>
      </p:ext>
    </p:extLst>
  </p:cSld>
  <p:clrMapOvr>
    <a:masterClrMapping/>
  </p:clrMapOvr>
  <p:transition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302509" y="126742"/>
            <a:ext cx="8078345" cy="5016758"/>
          </a:xfrm>
          <a:prstGeom prst="rect">
            <a:avLst/>
          </a:prstGeom>
        </p:spPr>
        <p:txBody>
          <a:bodyPr wrap="square">
            <a:spAutoFit/>
          </a:bodyPr>
          <a:lstStyle/>
          <a:p>
            <a:r>
              <a:rPr lang="el-GR" sz="1600" b="1" dirty="0">
                <a:solidFill>
                  <a:srgbClr val="00B050"/>
                </a:solidFill>
              </a:rPr>
              <a:t>Οι μεγαλύτεροι σεισμοί στην ιστορία της Κρήτης</a:t>
            </a:r>
          </a:p>
          <a:p>
            <a:r>
              <a:rPr lang="el-GR" sz="1600" b="1" dirty="0">
                <a:solidFill>
                  <a:srgbClr val="00B050"/>
                </a:solidFill>
              </a:rPr>
              <a:t>368 π.Χ. Μ = (7.7</a:t>
            </a:r>
            <a:r>
              <a:rPr lang="en-US" sz="1600" b="1" dirty="0">
                <a:solidFill>
                  <a:srgbClr val="00B050"/>
                </a:solidFill>
              </a:rPr>
              <a:t>R) </a:t>
            </a:r>
            <a:r>
              <a:rPr lang="el-GR" sz="1600" b="1" dirty="0">
                <a:solidFill>
                  <a:srgbClr val="00B050"/>
                </a:solidFill>
              </a:rPr>
              <a:t>Κρήτη</a:t>
            </a:r>
          </a:p>
          <a:p>
            <a:r>
              <a:rPr lang="el-GR" sz="1600" b="1" dirty="0">
                <a:solidFill>
                  <a:srgbClr val="00B050"/>
                </a:solidFill>
              </a:rPr>
              <a:t>267 π.Χ. Μ = (7.0</a:t>
            </a:r>
            <a:r>
              <a:rPr lang="en-US" sz="1600" b="1" dirty="0">
                <a:solidFill>
                  <a:srgbClr val="00B050"/>
                </a:solidFill>
              </a:rPr>
              <a:t>R) </a:t>
            </a:r>
            <a:r>
              <a:rPr lang="el-GR" sz="1600" b="1" dirty="0">
                <a:solidFill>
                  <a:srgbClr val="00B050"/>
                </a:solidFill>
              </a:rPr>
              <a:t>Κρήτη</a:t>
            </a:r>
          </a:p>
          <a:p>
            <a:r>
              <a:rPr lang="el-GR" sz="1600" b="1" dirty="0">
                <a:solidFill>
                  <a:srgbClr val="00B050"/>
                </a:solidFill>
              </a:rPr>
              <a:t>255 π.Χ. Μ = (6.8</a:t>
            </a:r>
            <a:r>
              <a:rPr lang="en-US" sz="1600" b="1" dirty="0">
                <a:solidFill>
                  <a:srgbClr val="00B050"/>
                </a:solidFill>
              </a:rPr>
              <a:t>R) </a:t>
            </a:r>
            <a:r>
              <a:rPr lang="el-GR" sz="1600" b="1" dirty="0">
                <a:solidFill>
                  <a:srgbClr val="00B050"/>
                </a:solidFill>
              </a:rPr>
              <a:t>Κρήτη </a:t>
            </a:r>
          </a:p>
          <a:p>
            <a:r>
              <a:rPr lang="el-GR" sz="1600" b="1" dirty="0">
                <a:solidFill>
                  <a:srgbClr val="00B050"/>
                </a:solidFill>
              </a:rPr>
              <a:t>55 μ.Χ. Μ = (7.2</a:t>
            </a:r>
            <a:r>
              <a:rPr lang="en-US" sz="1600" b="1" dirty="0">
                <a:solidFill>
                  <a:srgbClr val="00B050"/>
                </a:solidFill>
              </a:rPr>
              <a:t>R) </a:t>
            </a:r>
            <a:r>
              <a:rPr lang="el-GR" sz="1600" b="1" dirty="0">
                <a:solidFill>
                  <a:srgbClr val="00B050"/>
                </a:solidFill>
              </a:rPr>
              <a:t>Κρήτη</a:t>
            </a:r>
          </a:p>
          <a:p>
            <a:r>
              <a:rPr lang="el-GR" sz="1600" b="1" dirty="0">
                <a:solidFill>
                  <a:srgbClr val="00B050"/>
                </a:solidFill>
              </a:rPr>
              <a:t>66 μ.Χ. Μ = (7.0 </a:t>
            </a:r>
            <a:r>
              <a:rPr lang="en-US" sz="1600" b="1" dirty="0">
                <a:solidFill>
                  <a:srgbClr val="00B050"/>
                </a:solidFill>
              </a:rPr>
              <a:t>R) </a:t>
            </a:r>
            <a:r>
              <a:rPr lang="el-GR" sz="1600" b="1" dirty="0">
                <a:solidFill>
                  <a:srgbClr val="00B050"/>
                </a:solidFill>
              </a:rPr>
              <a:t>Ηράκλειο</a:t>
            </a:r>
          </a:p>
          <a:p>
            <a:r>
              <a:rPr lang="el-GR" sz="1600" b="1" dirty="0">
                <a:solidFill>
                  <a:srgbClr val="00B050"/>
                </a:solidFill>
              </a:rPr>
              <a:t>365 μ.Χ. Μ = (9.2</a:t>
            </a:r>
            <a:r>
              <a:rPr lang="en-US" sz="1600" b="1" dirty="0">
                <a:solidFill>
                  <a:srgbClr val="00B050"/>
                </a:solidFill>
              </a:rPr>
              <a:t>R) </a:t>
            </a:r>
            <a:r>
              <a:rPr lang="el-GR" sz="1600" b="1" dirty="0">
                <a:solidFill>
                  <a:srgbClr val="00B050"/>
                </a:solidFill>
              </a:rPr>
              <a:t>Τέσσερα μίλια νότια-ανατολικά των </a:t>
            </a:r>
            <a:r>
              <a:rPr lang="el-GR" sz="1600" b="1" dirty="0" err="1">
                <a:solidFill>
                  <a:srgbClr val="00B050"/>
                </a:solidFill>
              </a:rPr>
              <a:t>Φαλασάρνων</a:t>
            </a:r>
            <a:endParaRPr lang="el-GR" sz="1600" b="1" dirty="0">
              <a:solidFill>
                <a:srgbClr val="00B050"/>
              </a:solidFill>
            </a:endParaRPr>
          </a:p>
          <a:p>
            <a:r>
              <a:rPr lang="el-GR" sz="1600" b="1" dirty="0">
                <a:solidFill>
                  <a:srgbClr val="00B050"/>
                </a:solidFill>
              </a:rPr>
              <a:t>439 </a:t>
            </a:r>
            <a:r>
              <a:rPr lang="el-GR" sz="1600" b="1" dirty="0" err="1">
                <a:solidFill>
                  <a:srgbClr val="00B050"/>
                </a:solidFill>
              </a:rPr>
              <a:t>μ.Χ</a:t>
            </a:r>
            <a:r>
              <a:rPr lang="el-GR" sz="1600" b="1" dirty="0">
                <a:solidFill>
                  <a:srgbClr val="00B050"/>
                </a:solidFill>
              </a:rPr>
              <a:t> Μ = (7.6</a:t>
            </a:r>
            <a:r>
              <a:rPr lang="en-US" sz="1600" b="1" dirty="0">
                <a:solidFill>
                  <a:srgbClr val="00B050"/>
                </a:solidFill>
              </a:rPr>
              <a:t>R) </a:t>
            </a:r>
            <a:r>
              <a:rPr lang="el-GR" sz="1600" b="1" dirty="0">
                <a:solidFill>
                  <a:srgbClr val="00B050"/>
                </a:solidFill>
              </a:rPr>
              <a:t>Κρήτη</a:t>
            </a:r>
          </a:p>
          <a:p>
            <a:r>
              <a:rPr lang="el-GR" sz="1600" b="1" dirty="0">
                <a:solidFill>
                  <a:srgbClr val="00B050"/>
                </a:solidFill>
              </a:rPr>
              <a:t>796 </a:t>
            </a:r>
            <a:r>
              <a:rPr lang="el-GR" sz="1600" b="1" dirty="0" err="1">
                <a:solidFill>
                  <a:srgbClr val="00B050"/>
                </a:solidFill>
              </a:rPr>
              <a:t>μ.Χ</a:t>
            </a:r>
            <a:r>
              <a:rPr lang="el-GR" sz="1600" b="1" dirty="0">
                <a:solidFill>
                  <a:srgbClr val="00B050"/>
                </a:solidFill>
              </a:rPr>
              <a:t> Μ = (7.5</a:t>
            </a:r>
            <a:r>
              <a:rPr lang="en-US" sz="1600" b="1" dirty="0">
                <a:solidFill>
                  <a:srgbClr val="00B050"/>
                </a:solidFill>
              </a:rPr>
              <a:t>R) </a:t>
            </a:r>
            <a:r>
              <a:rPr lang="el-GR" sz="1600" b="1" dirty="0">
                <a:solidFill>
                  <a:srgbClr val="00B050"/>
                </a:solidFill>
              </a:rPr>
              <a:t>Κρήτη</a:t>
            </a:r>
          </a:p>
          <a:p>
            <a:r>
              <a:rPr lang="el-GR" sz="1600" b="1" dirty="0">
                <a:solidFill>
                  <a:srgbClr val="00B050"/>
                </a:solidFill>
              </a:rPr>
              <a:t>1246 </a:t>
            </a:r>
            <a:r>
              <a:rPr lang="el-GR" sz="1600" b="1" dirty="0" err="1">
                <a:solidFill>
                  <a:srgbClr val="00B050"/>
                </a:solidFill>
              </a:rPr>
              <a:t>μ.Χ</a:t>
            </a:r>
            <a:r>
              <a:rPr lang="el-GR" sz="1600" b="1" dirty="0">
                <a:solidFill>
                  <a:srgbClr val="00B050"/>
                </a:solidFill>
              </a:rPr>
              <a:t> Μ = (6.8</a:t>
            </a:r>
            <a:r>
              <a:rPr lang="en-US" sz="1600" b="1" dirty="0">
                <a:solidFill>
                  <a:srgbClr val="00B050"/>
                </a:solidFill>
              </a:rPr>
              <a:t>R) </a:t>
            </a:r>
            <a:r>
              <a:rPr lang="el-GR" sz="1600" b="1" dirty="0">
                <a:solidFill>
                  <a:srgbClr val="00B050"/>
                </a:solidFill>
              </a:rPr>
              <a:t>Χανιά</a:t>
            </a:r>
          </a:p>
          <a:p>
            <a:r>
              <a:rPr lang="el-GR" sz="1600" b="1" dirty="0">
                <a:solidFill>
                  <a:srgbClr val="00B050"/>
                </a:solidFill>
              </a:rPr>
              <a:t>1306 </a:t>
            </a:r>
            <a:r>
              <a:rPr lang="el-GR" sz="1600" b="1" dirty="0" err="1">
                <a:solidFill>
                  <a:srgbClr val="00B050"/>
                </a:solidFill>
              </a:rPr>
              <a:t>μ.Χ</a:t>
            </a:r>
            <a:r>
              <a:rPr lang="el-GR" sz="1600" b="1" dirty="0">
                <a:solidFill>
                  <a:srgbClr val="00B050"/>
                </a:solidFill>
              </a:rPr>
              <a:t> Μ = ( (6.5</a:t>
            </a:r>
            <a:r>
              <a:rPr lang="en-US" sz="1600" b="1" dirty="0">
                <a:solidFill>
                  <a:srgbClr val="00B050"/>
                </a:solidFill>
              </a:rPr>
              <a:t>R) </a:t>
            </a:r>
            <a:r>
              <a:rPr lang="el-GR" sz="1600" b="1" dirty="0">
                <a:solidFill>
                  <a:srgbClr val="00B050"/>
                </a:solidFill>
              </a:rPr>
              <a:t>Ηράκλειο</a:t>
            </a:r>
          </a:p>
          <a:p>
            <a:r>
              <a:rPr lang="el-GR" sz="1600" b="1" dirty="0">
                <a:solidFill>
                  <a:srgbClr val="00B050"/>
                </a:solidFill>
              </a:rPr>
              <a:t>1494 </a:t>
            </a:r>
            <a:r>
              <a:rPr lang="el-GR" sz="1600" b="1" dirty="0" err="1">
                <a:solidFill>
                  <a:srgbClr val="00B050"/>
                </a:solidFill>
              </a:rPr>
              <a:t>μ.Χ</a:t>
            </a:r>
            <a:r>
              <a:rPr lang="el-GR" sz="1600" b="1" dirty="0">
                <a:solidFill>
                  <a:srgbClr val="00B050"/>
                </a:solidFill>
              </a:rPr>
              <a:t> Μ = (7.2</a:t>
            </a:r>
            <a:r>
              <a:rPr lang="en-US" sz="1600" b="1" dirty="0">
                <a:solidFill>
                  <a:srgbClr val="00B050"/>
                </a:solidFill>
              </a:rPr>
              <a:t>R) </a:t>
            </a:r>
            <a:r>
              <a:rPr lang="el-GR" sz="1600" b="1" dirty="0">
                <a:solidFill>
                  <a:srgbClr val="00B050"/>
                </a:solidFill>
              </a:rPr>
              <a:t>Ηράκλειο</a:t>
            </a:r>
          </a:p>
          <a:p>
            <a:r>
              <a:rPr lang="el-GR" sz="1600" b="1" dirty="0">
                <a:solidFill>
                  <a:srgbClr val="00B050"/>
                </a:solidFill>
              </a:rPr>
              <a:t>1508 29/5 </a:t>
            </a:r>
            <a:r>
              <a:rPr lang="el-GR" sz="1600" b="1" dirty="0" err="1">
                <a:solidFill>
                  <a:srgbClr val="00B050"/>
                </a:solidFill>
              </a:rPr>
              <a:t>μ.Χ</a:t>
            </a:r>
            <a:r>
              <a:rPr lang="el-GR" sz="1600" b="1" dirty="0">
                <a:solidFill>
                  <a:srgbClr val="00B050"/>
                </a:solidFill>
              </a:rPr>
              <a:t> Μ = (7.2</a:t>
            </a:r>
            <a:r>
              <a:rPr lang="en-US" sz="1600" b="1" dirty="0">
                <a:solidFill>
                  <a:srgbClr val="00B050"/>
                </a:solidFill>
              </a:rPr>
              <a:t>R) </a:t>
            </a:r>
            <a:r>
              <a:rPr lang="el-GR" sz="1600" b="1" dirty="0">
                <a:solidFill>
                  <a:srgbClr val="00B050"/>
                </a:solidFill>
              </a:rPr>
              <a:t>Ιεράπετρα</a:t>
            </a:r>
          </a:p>
          <a:p>
            <a:r>
              <a:rPr lang="el-GR" sz="1600" b="1" dirty="0">
                <a:solidFill>
                  <a:srgbClr val="00B050"/>
                </a:solidFill>
              </a:rPr>
              <a:t>1595 26/11 </a:t>
            </a:r>
            <a:r>
              <a:rPr lang="el-GR" sz="1600" b="1" dirty="0" err="1">
                <a:solidFill>
                  <a:srgbClr val="00B050"/>
                </a:solidFill>
              </a:rPr>
              <a:t>μ.Χ</a:t>
            </a:r>
            <a:r>
              <a:rPr lang="el-GR" sz="1600" b="1" dirty="0">
                <a:solidFill>
                  <a:srgbClr val="00B050"/>
                </a:solidFill>
              </a:rPr>
              <a:t> Μ = (6.8</a:t>
            </a:r>
            <a:r>
              <a:rPr lang="en-US" sz="1600" b="1" dirty="0">
                <a:solidFill>
                  <a:srgbClr val="00B050"/>
                </a:solidFill>
              </a:rPr>
              <a:t>R) </a:t>
            </a:r>
            <a:r>
              <a:rPr lang="el-GR" sz="1600" b="1" dirty="0">
                <a:solidFill>
                  <a:srgbClr val="00B050"/>
                </a:solidFill>
              </a:rPr>
              <a:t>Κρήτη</a:t>
            </a:r>
          </a:p>
          <a:p>
            <a:r>
              <a:rPr lang="el-GR" sz="1600" b="1" dirty="0">
                <a:solidFill>
                  <a:srgbClr val="00B050"/>
                </a:solidFill>
              </a:rPr>
              <a:t>1612 8/11 </a:t>
            </a:r>
            <a:r>
              <a:rPr lang="el-GR" sz="1600" b="1" dirty="0" err="1">
                <a:solidFill>
                  <a:srgbClr val="00B050"/>
                </a:solidFill>
              </a:rPr>
              <a:t>μ.Χ</a:t>
            </a:r>
            <a:r>
              <a:rPr lang="el-GR" sz="1600" b="1" dirty="0">
                <a:solidFill>
                  <a:srgbClr val="00B050"/>
                </a:solidFill>
              </a:rPr>
              <a:t> Μ = (7.0 </a:t>
            </a:r>
            <a:r>
              <a:rPr lang="en-US" sz="1600" b="1" dirty="0">
                <a:solidFill>
                  <a:srgbClr val="00B050"/>
                </a:solidFill>
              </a:rPr>
              <a:t>R) </a:t>
            </a:r>
            <a:r>
              <a:rPr lang="el-GR" sz="1600" b="1" dirty="0">
                <a:solidFill>
                  <a:srgbClr val="00B050"/>
                </a:solidFill>
              </a:rPr>
              <a:t>Ηράκλειο </a:t>
            </a:r>
          </a:p>
          <a:p>
            <a:r>
              <a:rPr lang="el-GR" sz="1600" b="1" dirty="0">
                <a:solidFill>
                  <a:srgbClr val="00B050"/>
                </a:solidFill>
              </a:rPr>
              <a:t>1655 Ιανουάριος </a:t>
            </a:r>
            <a:r>
              <a:rPr lang="el-GR" sz="1600" b="1" dirty="0" err="1">
                <a:solidFill>
                  <a:srgbClr val="00B050"/>
                </a:solidFill>
              </a:rPr>
              <a:t>μ.Χ</a:t>
            </a:r>
            <a:r>
              <a:rPr lang="el-GR" sz="1600" b="1" dirty="0">
                <a:solidFill>
                  <a:srgbClr val="00B050"/>
                </a:solidFill>
              </a:rPr>
              <a:t> Μ = (6.7</a:t>
            </a:r>
            <a:r>
              <a:rPr lang="en-US" sz="1600" b="1" dirty="0">
                <a:solidFill>
                  <a:srgbClr val="00B050"/>
                </a:solidFill>
              </a:rPr>
              <a:t>R) </a:t>
            </a:r>
            <a:r>
              <a:rPr lang="el-GR" sz="1600" b="1" dirty="0">
                <a:solidFill>
                  <a:srgbClr val="00B050"/>
                </a:solidFill>
              </a:rPr>
              <a:t>Ηράκλειο </a:t>
            </a:r>
          </a:p>
          <a:p>
            <a:r>
              <a:rPr lang="el-GR" sz="1600" b="1" dirty="0">
                <a:solidFill>
                  <a:srgbClr val="00B050"/>
                </a:solidFill>
              </a:rPr>
              <a:t>1681 10/1μ.Χ Μ = (7.0</a:t>
            </a:r>
            <a:r>
              <a:rPr lang="en-US" sz="1600" b="1" dirty="0">
                <a:solidFill>
                  <a:srgbClr val="00B050"/>
                </a:solidFill>
              </a:rPr>
              <a:t>R) </a:t>
            </a:r>
            <a:r>
              <a:rPr lang="el-GR" sz="1600" b="1" dirty="0">
                <a:solidFill>
                  <a:srgbClr val="00B050"/>
                </a:solidFill>
              </a:rPr>
              <a:t>Ηράκλειο</a:t>
            </a:r>
          </a:p>
          <a:p>
            <a:r>
              <a:rPr lang="el-GR" sz="1600" b="1" dirty="0">
                <a:solidFill>
                  <a:srgbClr val="00B050"/>
                </a:solidFill>
              </a:rPr>
              <a:t>1780 Οκτώβριος </a:t>
            </a:r>
            <a:r>
              <a:rPr lang="el-GR" sz="1600" b="1" dirty="0" err="1">
                <a:solidFill>
                  <a:srgbClr val="00B050"/>
                </a:solidFill>
              </a:rPr>
              <a:t>μ.Χ</a:t>
            </a:r>
            <a:r>
              <a:rPr lang="el-GR" sz="1600" b="1" dirty="0">
                <a:solidFill>
                  <a:srgbClr val="00B050"/>
                </a:solidFill>
              </a:rPr>
              <a:t> Μ = (7.0</a:t>
            </a:r>
            <a:r>
              <a:rPr lang="en-US" sz="1600" b="1" dirty="0">
                <a:solidFill>
                  <a:srgbClr val="00B050"/>
                </a:solidFill>
              </a:rPr>
              <a:t>R) </a:t>
            </a:r>
            <a:r>
              <a:rPr lang="el-GR" sz="1600" b="1" dirty="0">
                <a:solidFill>
                  <a:srgbClr val="00B050"/>
                </a:solidFill>
              </a:rPr>
              <a:t>Ιεράπετρα</a:t>
            </a:r>
          </a:p>
          <a:p>
            <a:r>
              <a:rPr lang="el-GR" sz="1600" b="1" dirty="0">
                <a:solidFill>
                  <a:srgbClr val="00B050"/>
                </a:solidFill>
              </a:rPr>
              <a:t>1805 3/7 </a:t>
            </a:r>
            <a:r>
              <a:rPr lang="el-GR" sz="1600" b="1" dirty="0" err="1">
                <a:solidFill>
                  <a:srgbClr val="00B050"/>
                </a:solidFill>
              </a:rPr>
              <a:t>μ.Χ</a:t>
            </a:r>
            <a:r>
              <a:rPr lang="el-GR" sz="1600" b="1" dirty="0">
                <a:solidFill>
                  <a:srgbClr val="00B050"/>
                </a:solidFill>
              </a:rPr>
              <a:t> Μ = (7.2</a:t>
            </a:r>
            <a:r>
              <a:rPr lang="en-US" sz="1600" b="1" dirty="0">
                <a:solidFill>
                  <a:srgbClr val="00B050"/>
                </a:solidFill>
              </a:rPr>
              <a:t>R) </a:t>
            </a:r>
            <a:r>
              <a:rPr lang="el-GR" sz="1600" b="1" dirty="0">
                <a:solidFill>
                  <a:srgbClr val="00B050"/>
                </a:solidFill>
              </a:rPr>
              <a:t>Χανιά</a:t>
            </a:r>
          </a:p>
          <a:p>
            <a:r>
              <a:rPr lang="el-GR" sz="1600" b="1" dirty="0">
                <a:solidFill>
                  <a:srgbClr val="00B050"/>
                </a:solidFill>
              </a:rPr>
              <a:t>1810 16/2 </a:t>
            </a:r>
            <a:r>
              <a:rPr lang="el-GR" sz="1600" b="1" dirty="0" err="1">
                <a:solidFill>
                  <a:srgbClr val="00B050"/>
                </a:solidFill>
              </a:rPr>
              <a:t>μ.Χ</a:t>
            </a:r>
            <a:r>
              <a:rPr lang="el-GR" sz="1600" b="1" dirty="0">
                <a:solidFill>
                  <a:srgbClr val="00B050"/>
                </a:solidFill>
              </a:rPr>
              <a:t> Μ = (7.8</a:t>
            </a:r>
            <a:r>
              <a:rPr lang="en-US" sz="1600" b="1" dirty="0">
                <a:solidFill>
                  <a:srgbClr val="00B050"/>
                </a:solidFill>
              </a:rPr>
              <a:t>R) </a:t>
            </a:r>
            <a:r>
              <a:rPr lang="el-GR" sz="1600" b="1" dirty="0">
                <a:solidFill>
                  <a:srgbClr val="00B050"/>
                </a:solidFill>
              </a:rPr>
              <a:t>Ηράκλειο</a:t>
            </a:r>
          </a:p>
        </p:txBody>
      </p:sp>
      <p:sp>
        <p:nvSpPr>
          <p:cNvPr id="6" name="Θέση αριθμού διαφάνειας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31</a:t>
            </a:fld>
            <a:endParaRPr lang="el"/>
          </a:p>
        </p:txBody>
      </p:sp>
    </p:spTree>
    <p:extLst>
      <p:ext uri="{BB962C8B-B14F-4D97-AF65-F5344CB8AC3E}">
        <p14:creationId xmlns:p14="http://schemas.microsoft.com/office/powerpoint/2010/main" val="3103731421"/>
      </p:ext>
    </p:extLst>
  </p:cSld>
  <p:clrMapOvr>
    <a:masterClrMapping/>
  </p:clrMapOvr>
  <p:transition advClick="0" advTm="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32</a:t>
            </a:fld>
            <a:endParaRPr lang="el"/>
          </a:p>
        </p:txBody>
      </p:sp>
      <p:pic>
        <p:nvPicPr>
          <p:cNvPr id="6" name="Εικόνα 5"/>
          <p:cNvPicPr>
            <a:picLocks noChangeAspect="1"/>
          </p:cNvPicPr>
          <p:nvPr/>
        </p:nvPicPr>
        <p:blipFill>
          <a:blip r:embed="rId2"/>
          <a:stretch>
            <a:fillRect/>
          </a:stretch>
        </p:blipFill>
        <p:spPr>
          <a:xfrm>
            <a:off x="457816" y="896469"/>
            <a:ext cx="2237257" cy="4160348"/>
          </a:xfrm>
          <a:prstGeom prst="rect">
            <a:avLst/>
          </a:prstGeom>
        </p:spPr>
      </p:pic>
      <p:sp>
        <p:nvSpPr>
          <p:cNvPr id="7" name="TextBox 6"/>
          <p:cNvSpPr txBox="1"/>
          <p:nvPr/>
        </p:nvSpPr>
        <p:spPr>
          <a:xfrm>
            <a:off x="1869006" y="0"/>
            <a:ext cx="4990469" cy="523220"/>
          </a:xfrm>
          <a:prstGeom prst="rect">
            <a:avLst/>
          </a:prstGeom>
          <a:noFill/>
        </p:spPr>
        <p:txBody>
          <a:bodyPr wrap="none" rtlCol="0">
            <a:spAutoFit/>
          </a:bodyPr>
          <a:lstStyle/>
          <a:p>
            <a:r>
              <a:rPr lang="el-GR" sz="2800" b="1" dirty="0"/>
              <a:t>ΣΕΙΣΜΟΜΕΤΡΟ ΓΕΛ ΒΑΜΟΥ</a:t>
            </a:r>
          </a:p>
        </p:txBody>
      </p:sp>
      <p:sp>
        <p:nvSpPr>
          <p:cNvPr id="9" name="TextBox 8"/>
          <p:cNvSpPr txBox="1"/>
          <p:nvPr/>
        </p:nvSpPr>
        <p:spPr>
          <a:xfrm>
            <a:off x="3045708" y="546938"/>
            <a:ext cx="3223959" cy="338554"/>
          </a:xfrm>
          <a:prstGeom prst="rect">
            <a:avLst/>
          </a:prstGeom>
          <a:noFill/>
        </p:spPr>
        <p:txBody>
          <a:bodyPr wrap="none" rtlCol="0">
            <a:spAutoFit/>
          </a:bodyPr>
          <a:lstStyle/>
          <a:p>
            <a:r>
              <a:rPr lang="en-US" sz="1600" b="1" dirty="0"/>
              <a:t>TC1 VERTICAL SEISMOMETER</a:t>
            </a:r>
            <a:endParaRPr lang="el-GR" sz="1600" b="1" dirty="0"/>
          </a:p>
        </p:txBody>
      </p:sp>
      <p:pic>
        <p:nvPicPr>
          <p:cNvPr id="10" name="Εικόνα 9"/>
          <p:cNvPicPr>
            <a:picLocks noChangeAspect="1"/>
          </p:cNvPicPr>
          <p:nvPr/>
        </p:nvPicPr>
        <p:blipFill>
          <a:blip r:embed="rId3"/>
          <a:stretch>
            <a:fillRect/>
          </a:stretch>
        </p:blipFill>
        <p:spPr>
          <a:xfrm>
            <a:off x="4002929" y="1436914"/>
            <a:ext cx="4743879" cy="2668432"/>
          </a:xfrm>
          <a:prstGeom prst="rect">
            <a:avLst/>
          </a:prstGeom>
        </p:spPr>
      </p:pic>
    </p:spTree>
    <p:extLst>
      <p:ext uri="{BB962C8B-B14F-4D97-AF65-F5344CB8AC3E}">
        <p14:creationId xmlns:p14="http://schemas.microsoft.com/office/powerpoint/2010/main" val="1102337414"/>
      </p:ext>
    </p:extLst>
  </p:cSld>
  <p:clrMapOvr>
    <a:masterClrMapping/>
  </p:clrMapOvr>
  <p:transition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33</a:t>
            </a:fld>
            <a:endParaRPr lang="el"/>
          </a:p>
        </p:txBody>
      </p:sp>
      <p:pic>
        <p:nvPicPr>
          <p:cNvPr id="6" name="Εικόνα 5"/>
          <p:cNvPicPr>
            <a:picLocks noChangeAspect="1"/>
          </p:cNvPicPr>
          <p:nvPr/>
        </p:nvPicPr>
        <p:blipFill>
          <a:blip r:embed="rId2"/>
          <a:stretch>
            <a:fillRect/>
          </a:stretch>
        </p:blipFill>
        <p:spPr>
          <a:xfrm>
            <a:off x="904875" y="498717"/>
            <a:ext cx="7132220" cy="4644783"/>
          </a:xfrm>
          <a:prstGeom prst="rect">
            <a:avLst/>
          </a:prstGeom>
        </p:spPr>
      </p:pic>
      <p:sp>
        <p:nvSpPr>
          <p:cNvPr id="7" name="TextBox 6"/>
          <p:cNvSpPr txBox="1"/>
          <p:nvPr/>
        </p:nvSpPr>
        <p:spPr>
          <a:xfrm>
            <a:off x="0" y="128976"/>
            <a:ext cx="8815234" cy="307777"/>
          </a:xfrm>
          <a:prstGeom prst="rect">
            <a:avLst/>
          </a:prstGeom>
          <a:noFill/>
        </p:spPr>
        <p:txBody>
          <a:bodyPr wrap="none" rtlCol="0">
            <a:spAutoFit/>
          </a:bodyPr>
          <a:lstStyle/>
          <a:p>
            <a:r>
              <a:rPr lang="el-GR" dirty="0"/>
              <a:t>ΣΥΝΕΧΗΣ ΚΑΤΑΓΡΑΦΗ ΣΥΜΒΑΝΤΩΝ ΣΤΟ ΠΑΝΕΛΛΗΝΙΟ ΔΙΚΤΥΟ ΤΟΥ ΓΕΩΔΥΝΑΜΙΚΟΥ ΙΝΣΤΙΤΟΥΤΟΥ</a:t>
            </a:r>
          </a:p>
        </p:txBody>
      </p:sp>
    </p:spTree>
    <p:extLst>
      <p:ext uri="{BB962C8B-B14F-4D97-AF65-F5344CB8AC3E}">
        <p14:creationId xmlns:p14="http://schemas.microsoft.com/office/powerpoint/2010/main" val="4149516710"/>
      </p:ext>
    </p:extLst>
  </p:cSld>
  <p:clrMapOvr>
    <a:masterClrMapping/>
  </p:clrMapOvr>
  <p:transition advClick="0"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34</a:t>
            </a:fld>
            <a:endParaRPr lang="el"/>
          </a:p>
        </p:txBody>
      </p:sp>
      <p:sp>
        <p:nvSpPr>
          <p:cNvPr id="7" name="TextBox 6"/>
          <p:cNvSpPr txBox="1"/>
          <p:nvPr/>
        </p:nvSpPr>
        <p:spPr>
          <a:xfrm>
            <a:off x="0" y="128976"/>
            <a:ext cx="8815234" cy="307777"/>
          </a:xfrm>
          <a:prstGeom prst="rect">
            <a:avLst/>
          </a:prstGeom>
          <a:noFill/>
        </p:spPr>
        <p:txBody>
          <a:bodyPr wrap="none" rtlCol="0">
            <a:spAutoFit/>
          </a:bodyPr>
          <a:lstStyle/>
          <a:p>
            <a:r>
              <a:rPr lang="el-GR" dirty="0"/>
              <a:t>ΣΥΝΕΧΗΣ ΚΑΤΑΓΡΑΦΗ ΣΥΜΒΑΝΤΩΝ ΣΤΟ ΠΑΝΕΛΛΗΝΙΟ ΔΙΚΤΥΟ ΤΟΥ ΓΕΩΔΥΝΑΜΙΚΟΥ ΙΝΣΤΙΤΟΥΤΟΥ</a:t>
            </a:r>
          </a:p>
        </p:txBody>
      </p:sp>
      <p:pic>
        <p:nvPicPr>
          <p:cNvPr id="10" name="Εικόνα 9"/>
          <p:cNvPicPr>
            <a:picLocks noChangeAspect="1"/>
          </p:cNvPicPr>
          <p:nvPr/>
        </p:nvPicPr>
        <p:blipFill>
          <a:blip r:embed="rId2"/>
          <a:stretch>
            <a:fillRect/>
          </a:stretch>
        </p:blipFill>
        <p:spPr>
          <a:xfrm>
            <a:off x="1290909" y="399088"/>
            <a:ext cx="6233415" cy="4657729"/>
          </a:xfrm>
          <a:prstGeom prst="rect">
            <a:avLst/>
          </a:prstGeom>
        </p:spPr>
      </p:pic>
    </p:spTree>
    <p:extLst>
      <p:ext uri="{BB962C8B-B14F-4D97-AF65-F5344CB8AC3E}">
        <p14:creationId xmlns:p14="http://schemas.microsoft.com/office/powerpoint/2010/main" val="3909431696"/>
      </p:ext>
    </p:extLst>
  </p:cSld>
  <p:clrMapOvr>
    <a:masterClrMapping/>
  </p:clrMapOvr>
  <p:transition advClick="0"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35</a:t>
            </a:fld>
            <a:endParaRPr lang="el"/>
          </a:p>
        </p:txBody>
      </p:sp>
      <p:pic>
        <p:nvPicPr>
          <p:cNvPr id="6" name="Εικόνα 5"/>
          <p:cNvPicPr>
            <a:picLocks noChangeAspect="1"/>
          </p:cNvPicPr>
          <p:nvPr/>
        </p:nvPicPr>
        <p:blipFill>
          <a:blip r:embed="rId2"/>
          <a:stretch>
            <a:fillRect/>
          </a:stretch>
        </p:blipFill>
        <p:spPr>
          <a:xfrm>
            <a:off x="274350" y="391251"/>
            <a:ext cx="8472458" cy="4271966"/>
          </a:xfrm>
          <a:prstGeom prst="rect">
            <a:avLst/>
          </a:prstGeom>
        </p:spPr>
      </p:pic>
    </p:spTree>
    <p:extLst>
      <p:ext uri="{BB962C8B-B14F-4D97-AF65-F5344CB8AC3E}">
        <p14:creationId xmlns:p14="http://schemas.microsoft.com/office/powerpoint/2010/main" val="3941864821"/>
      </p:ext>
    </p:extLst>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522157" y="186625"/>
            <a:ext cx="8520600" cy="64068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2800" b="1" i="1" dirty="0"/>
          </a:p>
          <a:p>
            <a:pPr marL="0" lvl="0" indent="0" algn="l" rtl="0">
              <a:spcBef>
                <a:spcPts val="0"/>
              </a:spcBef>
              <a:spcAft>
                <a:spcPts val="0"/>
              </a:spcAft>
              <a:buNone/>
            </a:pPr>
            <a:r>
              <a:rPr lang="el" sz="2800" i="1" dirty="0"/>
              <a:t>Δομή και χαρακτηριστικά του εσωτερικού της γης</a:t>
            </a:r>
            <a:endParaRPr sz="2800" i="1" dirty="0"/>
          </a:p>
        </p:txBody>
      </p:sp>
      <p:pic>
        <p:nvPicPr>
          <p:cNvPr id="79" name="Google Shape;79;p17"/>
          <p:cNvPicPr preferRelativeResize="0"/>
          <p:nvPr/>
        </p:nvPicPr>
        <p:blipFill>
          <a:blip r:embed="rId3">
            <a:alphaModFix/>
          </a:blip>
          <a:stretch>
            <a:fillRect/>
          </a:stretch>
        </p:blipFill>
        <p:spPr>
          <a:xfrm>
            <a:off x="2524379" y="1046754"/>
            <a:ext cx="3767563" cy="3837303"/>
          </a:xfrm>
          <a:prstGeom prst="rect">
            <a:avLst/>
          </a:prstGeom>
          <a:noFill/>
          <a:ln>
            <a:noFill/>
          </a:ln>
        </p:spPr>
      </p:pic>
    </p:spTree>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subTitle" idx="1"/>
          </p:nvPr>
        </p:nvSpPr>
        <p:spPr>
          <a:xfrm>
            <a:off x="205800" y="288600"/>
            <a:ext cx="8448000" cy="3966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dirty="0"/>
              <a:t> </a:t>
            </a:r>
            <a:r>
              <a:rPr lang="en-US" dirty="0"/>
              <a:t>H </a:t>
            </a:r>
            <a:r>
              <a:rPr lang="el" dirty="0"/>
              <a:t>Γη αποτελείται από τρία διαφορετικά οµόκεντρα στρώµατα, που διαφέρουν µεταξύ τους ως προς την σύσταση και την πυκνότητα, το </a:t>
            </a:r>
            <a:r>
              <a:rPr lang="el" b="1" dirty="0"/>
              <a:t>φλοιό</a:t>
            </a:r>
            <a:r>
              <a:rPr lang="el" dirty="0"/>
              <a:t>, το </a:t>
            </a:r>
            <a:r>
              <a:rPr lang="el" b="1" dirty="0"/>
              <a:t>µανδύα</a:t>
            </a:r>
            <a:r>
              <a:rPr lang="el" dirty="0"/>
              <a:t> και τον </a:t>
            </a:r>
            <a:r>
              <a:rPr lang="el" b="1" dirty="0"/>
              <a:t>πυρήνα</a:t>
            </a:r>
            <a:r>
              <a:rPr lang="el" dirty="0"/>
              <a:t>, συνολικού πάχους 6.371km περίπου</a:t>
            </a:r>
            <a:r>
              <a:rPr lang="el" sz="3600" dirty="0"/>
              <a:t>.</a:t>
            </a:r>
            <a:endParaRPr sz="3600" dirty="0"/>
          </a:p>
          <a:p>
            <a:pPr marL="0" lvl="0" indent="0" algn="just" rtl="0">
              <a:spcBef>
                <a:spcPts val="0"/>
              </a:spcBef>
              <a:spcAft>
                <a:spcPts val="0"/>
              </a:spcAft>
              <a:buNone/>
            </a:pPr>
            <a:endParaRPr sz="3600" dirty="0"/>
          </a:p>
          <a:p>
            <a:pPr marL="0" lvl="0" indent="0" algn="just" rtl="0">
              <a:spcBef>
                <a:spcPts val="0"/>
              </a:spcBef>
              <a:spcAft>
                <a:spcPts val="0"/>
              </a:spcAft>
              <a:buNone/>
            </a:pPr>
            <a:endParaRPr dirty="0"/>
          </a:p>
        </p:txBody>
      </p:sp>
      <p:sp>
        <p:nvSpPr>
          <p:cNvPr id="85" name="Google Shape;85;p18"/>
          <p:cNvSpPr txBox="1"/>
          <p:nvPr/>
        </p:nvSpPr>
        <p:spPr>
          <a:xfrm>
            <a:off x="0" y="0"/>
            <a:ext cx="411600" cy="2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transition advClick="0"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subTitle" idx="1"/>
          </p:nvPr>
        </p:nvSpPr>
        <p:spPr>
          <a:xfrm>
            <a:off x="181071" y="242468"/>
            <a:ext cx="8520600" cy="1665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l" dirty="0"/>
              <a:t>Ο φλοιός αποτελεί αποτελεί την εξωτερική στοιβάδα της Γης. Εκτείνεται από την επιφάνεια της µέχρι την ασυνέχεια Mohorovicic (Moho). Υπάρχουν δύο είδη φλοιού, ο ηπειρωτικός και ο ωκεάνιος. Το µέσο πάχος του ηπειρωτικού είναι περίπου 35km, κάτω όµως πό τις µεγάλες οροσειρές µπορεί να φτάσει τα 60 - 70km. Τα λεπτά τμήματα του φλοιού είναι κάτω από τους ωκεανούς (ωκεάνιος φλοιός) και αποτελούνται από πυκνά πετρώματα μαγνησίου, σιδήρου και πυριτίου και ακόμα το µέσο πάχος του ωκεάνιου είναι 7km. </a:t>
            </a:r>
            <a:endParaRPr dirty="0"/>
          </a:p>
          <a:p>
            <a:pPr marL="0" lvl="0" indent="0" algn="ctr" rtl="0">
              <a:spcBef>
                <a:spcPts val="0"/>
              </a:spcBef>
              <a:spcAft>
                <a:spcPts val="0"/>
              </a:spcAft>
              <a:buNone/>
            </a:pPr>
            <a:endParaRPr dirty="0"/>
          </a:p>
        </p:txBody>
      </p:sp>
    </p:spTree>
  </p:cSld>
  <p:clrMapOvr>
    <a:masterClrMapping/>
  </p:clrMapOvr>
  <p:transition advClick="0"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subTitle" idx="1"/>
          </p:nvPr>
        </p:nvSpPr>
        <p:spPr>
          <a:xfrm>
            <a:off x="67350" y="295975"/>
            <a:ext cx="8666100" cy="4698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2000" dirty="0"/>
              <a:t>Ο µανδύας είναι το αµέσως επόµενο στρώµα και φτάνει µέχρι το βάθος των 2890km, και έχει αβέβαιη σύσταση. Ο άνω µανδύας συνίσταται κυρίως από ενώσεις του πυριτίου µε βαρέα µέταλλα. Ο κάτω µανδύας συγκροτείται από θειούχες και οξυγονούχες αλλά και πυριτικές ενώσεις του σιδήρου του µαγνησίου και άλλων βαρέων µετάλλων. </a:t>
            </a:r>
            <a:endParaRPr sz="2000" dirty="0"/>
          </a:p>
          <a:p>
            <a:pPr marL="0" lvl="0" indent="0" algn="just" rtl="0">
              <a:spcBef>
                <a:spcPts val="0"/>
              </a:spcBef>
              <a:spcAft>
                <a:spcPts val="0"/>
              </a:spcAft>
              <a:buNone/>
            </a:pPr>
            <a:endParaRPr sz="2000" dirty="0"/>
          </a:p>
          <a:p>
            <a:pPr marL="0" lvl="0" indent="0" algn="just" rtl="0">
              <a:spcBef>
                <a:spcPts val="0"/>
              </a:spcBef>
              <a:spcAft>
                <a:spcPts val="0"/>
              </a:spcAft>
              <a:buNone/>
            </a:pPr>
            <a:r>
              <a:rPr lang="el" sz="2000" dirty="0"/>
              <a:t>Ο πυρήνας χωρίζεται σε δύο μέρη, έναν στερεό εσωτερικό πυρήνα με μία ακτίνα, περίπου 1250 km και έναν ρευστό εξωτερικό πυρήνα με μία ακτινα περίπου 3500 km. Ο εσωτερικός πυρήνας είναι στερεός και αποτελείται κυρίως από σίδηρο και νικέλιο.  Ο εξωτερικός πυρήνας αποτελείται από ρευστό σίδηρο αναμεμειγμένο με ρευστό νικέλιο και ίχνη ελαφρύτερων στοιχείων.</a:t>
            </a:r>
            <a:endParaRPr sz="2000" dirty="0"/>
          </a:p>
        </p:txBody>
      </p:sp>
    </p:spTree>
  </p:cSld>
  <p:clrMapOvr>
    <a:masterClrMapping/>
  </p:clrMapOvr>
  <p:transition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1"/>
          <p:cNvPicPr preferRelativeResize="0"/>
          <p:nvPr/>
        </p:nvPicPr>
        <p:blipFill rotWithShape="1">
          <a:blip r:embed="rId3">
            <a:alphaModFix/>
          </a:blip>
          <a:srcRect l="15305" t="9565" r="-23472" b="8183"/>
          <a:stretch/>
        </p:blipFill>
        <p:spPr>
          <a:xfrm>
            <a:off x="1756839" y="390163"/>
            <a:ext cx="6651516" cy="4346841"/>
          </a:xfrm>
          <a:prstGeom prst="rect">
            <a:avLst/>
          </a:prstGeom>
          <a:noFill/>
          <a:ln>
            <a:noFill/>
          </a:ln>
        </p:spPr>
      </p:pic>
    </p:spTree>
  </p:cSld>
  <p:clrMapOvr>
    <a:masterClrMapping/>
  </p:clrMapOvr>
  <p:transition advClick="0"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2"/>
          <p:cNvSpPr txBox="1">
            <a:spLocks noGrp="1"/>
          </p:cNvSpPr>
          <p:nvPr>
            <p:ph type="subTitle" idx="1"/>
          </p:nvPr>
        </p:nvSpPr>
        <p:spPr>
          <a:xfrm>
            <a:off x="91694" y="225145"/>
            <a:ext cx="8520600" cy="4259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2200" dirty="0"/>
              <a:t>Ως </a:t>
            </a:r>
            <a:r>
              <a:rPr lang="el" sz="2200" b="1" i="1" dirty="0"/>
              <a:t>ασθενόσφαιρα </a:t>
            </a:r>
            <a:r>
              <a:rPr lang="el" sz="2200" dirty="0"/>
              <a:t>χαρακτηρίζεται το στρώµα που αρχίζει αµέσως κάτω από τη λιθόσφαιρα και εκτείνεται µέχρι το βάθος των 700 km. Η ασθενόσφαιρα αποτελείται από υλικό αρκετά θερµό, ώστε να παραµορφώνεται εύκολα και να είναι σε θέση να παρουσιάζει εσωτερική ροή. Η υψηλή κινητικότητα του υλικού της ασθενόσφαιρας επιτρέπει στις λιθοσφαιρικές σφαιρικές πλάκες να κινούνται.</a:t>
            </a:r>
            <a:endParaRPr sz="2200" dirty="0"/>
          </a:p>
          <a:p>
            <a:pPr marL="0" lvl="0" indent="0" algn="just" rtl="0">
              <a:spcBef>
                <a:spcPts val="0"/>
              </a:spcBef>
              <a:spcAft>
                <a:spcPts val="0"/>
              </a:spcAft>
              <a:buNone/>
            </a:pPr>
            <a:r>
              <a:rPr lang="el" sz="2200" dirty="0"/>
              <a:t>Τα αίτια κίνησής των λιθοσφαιρικών πλακών πιθανόν να είναι οι οριζόντιες εφαπτοµενικές κινήσεις που ασκούνται στον πυθµένα τους από τα θερµικά ρεύµατα µεταφοράς.Οι λιθοσφαιρικές πλάκες αλλού αποκλίνουν, αλλού συγκλίνουν και αλλού η µία κινείται παράλληλα - εφαπτοµενικά σε σχέση µε τη διπλανή της και έχουν ως συνέπεια την σεισμική δόνηση.</a:t>
            </a:r>
            <a:endParaRPr sz="2200" dirty="0"/>
          </a:p>
        </p:txBody>
      </p:sp>
    </p:spTree>
  </p:cSld>
  <p:clrMapOvr>
    <a:masterClrMapping/>
  </p:clrMapOvr>
  <p:transition advClick="0" advTm="5000"/>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2394</Words>
  <Application>Microsoft Office PowerPoint</Application>
  <PresentationFormat>Προβολή στην οθόνη (16:9)</PresentationFormat>
  <Paragraphs>157</Paragraphs>
  <Slides>35</Slides>
  <Notes>27</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35</vt:i4>
      </vt:variant>
    </vt:vector>
  </HeadingPairs>
  <TitlesOfParts>
    <vt:vector size="38" baseType="lpstr">
      <vt:lpstr>Arial</vt:lpstr>
      <vt:lpstr>Verdana</vt:lpstr>
      <vt:lpstr>Simple Light</vt:lpstr>
      <vt:lpstr>Πρόγραμμα OSOS  (Open schools for open societies)</vt:lpstr>
      <vt:lpstr>Εισαγωγή στη σεισμολογία </vt:lpstr>
      <vt:lpstr>Παρουσίαση του PowerPoint</vt:lpstr>
      <vt:lpstr> Δομή και χαρακτηριστικά του εσωτερικού της γης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Λιθοσφαιρικές πλάκες</vt:lpstr>
      <vt:lpstr>Σεισμικά κύματα </vt:lpstr>
      <vt:lpstr>P- Waves</vt:lpstr>
      <vt:lpstr>S- Waves</vt:lpstr>
      <vt:lpstr>Όργανα καταγραφής σεισμών </vt:lpstr>
      <vt:lpstr>Όργανα καταγραφής σεισμών</vt:lpstr>
      <vt:lpstr>Επταχυνσιογράφοι:</vt:lpstr>
      <vt:lpstr>Σεισμόμετρα:</vt:lpstr>
      <vt:lpstr>Σεισμογράφος:</vt:lpstr>
      <vt:lpstr>Παρουσίαση του PowerPoint</vt:lpstr>
      <vt:lpstr>Παρουσίαση του PowerPoint</vt:lpstr>
      <vt:lpstr>Παρουσίαση του PowerPoint</vt:lpstr>
      <vt:lpstr>Στοιχεία πρόγνωσης σεισμών </vt:lpstr>
      <vt:lpstr>Σεισμικότητα στην Κρήτη </vt:lpstr>
      <vt:lpstr>Παρουσίαση του PowerPoint</vt:lpstr>
      <vt:lpstr>Σεισμικότητα στην Ελλάδα </vt:lpstr>
      <vt:lpstr>Οι μεγαλύτεροι σεισμοί στην Ελλάδα.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Πρόγραμμα OSOS  (Open schools for open societies)</dc:title>
  <dc:creator>User</dc:creator>
  <cp:lastModifiedBy>Stratos Eleni Theano</cp:lastModifiedBy>
  <cp:revision>14</cp:revision>
  <dcterms:modified xsi:type="dcterms:W3CDTF">2019-05-06T13:29:05Z</dcterms:modified>
</cp:coreProperties>
</file>