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64" r:id="rId3"/>
    <p:sldId id="263" r:id="rId4"/>
    <p:sldId id="256" r:id="rId5"/>
    <p:sldId id="257" r:id="rId6"/>
    <p:sldId id="258" r:id="rId7"/>
    <p:sldId id="261" r:id="rId8"/>
    <p:sldId id="259" r:id="rId9"/>
    <p:sldId id="260" r:id="rId10"/>
    <p:sldId id="262" r:id="rId11"/>
    <p:sldId id="265" r:id="rId12"/>
    <p:sldId id="266"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00"/>
    <a:srgbClr val="66FFFF"/>
    <a:srgbClr val="FFFF66"/>
    <a:srgbClr val="CCFFFF"/>
    <a:srgbClr val="FF0000"/>
    <a:srgbClr val="FFFFFF"/>
    <a:srgbClr val="CCFF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6F175-97E4-4B1D-AE7A-25503151417B}" type="datetimeFigureOut">
              <a:rPr lang="el-GR" smtClean="0"/>
              <a:t>6/5/2015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9E9AE-DDB0-4454-AA97-4DC900F374FB}"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CDC342-AD54-4329-A53C-F3D0D80C13E4}" type="datetimeFigureOut">
              <a:rPr lang="el-GR" smtClean="0"/>
              <a:t>6/5/2015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6919100-1CBA-4E65-BAA8-E488A9DDD781}"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DC342-AD54-4329-A53C-F3D0D80C13E4}" type="datetimeFigureOut">
              <a:rPr lang="el-GR" smtClean="0"/>
              <a:t>6/5/2015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19100-1CBA-4E65-BAA8-E488A9DDD781}"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1 - Ορθογώνιο"/>
          <p:cNvSpPr/>
          <p:nvPr/>
        </p:nvSpPr>
        <p:spPr>
          <a:xfrm>
            <a:off x="251520" y="0"/>
            <a:ext cx="8592865" cy="830997"/>
          </a:xfrm>
          <a:prstGeom prst="rect">
            <a:avLst/>
          </a:prstGeom>
          <a:noFill/>
        </p:spPr>
        <p:txBody>
          <a:bodyPr wrap="none" lIns="91440" tIns="45720" rIns="91440" bIns="45720">
            <a:spAutoFit/>
          </a:bodyPr>
          <a:lstStyle/>
          <a:p>
            <a:pPr algn="ctr"/>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r>
              <a:rPr lang="el-GR" sz="4800" b="1" cap="none" spc="0"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ο</a:t>
            </a:r>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Γυμνάσιο Νέας Φιλαδέλφειας</a:t>
            </a:r>
            <a:endParaRPr lang="el-GR"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 Κυματισμός"/>
          <p:cNvSpPr/>
          <p:nvPr/>
        </p:nvSpPr>
        <p:spPr>
          <a:xfrm>
            <a:off x="611560" y="3429000"/>
            <a:ext cx="4032448" cy="177849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latin typeface="Arial Black" pitchFamily="34" charset="0"/>
              </a:rPr>
              <a:t>Εκδήλωση  Επικοινωνίας σχολείου - γονέων</a:t>
            </a:r>
            <a:endParaRPr lang="el-GR" sz="2000" dirty="0">
              <a:latin typeface="Arial Black" pitchFamily="34" charset="0"/>
            </a:endParaRPr>
          </a:p>
        </p:txBody>
      </p:sp>
      <p:pic>
        <p:nvPicPr>
          <p:cNvPr id="25602" name="Picture 2" descr="http://www.kydon.gr/uploads/images/7675.jpg"/>
          <p:cNvPicPr>
            <a:picLocks noChangeAspect="1" noChangeArrowheads="1"/>
          </p:cNvPicPr>
          <p:nvPr/>
        </p:nvPicPr>
        <p:blipFill>
          <a:blip r:embed="rId2" cstate="print"/>
          <a:srcRect/>
          <a:stretch>
            <a:fillRect/>
          </a:stretch>
        </p:blipFill>
        <p:spPr bwMode="auto">
          <a:xfrm>
            <a:off x="5292080" y="4077072"/>
            <a:ext cx="2857500" cy="2143125"/>
          </a:xfrm>
          <a:prstGeom prst="rect">
            <a:avLst/>
          </a:prstGeom>
          <a:noFill/>
        </p:spPr>
      </p:pic>
      <p:pic>
        <p:nvPicPr>
          <p:cNvPr id="25604" name="Picture 4" descr="ΤΟ ΣΧΟΛΕΙΟ ΜΑΣ"/>
          <p:cNvPicPr>
            <a:picLocks noChangeAspect="1" noChangeArrowheads="1"/>
          </p:cNvPicPr>
          <p:nvPr/>
        </p:nvPicPr>
        <p:blipFill>
          <a:blip r:embed="rId3" cstate="print"/>
          <a:srcRect/>
          <a:stretch>
            <a:fillRect/>
          </a:stretch>
        </p:blipFill>
        <p:spPr bwMode="auto">
          <a:xfrm>
            <a:off x="1691680" y="980728"/>
            <a:ext cx="5760640" cy="2160000"/>
          </a:xfrm>
          <a:prstGeom prst="rect">
            <a:avLst/>
          </a:prstGeom>
          <a:noFill/>
        </p:spPr>
      </p:pic>
      <p:sp>
        <p:nvSpPr>
          <p:cNvPr id="12" name="11 - TextBox"/>
          <p:cNvSpPr txBox="1"/>
          <p:nvPr/>
        </p:nvSpPr>
        <p:spPr>
          <a:xfrm>
            <a:off x="251520" y="6237312"/>
            <a:ext cx="3897221" cy="584775"/>
          </a:xfrm>
          <a:prstGeom prst="rect">
            <a:avLst/>
          </a:prstGeom>
          <a:noFill/>
        </p:spPr>
        <p:txBody>
          <a:bodyPr wrap="none" rtlCol="0">
            <a:spAutoFit/>
          </a:bodyPr>
          <a:lstStyle/>
          <a:p>
            <a:r>
              <a:rPr lang="el-GR" sz="3200" b="1" dirty="0" smtClean="0">
                <a:latin typeface="Monotype Corsiva" pitchFamily="66" charset="0"/>
              </a:rPr>
              <a:t>Σάββατο , 9 Μαΐου 2015</a:t>
            </a:r>
            <a:endParaRPr lang="el-GR" sz="3200" b="1" dirty="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488" name="Picture 8" descr="Αποτέλεσμα εικόνας για συνεργασια ομαδικοτητα"/>
          <p:cNvPicPr>
            <a:picLocks noChangeAspect="1" noChangeArrowheads="1"/>
          </p:cNvPicPr>
          <p:nvPr/>
        </p:nvPicPr>
        <p:blipFill>
          <a:blip r:embed="rId2" cstate="print"/>
          <a:srcRect/>
          <a:stretch>
            <a:fillRect/>
          </a:stretch>
        </p:blipFill>
        <p:spPr bwMode="auto">
          <a:xfrm>
            <a:off x="6300192" y="260649"/>
            <a:ext cx="2466975" cy="1656184"/>
          </a:xfrm>
          <a:prstGeom prst="rect">
            <a:avLst/>
          </a:prstGeom>
          <a:noFill/>
          <a:ln>
            <a:solidFill>
              <a:srgbClr val="FF0000"/>
            </a:solidFill>
          </a:ln>
        </p:spPr>
      </p:pic>
      <p:sp>
        <p:nvSpPr>
          <p:cNvPr id="3" name="2 - TextBox"/>
          <p:cNvSpPr txBox="1"/>
          <p:nvPr/>
        </p:nvSpPr>
        <p:spPr>
          <a:xfrm rot="20780918">
            <a:off x="-80966" y="787321"/>
            <a:ext cx="5926632" cy="646331"/>
          </a:xfrm>
          <a:prstGeom prst="rect">
            <a:avLst/>
          </a:prstGeom>
          <a:noFill/>
        </p:spPr>
        <p:txBody>
          <a:bodyPr wrap="square" rtlCol="0">
            <a:spAutoFit/>
          </a:bodyPr>
          <a:lstStyle/>
          <a:p>
            <a:pPr algn="ctr"/>
            <a:r>
              <a:rPr lang="el-GR" b="1" dirty="0" smtClean="0">
                <a:solidFill>
                  <a:srgbClr val="FFC000"/>
                </a:solidFill>
                <a:latin typeface="Arial Black" pitchFamily="34" charset="0"/>
              </a:rPr>
              <a:t>Σας καλούμε λοιπόν να γίνετε μέλη </a:t>
            </a:r>
            <a:br>
              <a:rPr lang="el-GR" b="1" dirty="0" smtClean="0">
                <a:solidFill>
                  <a:srgbClr val="FFC000"/>
                </a:solidFill>
                <a:latin typeface="Arial Black" pitchFamily="34" charset="0"/>
              </a:rPr>
            </a:br>
            <a:r>
              <a:rPr lang="el-GR" b="1" dirty="0" smtClean="0">
                <a:solidFill>
                  <a:srgbClr val="FFC000"/>
                </a:solidFill>
                <a:latin typeface="Arial Black" pitchFamily="34" charset="0"/>
              </a:rPr>
              <a:t>στην Ψηφιακή Κοινότητα του σχολείου μας !</a:t>
            </a:r>
            <a:endParaRPr lang="el-GR" b="1" dirty="0">
              <a:solidFill>
                <a:srgbClr val="FFC000"/>
              </a:solidFill>
              <a:latin typeface="Arial Black" pitchFamily="34" charset="0"/>
            </a:endParaRPr>
          </a:p>
        </p:txBody>
      </p:sp>
      <p:pic>
        <p:nvPicPr>
          <p:cNvPr id="2" name="1 - Εικόνα"/>
          <p:cNvPicPr/>
          <p:nvPr/>
        </p:nvPicPr>
        <p:blipFill>
          <a:blip r:embed="rId3" cstate="print"/>
          <a:srcRect/>
          <a:stretch>
            <a:fillRect/>
          </a:stretch>
        </p:blipFill>
        <p:spPr bwMode="auto">
          <a:xfrm>
            <a:off x="0" y="2420888"/>
            <a:ext cx="6516216" cy="4437112"/>
          </a:xfrm>
          <a:prstGeom prst="rect">
            <a:avLst/>
          </a:prstGeom>
          <a:noFill/>
          <a:ln w="9525">
            <a:noFill/>
            <a:miter lim="800000"/>
            <a:headEnd/>
            <a:tailEnd/>
          </a:ln>
        </p:spPr>
      </p:pic>
      <p:sp>
        <p:nvSpPr>
          <p:cNvPr id="5" name="4 - Οριζόντιος πάπυρος"/>
          <p:cNvSpPr/>
          <p:nvPr/>
        </p:nvSpPr>
        <p:spPr>
          <a:xfrm rot="20061539">
            <a:off x="6512576" y="2417358"/>
            <a:ext cx="2479825" cy="1563795"/>
          </a:xfrm>
          <a:prstGeom prst="horizontalScroll">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b="1" dirty="0" smtClean="0">
                <a:solidFill>
                  <a:srgbClr val="66FFFF"/>
                </a:solidFill>
                <a:latin typeface="Arial Black" pitchFamily="34" charset="0"/>
              </a:rPr>
              <a:t>ΓΟΝΕΙΣ ΚΑΙ ΕΚΠΑΙΔΕΥΤΙΚΟΙ </a:t>
            </a:r>
            <a:br>
              <a:rPr lang="el-GR" sz="1700" b="1" dirty="0" smtClean="0">
                <a:solidFill>
                  <a:srgbClr val="66FFFF"/>
                </a:solidFill>
                <a:latin typeface="Arial Black" pitchFamily="34" charset="0"/>
              </a:rPr>
            </a:br>
            <a:r>
              <a:rPr lang="el-GR" sz="1700" b="1" dirty="0" smtClean="0">
                <a:solidFill>
                  <a:srgbClr val="66FFFF"/>
                </a:solidFill>
                <a:latin typeface="Arial Black" pitchFamily="34" charset="0"/>
              </a:rPr>
              <a:t>ΕΝ ΔΡΑΣΕΙ !</a:t>
            </a:r>
            <a:endParaRPr lang="el-GR" sz="1700" b="1" dirty="0">
              <a:solidFill>
                <a:srgbClr val="66FFFF"/>
              </a:solidFill>
              <a:latin typeface="Arial Black" pitchFamily="34" charset="0"/>
            </a:endParaRPr>
          </a:p>
        </p:txBody>
      </p:sp>
      <p:sp>
        <p:nvSpPr>
          <p:cNvPr id="20482" name="AutoShape 2" descr="Αποτέλεσμα εικόνας για συνεργασια ομαδικ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4" name="AutoShape 4" descr="Αποτέλεσμα εικόνας για συνεργασια ομαδικ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6" name="AutoShape 6" descr="Αποτέλεσμα εικόνας για συνεργασια ομαδικ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p:cBhvr override="childStyle">
                                        <p:cTn id="6" dur="500" fill="hold"/>
                                        <p:tgtEl>
                                          <p:spTgt spid="3"/>
                                        </p:tgtEl>
                                        <p:attrNameLst>
                                          <p:attrName>style.color</p:attrName>
                                        </p:attrNameLst>
                                      </p:cBhvr>
                                      <p:by>
                                        <p:hsl h="10842353" s="0" l="0"/>
                                      </p:by>
                                    </p:animClr>
                                    <p:animClr clrSpc="hsl">
                                      <p:cBhvr>
                                        <p:cTn id="7" dur="500" fill="hold"/>
                                        <p:tgtEl>
                                          <p:spTgt spid="3"/>
                                        </p:tgtEl>
                                        <p:attrNameLst>
                                          <p:attrName>fillcolor</p:attrName>
                                        </p:attrNameLst>
                                      </p:cBhvr>
                                      <p:by>
                                        <p:hsl h="10842353" s="0" l="0"/>
                                      </p:by>
                                    </p:animClr>
                                    <p:animClr clrSpc="hsl">
                                      <p:cBhvr>
                                        <p:cTn id="8" dur="500" fill="hold"/>
                                        <p:tgtEl>
                                          <p:spTgt spid="3"/>
                                        </p:tgtEl>
                                        <p:attrNameLst>
                                          <p:attrName>stroke.color</p:attrName>
                                        </p:attrNameLst>
                                      </p:cBhvr>
                                      <p:by>
                                        <p:hsl h="10842353"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3556" name="Picture 4" descr="http://rtd.com.tr/_uploads/photos/egitim%20faaliyetleri/liseegitim/rtd_lise_program_yurtd_eitim.jpg"/>
          <p:cNvPicPr>
            <a:picLocks noChangeAspect="1" noChangeArrowheads="1"/>
          </p:cNvPicPr>
          <p:nvPr/>
        </p:nvPicPr>
        <p:blipFill>
          <a:blip r:embed="rId2" cstate="print"/>
          <a:srcRect/>
          <a:stretch>
            <a:fillRect/>
          </a:stretch>
        </p:blipFill>
        <p:spPr bwMode="auto">
          <a:xfrm>
            <a:off x="2915816" y="2348880"/>
            <a:ext cx="3168352" cy="2952000"/>
          </a:xfrm>
          <a:prstGeom prst="rect">
            <a:avLst/>
          </a:prstGeom>
          <a:noFill/>
        </p:spPr>
      </p:pic>
      <p:pic>
        <p:nvPicPr>
          <p:cNvPr id="23558" name="Picture 6" descr="https://encrypted-tbn1.gstatic.com/images?q=tbn:ANd9GcSmhhQIeiMpEqMz58HMzBbDKZWxuJsJQGz1S_4G1HVfA36awkx_"/>
          <p:cNvPicPr>
            <a:picLocks noChangeAspect="1" noChangeArrowheads="1"/>
          </p:cNvPicPr>
          <p:nvPr/>
        </p:nvPicPr>
        <p:blipFill>
          <a:blip r:embed="rId3" cstate="print"/>
          <a:srcRect/>
          <a:stretch>
            <a:fillRect/>
          </a:stretch>
        </p:blipFill>
        <p:spPr bwMode="auto">
          <a:xfrm>
            <a:off x="323528" y="620688"/>
            <a:ext cx="2478772" cy="1908000"/>
          </a:xfrm>
          <a:prstGeom prst="rect">
            <a:avLst/>
          </a:prstGeom>
          <a:noFill/>
        </p:spPr>
      </p:pic>
      <p:sp>
        <p:nvSpPr>
          <p:cNvPr id="6" name="5 - Καμπύλο δεξιό βέλος"/>
          <p:cNvSpPr/>
          <p:nvPr/>
        </p:nvSpPr>
        <p:spPr>
          <a:xfrm rot="18838746">
            <a:off x="1420837" y="2481221"/>
            <a:ext cx="637499" cy="2520000"/>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7 - Καμπύλο αριστερό βέλος"/>
          <p:cNvSpPr/>
          <p:nvPr/>
        </p:nvSpPr>
        <p:spPr>
          <a:xfrm rot="2400443">
            <a:off x="7046426" y="2754767"/>
            <a:ext cx="612000" cy="2520000"/>
          </a:xfrm>
          <a:prstGeom prst="curved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8 - Αριστερό-δεξιό-άνω βέλος"/>
          <p:cNvSpPr/>
          <p:nvPr/>
        </p:nvSpPr>
        <p:spPr>
          <a:xfrm rot="10800000">
            <a:off x="3204167" y="1189595"/>
            <a:ext cx="2880000" cy="931613"/>
          </a:xfrm>
          <a:prstGeom prst="leftRigh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827584" y="5488394"/>
            <a:ext cx="7776864" cy="1369606"/>
          </a:xfrm>
          <a:prstGeom prst="rect">
            <a:avLst/>
          </a:prstGeom>
          <a:noFill/>
        </p:spPr>
        <p:txBody>
          <a:bodyPr wrap="square" rtlCol="0">
            <a:spAutoFit/>
          </a:bodyPr>
          <a:lstStyle/>
          <a:p>
            <a:pPr algn="ctr"/>
            <a:r>
              <a:rPr lang="el-GR" sz="1500" dirty="0">
                <a:solidFill>
                  <a:srgbClr val="00B050"/>
                </a:solidFill>
                <a:latin typeface="Arial Black" pitchFamily="34" charset="0"/>
              </a:rPr>
              <a:t>Ε</a:t>
            </a:r>
            <a:r>
              <a:rPr lang="el-GR" sz="1500" dirty="0" smtClean="0">
                <a:solidFill>
                  <a:srgbClr val="00B050"/>
                </a:solidFill>
                <a:latin typeface="Arial Black" pitchFamily="34" charset="0"/>
              </a:rPr>
              <a:t>νημέρωση και </a:t>
            </a:r>
            <a:r>
              <a:rPr lang="el-GR" sz="1500" dirty="0" smtClean="0">
                <a:solidFill>
                  <a:srgbClr val="00B050"/>
                </a:solidFill>
                <a:latin typeface="Arial Black" pitchFamily="34" charset="0"/>
              </a:rPr>
              <a:t>Επικοινωνία μέσω των νέων τεχνολογιών ( διαδίκτυο)</a:t>
            </a:r>
          </a:p>
          <a:p>
            <a:pPr algn="ctr"/>
            <a:r>
              <a:rPr lang="el-GR" dirty="0" smtClean="0">
                <a:latin typeface="Arial Black" pitchFamily="34" charset="0"/>
              </a:rPr>
              <a:t/>
            </a:r>
            <a:br>
              <a:rPr lang="el-GR" dirty="0" smtClean="0">
                <a:latin typeface="Arial Black" pitchFamily="34" charset="0"/>
              </a:rPr>
            </a:br>
            <a:r>
              <a:rPr lang="el-GR" sz="1600" dirty="0" smtClean="0">
                <a:latin typeface="Arial Black" pitchFamily="34" charset="0"/>
              </a:rPr>
              <a:t> </a:t>
            </a:r>
            <a:r>
              <a:rPr lang="el-GR" sz="1600" dirty="0" smtClean="0">
                <a:solidFill>
                  <a:schemeClr val="accent4">
                    <a:lumMod val="75000"/>
                  </a:schemeClr>
                </a:solidFill>
                <a:latin typeface="Arial Black" pitchFamily="34" charset="0"/>
              </a:rPr>
              <a:t>Συμμετοχή – Στήριξη </a:t>
            </a:r>
          </a:p>
          <a:p>
            <a:pPr algn="ctr"/>
            <a:r>
              <a:rPr lang="el-GR" dirty="0" smtClean="0">
                <a:latin typeface="Arial Black" pitchFamily="34" charset="0"/>
              </a:rPr>
              <a:t/>
            </a:r>
            <a:br>
              <a:rPr lang="el-GR" dirty="0" smtClean="0">
                <a:latin typeface="Arial Black" pitchFamily="34" charset="0"/>
              </a:rPr>
            </a:br>
            <a:r>
              <a:rPr lang="el-GR" sz="1600" dirty="0" smtClean="0">
                <a:solidFill>
                  <a:srgbClr val="FF0000"/>
                </a:solidFill>
                <a:latin typeface="Arial Black" pitchFamily="34" charset="0"/>
              </a:rPr>
              <a:t>Κοινές δράσεις </a:t>
            </a:r>
            <a:endParaRPr lang="el-GR" sz="1600" dirty="0">
              <a:solidFill>
                <a:srgbClr val="FF0000"/>
              </a:solidFill>
              <a:latin typeface="Arial Black" pitchFamily="34" charset="0"/>
            </a:endParaRPr>
          </a:p>
        </p:txBody>
      </p:sp>
      <p:sp>
        <p:nvSpPr>
          <p:cNvPr id="12" name="11 - Ορθογώνιο"/>
          <p:cNvSpPr/>
          <p:nvPr/>
        </p:nvSpPr>
        <p:spPr>
          <a:xfrm>
            <a:off x="539552" y="188640"/>
            <a:ext cx="8280920" cy="323165"/>
          </a:xfrm>
          <a:prstGeom prst="rect">
            <a:avLst/>
          </a:prstGeom>
        </p:spPr>
        <p:txBody>
          <a:bodyPr wrap="square">
            <a:spAutoFit/>
          </a:bodyPr>
          <a:lstStyle/>
          <a:p>
            <a:r>
              <a:rPr lang="el-GR" sz="1500" dirty="0" smtClean="0">
                <a:solidFill>
                  <a:schemeClr val="bg1"/>
                </a:solidFill>
                <a:latin typeface="Arial Black" pitchFamily="34" charset="0"/>
              </a:rPr>
              <a:t>Για μια ουσιαστικότερη επικοινωνία και συνεργασία προς όφελος του μαθητή</a:t>
            </a:r>
            <a:endParaRPr lang="el-GR" sz="1500" dirty="0">
              <a:solidFill>
                <a:schemeClr val="bg1"/>
              </a:solidFill>
            </a:endParaRPr>
          </a:p>
        </p:txBody>
      </p:sp>
      <p:pic>
        <p:nvPicPr>
          <p:cNvPr id="23562" name="Picture 10" descr="http://www.efsyn.gr/wp-content/uploads/2013/08/sxoleio-mathites-kathigitis-daskalos-300x201.jpg"/>
          <p:cNvPicPr>
            <a:picLocks noChangeAspect="1" noChangeArrowheads="1"/>
          </p:cNvPicPr>
          <p:nvPr/>
        </p:nvPicPr>
        <p:blipFill>
          <a:blip r:embed="rId4" cstate="print"/>
          <a:srcRect/>
          <a:stretch>
            <a:fillRect/>
          </a:stretch>
        </p:blipFill>
        <p:spPr bwMode="auto">
          <a:xfrm>
            <a:off x="6156176" y="620688"/>
            <a:ext cx="2794030" cy="18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 calcmode="lin" valueType="num">
                                      <p:cBhvr additive="base">
                                        <p:cTn id="18" dur="2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2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5445224"/>
          </a:xfrm>
          <a:prstGeom prst="rect">
            <a:avLst/>
          </a:prstGeom>
          <a:noFill/>
          <a:ln w="9525">
            <a:noFill/>
            <a:miter lim="800000"/>
            <a:headEnd/>
            <a:tailEnd/>
          </a:ln>
          <a:effectLst/>
        </p:spPr>
      </p:pic>
      <p:sp>
        <p:nvSpPr>
          <p:cNvPr id="3" name="2 - Ορθογώνιο"/>
          <p:cNvSpPr/>
          <p:nvPr/>
        </p:nvSpPr>
        <p:spPr>
          <a:xfrm>
            <a:off x="0" y="260648"/>
            <a:ext cx="7904474"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400" b="1" cap="none" spc="0" dirty="0" smtClean="0">
                <a:ln w="11430"/>
                <a:solidFill>
                  <a:srgbClr val="FF9900"/>
                </a:solidFill>
                <a:effectLst>
                  <a:outerShdw blurRad="50800" dist="39000" dir="5460000" algn="tl">
                    <a:srgbClr val="000000">
                      <a:alpha val="38000"/>
                    </a:srgbClr>
                  </a:outerShdw>
                </a:effectLst>
              </a:rPr>
              <a:t>3</a:t>
            </a:r>
            <a:r>
              <a:rPr lang="el-GR" sz="4400" b="1" cap="none" spc="0" baseline="30000" dirty="0" smtClean="0">
                <a:ln w="11430"/>
                <a:solidFill>
                  <a:srgbClr val="FF9900"/>
                </a:solidFill>
                <a:effectLst>
                  <a:outerShdw blurRad="50800" dist="39000" dir="5460000" algn="tl">
                    <a:srgbClr val="000000">
                      <a:alpha val="38000"/>
                    </a:srgbClr>
                  </a:outerShdw>
                </a:effectLst>
              </a:rPr>
              <a:t>ο</a:t>
            </a:r>
            <a:r>
              <a:rPr lang="el-GR" sz="4400" b="1" cap="none" spc="0" dirty="0" smtClean="0">
                <a:ln w="11430"/>
                <a:solidFill>
                  <a:srgbClr val="FF9900"/>
                </a:solidFill>
                <a:effectLst>
                  <a:outerShdw blurRad="50800" dist="39000" dir="5460000" algn="tl">
                    <a:srgbClr val="000000">
                      <a:alpha val="38000"/>
                    </a:srgbClr>
                  </a:outerShdw>
                </a:effectLst>
              </a:rPr>
              <a:t> Γυμνάσιο Νέας Φιλαδέλφειας</a:t>
            </a:r>
            <a:endParaRPr lang="el-GR" sz="4400" b="1" cap="none" spc="0" dirty="0">
              <a:ln w="11430"/>
              <a:solidFill>
                <a:srgbClr val="FF9900"/>
              </a:solidFill>
              <a:effectLst>
                <a:outerShdw blurRad="50800" dist="39000" dir="5460000" algn="tl">
                  <a:srgbClr val="000000">
                    <a:alpha val="38000"/>
                  </a:srgbClr>
                </a:outerShdw>
              </a:effectLst>
            </a:endParaRPr>
          </a:p>
        </p:txBody>
      </p:sp>
      <p:sp>
        <p:nvSpPr>
          <p:cNvPr id="4" name="3 - TextBox"/>
          <p:cNvSpPr txBox="1"/>
          <p:nvPr/>
        </p:nvSpPr>
        <p:spPr>
          <a:xfrm>
            <a:off x="179512" y="5517232"/>
            <a:ext cx="5264583" cy="646331"/>
          </a:xfrm>
          <a:prstGeom prst="rect">
            <a:avLst/>
          </a:prstGeom>
          <a:noFill/>
        </p:spPr>
        <p:txBody>
          <a:bodyPr wrap="none" rtlCol="0">
            <a:spAutoFit/>
          </a:bodyPr>
          <a:lstStyle/>
          <a:p>
            <a:r>
              <a:rPr lang="el-GR" b="1" u="sng" dirty="0" smtClean="0"/>
              <a:t>Δια</a:t>
            </a:r>
            <a:r>
              <a:rPr lang="en-US" b="1" u="sng" dirty="0" smtClean="0"/>
              <a:t>x</a:t>
            </a:r>
            <a:r>
              <a:rPr lang="el-GR" b="1" u="sng" dirty="0" smtClean="0"/>
              <a:t>ειριστές </a:t>
            </a:r>
            <a:r>
              <a:rPr lang="en-US" b="1" u="sng" dirty="0" smtClean="0"/>
              <a:t> </a:t>
            </a:r>
            <a:r>
              <a:rPr lang="el-GR" b="1" u="sng" dirty="0"/>
              <a:t>Έ</a:t>
            </a:r>
            <a:r>
              <a:rPr lang="el-GR" b="1" u="sng" dirty="0" smtClean="0"/>
              <a:t>ργου</a:t>
            </a:r>
            <a:r>
              <a:rPr lang="el-GR" b="1" u="sng" dirty="0" smtClean="0">
                <a:latin typeface="Cambria"/>
              </a:rPr>
              <a:t>:</a:t>
            </a:r>
            <a:r>
              <a:rPr lang="el-GR" b="1" dirty="0" smtClean="0">
                <a:latin typeface="Cambria"/>
              </a:rPr>
              <a:t>    </a:t>
            </a:r>
            <a:r>
              <a:rPr lang="el-GR" b="1" dirty="0" smtClean="0">
                <a:solidFill>
                  <a:srgbClr val="00B050"/>
                </a:solidFill>
                <a:latin typeface="Cambria"/>
              </a:rPr>
              <a:t>Κρουστάλλη </a:t>
            </a:r>
            <a:r>
              <a:rPr lang="el-GR" b="1" dirty="0">
                <a:solidFill>
                  <a:srgbClr val="00B050"/>
                </a:solidFill>
                <a:latin typeface="Cambria"/>
              </a:rPr>
              <a:t>Μ</a:t>
            </a:r>
            <a:r>
              <a:rPr lang="el-GR" b="1" dirty="0" smtClean="0">
                <a:solidFill>
                  <a:srgbClr val="00B050"/>
                </a:solidFill>
                <a:latin typeface="Cambria"/>
              </a:rPr>
              <a:t>αριλένα </a:t>
            </a:r>
            <a:br>
              <a:rPr lang="el-GR" b="1" dirty="0" smtClean="0">
                <a:solidFill>
                  <a:srgbClr val="00B050"/>
                </a:solidFill>
                <a:latin typeface="Cambria"/>
              </a:rPr>
            </a:br>
            <a:r>
              <a:rPr lang="el-GR" b="1" dirty="0" smtClean="0">
                <a:solidFill>
                  <a:srgbClr val="00B050"/>
                </a:solidFill>
                <a:latin typeface="Cambria"/>
              </a:rPr>
              <a:t>                                     Χατζηελευθερίου Εμμανουήλ</a:t>
            </a:r>
            <a:r>
              <a:rPr lang="el-GR" b="1" dirty="0" smtClean="0">
                <a:solidFill>
                  <a:srgbClr val="00B050"/>
                </a:solidFill>
              </a:rPr>
              <a:t> </a:t>
            </a:r>
            <a:endParaRPr lang="el-GR" b="1" dirty="0">
              <a:solidFill>
                <a:srgbClr val="00B050"/>
              </a:solidFill>
            </a:endParaRPr>
          </a:p>
        </p:txBody>
      </p:sp>
      <p:sp>
        <p:nvSpPr>
          <p:cNvPr id="5" name="4 - Ορθογώνιο"/>
          <p:cNvSpPr/>
          <p:nvPr/>
        </p:nvSpPr>
        <p:spPr>
          <a:xfrm>
            <a:off x="3347864" y="6334780"/>
            <a:ext cx="5509457" cy="523220"/>
          </a:xfrm>
          <a:prstGeom prst="rect">
            <a:avLst/>
          </a:prstGeom>
          <a:solidFill>
            <a:schemeClr val="accent3">
              <a:lumMod val="60000"/>
              <a:lumOff val="40000"/>
            </a:schemeClr>
          </a:solidFill>
        </p:spPr>
        <p:txBody>
          <a:bodyPr wrap="none" lIns="91440" tIns="45720" rIns="91440" bIns="45720">
            <a:spAutoFit/>
          </a:bodyPr>
          <a:lstStyle/>
          <a:p>
            <a:pPr algn="ctr"/>
            <a:r>
              <a:rPr lang="el-G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rPr>
              <a:t>Ευχαριστούμε για την προσοχή σας</a:t>
            </a:r>
            <a:endParaRPr lang="el-GR"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 Ορθογώνιο"/>
          <p:cNvSpPr/>
          <p:nvPr/>
        </p:nvSpPr>
        <p:spPr>
          <a:xfrm>
            <a:off x="2046491" y="0"/>
            <a:ext cx="5420715" cy="1261884"/>
          </a:xfrm>
          <a:prstGeom prst="rect">
            <a:avLst/>
          </a:prstGeom>
          <a:noFill/>
        </p:spPr>
        <p:txBody>
          <a:bodyPr wrap="none" lIns="91440" tIns="45720" rIns="91440" bIns="45720">
            <a:spAutoFit/>
          </a:bodyPr>
          <a:lstStyle/>
          <a:p>
            <a:pPr algn="ctr"/>
            <a:r>
              <a:rPr lang="el-GR" sz="3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Δια βίου μάθηση</a:t>
            </a:r>
            <a:br>
              <a:rPr lang="el-GR" sz="3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3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Το σχολείο του 21</a:t>
            </a:r>
            <a:r>
              <a:rPr lang="el-GR" sz="3800" b="0" cap="none" spc="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ου</a:t>
            </a:r>
            <a:r>
              <a:rPr lang="el-GR" sz="3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αιώνα</a:t>
            </a:r>
            <a:endParaRPr lang="el-GR" sz="3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 Ορθογώνιο"/>
          <p:cNvSpPr/>
          <p:nvPr/>
        </p:nvSpPr>
        <p:spPr>
          <a:xfrm>
            <a:off x="467544" y="1484784"/>
            <a:ext cx="5040560" cy="4247317"/>
          </a:xfrm>
          <a:prstGeom prst="rect">
            <a:avLst/>
          </a:prstGeom>
        </p:spPr>
        <p:txBody>
          <a:bodyPr wrap="square">
            <a:spAutoFit/>
          </a:bodyPr>
          <a:lstStyle/>
          <a:p>
            <a:pPr algn="ctr"/>
            <a:r>
              <a:rPr lang="el-GR" b="1" dirty="0">
                <a:solidFill>
                  <a:schemeClr val="accent4">
                    <a:lumMod val="20000"/>
                    <a:lumOff val="80000"/>
                  </a:schemeClr>
                </a:solidFill>
              </a:rPr>
              <a:t>Το Νέο Σχολείο –  Σχολείο 21ου αιώνα έχει στόχο την προετοιμασία των νέων </a:t>
            </a:r>
            <a:r>
              <a:rPr lang="el-GR" b="1" dirty="0" smtClean="0">
                <a:solidFill>
                  <a:schemeClr val="accent4">
                    <a:lumMod val="20000"/>
                    <a:lumOff val="80000"/>
                  </a:schemeClr>
                </a:solidFill>
              </a:rPr>
              <a:t>γενιών</a:t>
            </a:r>
          </a:p>
          <a:p>
            <a:pPr algn="ctr"/>
            <a:r>
              <a:rPr lang="el-GR" b="1" dirty="0" smtClean="0">
                <a:solidFill>
                  <a:schemeClr val="accent4">
                    <a:lumMod val="20000"/>
                    <a:lumOff val="80000"/>
                  </a:schemeClr>
                </a:solidFill>
              </a:rPr>
              <a:t> </a:t>
            </a:r>
            <a:r>
              <a:rPr lang="el-GR" b="1" dirty="0">
                <a:solidFill>
                  <a:schemeClr val="accent4">
                    <a:lumMod val="20000"/>
                    <a:lumOff val="80000"/>
                  </a:schemeClr>
                </a:solidFill>
              </a:rPr>
              <a:t>ώστε να μπορούν:</a:t>
            </a:r>
          </a:p>
          <a:p>
            <a:endParaRPr lang="el-GR" dirty="0" smtClean="0"/>
          </a:p>
          <a:p>
            <a:pPr algn="just"/>
            <a:r>
              <a:rPr lang="el-GR" dirty="0" smtClean="0">
                <a:solidFill>
                  <a:schemeClr val="bg1"/>
                </a:solidFill>
                <a:latin typeface="Arial"/>
                <a:cs typeface="Arial"/>
              </a:rPr>
              <a:t>●</a:t>
            </a:r>
            <a:r>
              <a:rPr lang="el-GR" dirty="0" smtClean="0">
                <a:latin typeface="Arial"/>
                <a:cs typeface="Arial"/>
              </a:rPr>
              <a:t> </a:t>
            </a:r>
            <a:r>
              <a:rPr lang="el-GR" b="1" dirty="0" smtClean="0"/>
              <a:t>να </a:t>
            </a:r>
            <a:r>
              <a:rPr lang="el-GR" b="1" dirty="0"/>
              <a:t>πατούν στέρεα πάνω σε αξίες και αρχές που κάνουν κάθε νέο «πάνω απ’ όλα ΑΝΘΡΩΠΟ»</a:t>
            </a:r>
          </a:p>
          <a:p>
            <a:pPr algn="just"/>
            <a:r>
              <a:rPr lang="el-GR" b="1" dirty="0" smtClean="0">
                <a:solidFill>
                  <a:schemeClr val="bg1"/>
                </a:solidFill>
                <a:latin typeface="Arial"/>
                <a:cs typeface="Arial"/>
              </a:rPr>
              <a:t>●</a:t>
            </a:r>
            <a:r>
              <a:rPr lang="el-GR" b="1" dirty="0" smtClean="0">
                <a:latin typeface="Arial"/>
                <a:cs typeface="Arial"/>
              </a:rPr>
              <a:t> </a:t>
            </a:r>
            <a:r>
              <a:rPr lang="el-GR" b="1" dirty="0" smtClean="0"/>
              <a:t>να </a:t>
            </a:r>
            <a:r>
              <a:rPr lang="el-GR" b="1" dirty="0"/>
              <a:t>συνεχίζουν να αποκτούν γνώσεις σε όλη τη διάρκεια του βίου,</a:t>
            </a:r>
          </a:p>
          <a:p>
            <a:pPr algn="just"/>
            <a:r>
              <a:rPr lang="el-GR" b="1" dirty="0" smtClean="0">
                <a:solidFill>
                  <a:schemeClr val="bg1"/>
                </a:solidFill>
                <a:latin typeface="Arial"/>
                <a:cs typeface="Arial"/>
              </a:rPr>
              <a:t>●</a:t>
            </a:r>
            <a:r>
              <a:rPr lang="el-GR" b="1" dirty="0" smtClean="0">
                <a:latin typeface="Arial"/>
                <a:cs typeface="Arial"/>
              </a:rPr>
              <a:t> </a:t>
            </a:r>
            <a:r>
              <a:rPr lang="el-GR" b="1" dirty="0" smtClean="0"/>
              <a:t>να </a:t>
            </a:r>
            <a:r>
              <a:rPr lang="el-GR" b="1" dirty="0"/>
              <a:t>συμμετέχουν με επιτυχία στην οικονομική ζωή και να έχουν ευκαιρίες κοινωνικής ανόδου,</a:t>
            </a:r>
          </a:p>
          <a:p>
            <a:pPr algn="just"/>
            <a:r>
              <a:rPr lang="el-GR" b="1" dirty="0" smtClean="0">
                <a:solidFill>
                  <a:schemeClr val="bg1"/>
                </a:solidFill>
                <a:latin typeface="Arial"/>
                <a:cs typeface="Arial"/>
              </a:rPr>
              <a:t>●</a:t>
            </a:r>
            <a:r>
              <a:rPr lang="el-GR" b="1" dirty="0" smtClean="0">
                <a:latin typeface="Arial"/>
                <a:cs typeface="Arial"/>
              </a:rPr>
              <a:t> </a:t>
            </a:r>
            <a:r>
              <a:rPr lang="el-GR" b="1" dirty="0" smtClean="0"/>
              <a:t>να είναι υπεύθυνοι πολίτες ,</a:t>
            </a:r>
            <a:endParaRPr lang="el-GR" b="1" dirty="0"/>
          </a:p>
          <a:p>
            <a:pPr algn="just"/>
            <a:r>
              <a:rPr lang="el-GR" b="1" dirty="0" smtClean="0">
                <a:solidFill>
                  <a:schemeClr val="bg1"/>
                </a:solidFill>
                <a:latin typeface="Arial"/>
                <a:cs typeface="Arial"/>
              </a:rPr>
              <a:t>● </a:t>
            </a:r>
            <a:r>
              <a:rPr lang="el-GR" b="1" dirty="0" smtClean="0"/>
              <a:t>να </a:t>
            </a:r>
            <a:r>
              <a:rPr lang="el-GR" b="1" dirty="0"/>
              <a:t>συμμετέχουν ενεργά στην κοινωνική και πολιτιστική ζωή,</a:t>
            </a:r>
          </a:p>
          <a:p>
            <a:pPr algn="just"/>
            <a:r>
              <a:rPr lang="el-GR" b="1" dirty="0" smtClean="0">
                <a:solidFill>
                  <a:schemeClr val="bg1"/>
                </a:solidFill>
                <a:latin typeface="Arial"/>
                <a:cs typeface="Arial"/>
              </a:rPr>
              <a:t>● </a:t>
            </a:r>
            <a:r>
              <a:rPr lang="el-GR" b="1" dirty="0" smtClean="0"/>
              <a:t>να </a:t>
            </a:r>
            <a:r>
              <a:rPr lang="el-GR" b="1" dirty="0"/>
              <a:t>αναπτύσσουν αυτόνομη δράση, συλλογικό κοινωνικό </a:t>
            </a:r>
            <a:r>
              <a:rPr lang="el-GR" b="1" dirty="0" smtClean="0"/>
              <a:t>πνεύμα </a:t>
            </a:r>
            <a:r>
              <a:rPr lang="el-GR" b="1" dirty="0"/>
              <a:t>και περιβαλλοντική συνείδηση</a:t>
            </a:r>
            <a:r>
              <a:rPr lang="el-GR" dirty="0"/>
              <a:t>.</a:t>
            </a:r>
          </a:p>
        </p:txBody>
      </p:sp>
      <p:sp>
        <p:nvSpPr>
          <p:cNvPr id="9" name="8 - Ορθογώνιο"/>
          <p:cNvSpPr/>
          <p:nvPr/>
        </p:nvSpPr>
        <p:spPr>
          <a:xfrm rot="170411">
            <a:off x="6648450" y="2831699"/>
            <a:ext cx="2286000" cy="477054"/>
          </a:xfrm>
          <a:prstGeom prst="rect">
            <a:avLst/>
          </a:prstGeom>
          <a:solidFill>
            <a:srgbClr val="FF0000"/>
          </a:solidFill>
        </p:spPr>
        <p:txBody>
          <a:bodyPr>
            <a:spAutoFit/>
          </a:bodyPr>
          <a:lstStyle/>
          <a:p>
            <a:pPr lvl="0" algn="ctr"/>
            <a:r>
              <a:rPr lang="el-GR" sz="25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Πολιτισμός</a:t>
            </a:r>
            <a:endParaRPr lang="el-GR" sz="25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12" name="11 - Ορθογώνιο"/>
          <p:cNvSpPr/>
          <p:nvPr/>
        </p:nvSpPr>
        <p:spPr>
          <a:xfrm>
            <a:off x="5652120" y="3717033"/>
            <a:ext cx="2448272" cy="877163"/>
          </a:xfrm>
          <a:prstGeom prst="rect">
            <a:avLst/>
          </a:prstGeom>
          <a:solidFill>
            <a:srgbClr val="FF9900"/>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l-GR" sz="2550" b="1" dirty="0" smtClean="0">
                <a:ln/>
                <a:solidFill>
                  <a:srgbClr val="00B050"/>
                </a:solidFill>
              </a:rPr>
              <a:t>Περιβαλλοντική συνείδηση</a:t>
            </a:r>
            <a:endParaRPr lang="el-GR" sz="2550" b="1" cap="none" spc="0" dirty="0">
              <a:ln/>
              <a:solidFill>
                <a:srgbClr val="00B050"/>
              </a:solidFill>
              <a:effectLst/>
            </a:endParaRPr>
          </a:p>
        </p:txBody>
      </p:sp>
      <p:sp>
        <p:nvSpPr>
          <p:cNvPr id="13" name="12 - Ορθογώνιο"/>
          <p:cNvSpPr/>
          <p:nvPr/>
        </p:nvSpPr>
        <p:spPr>
          <a:xfrm rot="20346780">
            <a:off x="5005328" y="1829831"/>
            <a:ext cx="1830756" cy="473976"/>
          </a:xfrm>
          <a:prstGeom prst="rect">
            <a:avLst/>
          </a:prstGeom>
          <a:solidFill>
            <a:schemeClr val="tx1"/>
          </a:solidFill>
        </p:spPr>
        <p:txBody>
          <a:bodyPr wrap="square" lIns="91440" tIns="45720" rIns="91440" bIns="45720">
            <a:spAutoFit/>
          </a:bodyPr>
          <a:lstStyle/>
          <a:p>
            <a:pPr algn="ctr"/>
            <a:r>
              <a:rPr lang="el-GR" sz="248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Αλληλεγγύη</a:t>
            </a:r>
            <a:endParaRPr lang="el-GR" sz="248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13 - Ορθογώνιο"/>
          <p:cNvSpPr/>
          <p:nvPr/>
        </p:nvSpPr>
        <p:spPr>
          <a:xfrm>
            <a:off x="683568" y="5949280"/>
            <a:ext cx="3528392" cy="830997"/>
          </a:xfrm>
          <a:prstGeom prst="rect">
            <a:avLst/>
          </a:prstGeom>
          <a:solidFill>
            <a:schemeClr val="accent4">
              <a:lumMod val="60000"/>
              <a:lumOff val="40000"/>
            </a:scheme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Χρήση νέων τεχνολογιών/καινοτομία</a:t>
            </a:r>
            <a:endParaRPr lang="el-GR"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14 - Ορθογώνιο"/>
          <p:cNvSpPr/>
          <p:nvPr/>
        </p:nvSpPr>
        <p:spPr>
          <a:xfrm rot="20801550">
            <a:off x="5882992" y="4975125"/>
            <a:ext cx="2851610" cy="461665"/>
          </a:xfrm>
          <a:prstGeom prst="rect">
            <a:avLst/>
          </a:prstGeom>
          <a:solidFill>
            <a:srgbClr val="FF3399"/>
          </a:solidFill>
        </p:spPr>
        <p:txBody>
          <a:bodyPr wrap="square" lIns="91440" tIns="45720" rIns="91440" bIns="45720">
            <a:spAutoFit/>
          </a:bodyPr>
          <a:lstStyle/>
          <a:p>
            <a:pPr algn="ctr"/>
            <a:r>
              <a:rPr lang="el-GR" sz="2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3399"/>
                </a:solidFill>
                <a:effectLst>
                  <a:outerShdw blurRad="41275" dist="12700" dir="12000000" algn="tl" rotWithShape="0">
                    <a:srgbClr val="000000">
                      <a:alpha val="40000"/>
                    </a:srgbClr>
                  </a:outerShdw>
                </a:effectLst>
              </a:rPr>
              <a:t>Κριτικ</a:t>
            </a:r>
            <a:r>
              <a:rPr lang="el-GR"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3399"/>
                </a:solidFill>
                <a:effectLst>
                  <a:outerShdw blurRad="41275" dist="12700" dir="12000000" algn="tl" rotWithShape="0">
                    <a:srgbClr val="000000">
                      <a:alpha val="40000"/>
                    </a:srgbClr>
                  </a:outerShdw>
                </a:effectLst>
              </a:rPr>
              <a:t>ή</a:t>
            </a:r>
            <a:r>
              <a:rPr lang="el-GR" sz="2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3399"/>
                </a:solidFill>
                <a:effectLst>
                  <a:outerShdw blurRad="41275" dist="12700" dir="12000000" algn="tl" rotWithShape="0">
                    <a:srgbClr val="000000">
                      <a:alpha val="40000"/>
                    </a:srgbClr>
                  </a:outerShdw>
                </a:effectLst>
              </a:rPr>
              <a:t> σκέψη</a:t>
            </a:r>
            <a:endParaRPr lang="el-GR" sz="24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3399"/>
              </a:solidFill>
              <a:effectLst>
                <a:outerShdw blurRad="41275" dist="12700" dir="12000000" algn="tl" rotWithShape="0">
                  <a:srgbClr val="000000">
                    <a:alpha val="40000"/>
                  </a:srgbClr>
                </a:outerShdw>
              </a:effectLst>
            </a:endParaRPr>
          </a:p>
        </p:txBody>
      </p:sp>
      <p:sp>
        <p:nvSpPr>
          <p:cNvPr id="16" name="15 - Ορθογώνιο"/>
          <p:cNvSpPr/>
          <p:nvPr/>
        </p:nvSpPr>
        <p:spPr>
          <a:xfrm rot="699130">
            <a:off x="4776951" y="5978786"/>
            <a:ext cx="2132458" cy="553998"/>
          </a:xfrm>
          <a:prstGeom prst="rect">
            <a:avLst/>
          </a:prstGeom>
          <a:solidFill>
            <a:srgbClr val="FFFF66"/>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συνεργασία</a:t>
            </a:r>
            <a:endParaRPr lang="el-GR"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0" name="Picture 2" descr="Αποτέλεσμα εικόνας για εκπαίδευση και δια βίου μάθηση"/>
          <p:cNvPicPr>
            <a:picLocks noChangeAspect="1" noChangeArrowheads="1"/>
          </p:cNvPicPr>
          <p:nvPr/>
        </p:nvPicPr>
        <p:blipFill>
          <a:blip r:embed="rId2" cstate="print"/>
          <a:srcRect/>
          <a:stretch>
            <a:fillRect/>
          </a:stretch>
        </p:blipFill>
        <p:spPr bwMode="auto">
          <a:xfrm>
            <a:off x="5" y="0"/>
            <a:ext cx="1977760" cy="1368000"/>
          </a:xfrm>
          <a:prstGeom prst="rect">
            <a:avLst/>
          </a:prstGeom>
          <a:noFill/>
        </p:spPr>
      </p:pic>
      <p:sp>
        <p:nvSpPr>
          <p:cNvPr id="18" name="17 - Ορθογώνιο"/>
          <p:cNvSpPr/>
          <p:nvPr/>
        </p:nvSpPr>
        <p:spPr>
          <a:xfrm>
            <a:off x="6890852" y="5805264"/>
            <a:ext cx="2253148" cy="477054"/>
          </a:xfrm>
          <a:prstGeom prst="rect">
            <a:avLst/>
          </a:prstGeom>
          <a:solidFill>
            <a:schemeClr val="accent3">
              <a:lumMod val="60000"/>
              <a:lumOff val="40000"/>
            </a:schemeClr>
          </a:solidFill>
        </p:spPr>
        <p:txBody>
          <a:bodyPr wrap="square" lIns="91440" tIns="45720" rIns="91440" bIns="45720">
            <a:spAutoFit/>
          </a:bodyPr>
          <a:lstStyle/>
          <a:p>
            <a:pPr algn="ctr"/>
            <a:r>
              <a:rPr lang="el-GR" sz="25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υπευθυνότητα</a:t>
            </a:r>
            <a:endParaRPr lang="el-GR" sz="25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1" name="20 - Ορθογώνιο"/>
          <p:cNvSpPr/>
          <p:nvPr/>
        </p:nvSpPr>
        <p:spPr>
          <a:xfrm rot="1212295">
            <a:off x="6966906" y="1533511"/>
            <a:ext cx="2098146" cy="830997"/>
          </a:xfrm>
          <a:prstGeom prst="rect">
            <a:avLst/>
          </a:prstGeom>
          <a:solidFill>
            <a:srgbClr val="66FFFF"/>
          </a:solid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Αγάπη για μάθηση</a:t>
            </a:r>
            <a:endParaRPr lang="el-GR"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par>
                          <p:cTn id="18" fill="hold">
                            <p:stCondLst>
                              <p:cond delay="4000"/>
                            </p:stCondLst>
                            <p:childTnLst>
                              <p:par>
                                <p:cTn id="19" presetID="2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2000"/>
                                        <p:tgtEl>
                                          <p:spTgt spid="15"/>
                                        </p:tgtEl>
                                      </p:cBhvr>
                                    </p:animEffect>
                                  </p:childTnLst>
                                </p:cTn>
                              </p:par>
                            </p:childTnLst>
                          </p:cTn>
                        </p:par>
                        <p:par>
                          <p:cTn id="22" fill="hold">
                            <p:stCondLst>
                              <p:cond delay="6000"/>
                            </p:stCondLst>
                            <p:childTnLst>
                              <p:par>
                                <p:cTn id="23" presetID="2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2000"/>
                                        <p:tgtEl>
                                          <p:spTgt spid="16"/>
                                        </p:tgtEl>
                                      </p:cBhvr>
                                    </p:animEffect>
                                  </p:childTnLst>
                                </p:cTn>
                              </p:par>
                            </p:childTnLst>
                          </p:cTn>
                        </p:par>
                        <p:par>
                          <p:cTn id="26" fill="hold">
                            <p:stCondLst>
                              <p:cond delay="8000"/>
                            </p:stCondLst>
                            <p:childTnLst>
                              <p:par>
                                <p:cTn id="27" presetID="2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edge">
                                      <p:cBhvr>
                                        <p:cTn id="29" dur="2000"/>
                                        <p:tgtEl>
                                          <p:spTgt spid="18"/>
                                        </p:tgtEl>
                                      </p:cBhvr>
                                    </p:animEffect>
                                  </p:childTnLst>
                                </p:cTn>
                              </p:par>
                            </p:childTnLst>
                          </p:cTn>
                        </p:par>
                        <p:par>
                          <p:cTn id="30" fill="hold">
                            <p:stCondLst>
                              <p:cond delay="10000"/>
                            </p:stCondLst>
                            <p:childTnLst>
                              <p:par>
                                <p:cTn id="31" presetID="2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edge">
                                      <p:cBhvr>
                                        <p:cTn id="33" dur="2000"/>
                                        <p:tgtEl>
                                          <p:spTgt spid="13"/>
                                        </p:tgtEl>
                                      </p:cBhvr>
                                    </p:animEffect>
                                  </p:childTnLst>
                                </p:cTn>
                              </p:par>
                            </p:childTnLst>
                          </p:cTn>
                        </p:par>
                        <p:par>
                          <p:cTn id="34" fill="hold">
                            <p:stCondLst>
                              <p:cond delay="12000"/>
                            </p:stCondLst>
                            <p:childTnLst>
                              <p:par>
                                <p:cTn id="35" presetID="2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2000"/>
                                        <p:tgtEl>
                                          <p:spTgt spid="9"/>
                                        </p:tgtEl>
                                      </p:cBhvr>
                                    </p:animEffect>
                                  </p:childTnLst>
                                </p:cTn>
                              </p:par>
                            </p:childTnLst>
                          </p:cTn>
                        </p:par>
                        <p:par>
                          <p:cTn id="38" fill="hold">
                            <p:stCondLst>
                              <p:cond delay="14000"/>
                            </p:stCondLst>
                            <p:childTnLst>
                              <p:par>
                                <p:cTn id="39" presetID="2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edge">
                                      <p:cBhvr>
                                        <p:cTn id="41" dur="2000"/>
                                        <p:tgtEl>
                                          <p:spTgt spid="12"/>
                                        </p:tgtEl>
                                      </p:cBhvr>
                                    </p:animEffect>
                                  </p:childTnLst>
                                </p:cTn>
                              </p:par>
                            </p:childTnLst>
                          </p:cTn>
                        </p:par>
                        <p:par>
                          <p:cTn id="42" fill="hold">
                            <p:stCondLst>
                              <p:cond delay="16000"/>
                            </p:stCondLst>
                            <p:childTnLst>
                              <p:par>
                                <p:cTn id="43" presetID="2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edge">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2" grpId="0" animBg="1"/>
      <p:bldP spid="13" grpId="0" animBg="1"/>
      <p:bldP spid="14" grpId="0" animBg="1"/>
      <p:bldP spid="15" grpId="0" animBg="1"/>
      <p:bldP spid="16" grpId="0" animBg="1"/>
      <p:bldP spid="1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slideplayer.gr/9/2609042/slides/slide_3.jpg"/>
          <p:cNvPicPr>
            <a:picLocks noChangeAspect="1" noChangeArrowheads="1"/>
          </p:cNvPicPr>
          <p:nvPr/>
        </p:nvPicPr>
        <p:blipFill>
          <a:blip r:embed="rId2" cstate="print"/>
          <a:srcRect/>
          <a:stretch>
            <a:fillRect/>
          </a:stretch>
        </p:blipFill>
        <p:spPr bwMode="auto">
          <a:xfrm>
            <a:off x="-396552" y="-1"/>
            <a:ext cx="9540552" cy="6858001"/>
          </a:xfrm>
          <a:prstGeom prst="rect">
            <a:avLst/>
          </a:prstGeom>
          <a:solidFill>
            <a:schemeClr val="accent4">
              <a:lumMod val="75000"/>
            </a:schemeClr>
          </a:solidFill>
        </p:spPr>
      </p:pic>
      <p:sp>
        <p:nvSpPr>
          <p:cNvPr id="6" name="5 - Ορθογώνιο"/>
          <p:cNvSpPr/>
          <p:nvPr/>
        </p:nvSpPr>
        <p:spPr>
          <a:xfrm>
            <a:off x="3059832" y="5380672"/>
            <a:ext cx="5616624" cy="1246495"/>
          </a:xfrm>
          <a:prstGeom prst="rect">
            <a:avLst/>
          </a:prstGeom>
          <a:solidFill>
            <a:schemeClr val="accent4">
              <a:lumMod val="40000"/>
              <a:lumOff val="60000"/>
            </a:schemeClr>
          </a:solidFill>
          <a:ln>
            <a:solidFill>
              <a:srgbClr val="FF0000"/>
            </a:solidFill>
          </a:ln>
        </p:spPr>
        <p:txBody>
          <a:bodyPr wrap="square">
            <a:spAutoFit/>
          </a:bodyPr>
          <a:lstStyle/>
          <a:p>
            <a:pPr algn="ctr"/>
            <a:r>
              <a:rPr lang="el-GR" sz="1500" b="1" dirty="0">
                <a:latin typeface="Arial Black" pitchFamily="34" charset="0"/>
              </a:rPr>
              <a:t>Στοχεύει</a:t>
            </a:r>
            <a:r>
              <a:rPr lang="el-GR" sz="1500" dirty="0">
                <a:latin typeface="Arial Black" pitchFamily="34" charset="0"/>
              </a:rPr>
              <a:t> στη  διαμόρφωση δημιουργικού και ανοικτού εκπαιδευτικού κλίματος που όχι μόνο επιδέχεται αλλά και δημιουργεί καινοτομία, αξιοποιεί σύγχρονα διδακτικά εργαλεία και ανταποκρίνεται στις διαφοροποιημένες ανάγκες των </a:t>
            </a:r>
            <a:r>
              <a:rPr lang="el-GR" sz="1500" dirty="0" smtClean="0">
                <a:latin typeface="Arial Black" pitchFamily="34" charset="0"/>
              </a:rPr>
              <a:t>μαθητών.</a:t>
            </a:r>
            <a:endParaRPr lang="el-GR" sz="1500" dirty="0">
              <a:latin typeface="Arial Black" pitchFamily="34" charset="0"/>
            </a:endParaRPr>
          </a:p>
        </p:txBody>
      </p:sp>
      <p:sp>
        <p:nvSpPr>
          <p:cNvPr id="7" name="6 - Δεξιό βέλος"/>
          <p:cNvSpPr/>
          <p:nvPr/>
        </p:nvSpPr>
        <p:spPr>
          <a:xfrm>
            <a:off x="2411760" y="5733256"/>
            <a:ext cx="648072"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p:cBhvr override="childStyle">
                                        <p:cTn id="6" dur="500" fill="hold"/>
                                        <p:tgtEl>
                                          <p:spTgt spid="7"/>
                                        </p:tgtEl>
                                        <p:attrNameLst>
                                          <p:attrName>style.color</p:attrName>
                                        </p:attrNameLst>
                                      </p:cBhvr>
                                      <p:by>
                                        <p:hsl h="10842353" s="0" l="0"/>
                                      </p:by>
                                    </p:animClr>
                                    <p:animClr clrSpc="hsl">
                                      <p:cBhvr>
                                        <p:cTn id="7" dur="500" fill="hold"/>
                                        <p:tgtEl>
                                          <p:spTgt spid="7"/>
                                        </p:tgtEl>
                                        <p:attrNameLst>
                                          <p:attrName>fillcolor</p:attrName>
                                        </p:attrNameLst>
                                      </p:cBhvr>
                                      <p:by>
                                        <p:hsl h="10842353" s="0" l="0"/>
                                      </p:by>
                                    </p:animClr>
                                    <p:animClr clrSpc="hsl">
                                      <p:cBhvr>
                                        <p:cTn id="8" dur="500" fill="hold"/>
                                        <p:tgtEl>
                                          <p:spTgt spid="7"/>
                                        </p:tgtEl>
                                        <p:attrNameLst>
                                          <p:attrName>stroke.color</p:attrName>
                                        </p:attrNameLst>
                                      </p:cBhvr>
                                      <p:by>
                                        <p:hsl h="10842353" s="0" l="0"/>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Lef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99592" y="0"/>
            <a:ext cx="7772400" cy="764704"/>
          </a:xfrm>
        </p:spPr>
        <p:txBody>
          <a:bodyPr>
            <a:normAutofit fontScale="90000"/>
          </a:bodyPr>
          <a:lstStyle/>
          <a:p>
            <a:r>
              <a:rPr lang="el-GR"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l-GR"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Open Discovery Space Portal</a:t>
            </a:r>
            <a:r>
              <a:rPr lang="el-GR"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l-GR"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el-GR" dirty="0"/>
          </a:p>
        </p:txBody>
      </p:sp>
      <p:sp>
        <p:nvSpPr>
          <p:cNvPr id="3" name="2 - Υπότιτλος"/>
          <p:cNvSpPr>
            <a:spLocks noGrp="1"/>
          </p:cNvSpPr>
          <p:nvPr>
            <p:ph type="subTitle" idx="1"/>
          </p:nvPr>
        </p:nvSpPr>
        <p:spPr/>
        <p:txBody>
          <a:bodyPr/>
          <a:lstStyle/>
          <a:p>
            <a:endParaRPr lang="el-GR" dirty="0"/>
          </a:p>
        </p:txBody>
      </p:sp>
      <p:pic>
        <p:nvPicPr>
          <p:cNvPr id="4" name="3 - Εικόνα"/>
          <p:cNvPicPr/>
          <p:nvPr/>
        </p:nvPicPr>
        <p:blipFill>
          <a:blip r:embed="rId2" cstate="print"/>
          <a:srcRect/>
          <a:stretch>
            <a:fillRect/>
          </a:stretch>
        </p:blipFill>
        <p:spPr bwMode="auto">
          <a:xfrm>
            <a:off x="251520" y="1340768"/>
            <a:ext cx="8712968" cy="5517232"/>
          </a:xfrm>
          <a:prstGeom prst="rect">
            <a:avLst/>
          </a:prstGeom>
          <a:noFill/>
          <a:ln w="9525">
            <a:noFill/>
            <a:miter lim="800000"/>
            <a:headEnd/>
            <a:tailEnd/>
          </a:ln>
        </p:spPr>
      </p:pic>
      <p:sp>
        <p:nvSpPr>
          <p:cNvPr id="6" name="5 - Ορθογώνιο"/>
          <p:cNvSpPr/>
          <p:nvPr/>
        </p:nvSpPr>
        <p:spPr>
          <a:xfrm>
            <a:off x="251520" y="692696"/>
            <a:ext cx="8892480" cy="477054"/>
          </a:xfrm>
          <a:prstGeom prst="rect">
            <a:avLst/>
          </a:prstGeom>
          <a:noFill/>
        </p:spPr>
        <p:txBody>
          <a:bodyPr wrap="square" lIns="91440" tIns="45720" rIns="91440" bIns="45720">
            <a:spAutoFit/>
          </a:bodyPr>
          <a:lstStyle/>
          <a:p>
            <a:pPr algn="ctr"/>
            <a:r>
              <a:rPr lang="el-GR" sz="25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Διαδικτυακή</a:t>
            </a:r>
            <a:r>
              <a:rPr lang="el-GR"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πύλη εκπαίδευσης</a:t>
            </a:r>
            <a:endParaRPr lang="el-GR" sz="2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9 - Εικόνα" descr="teacher.jpg"/>
          <p:cNvPicPr>
            <a:picLocks noChangeAspect="1"/>
          </p:cNvPicPr>
          <p:nvPr/>
        </p:nvPicPr>
        <p:blipFill>
          <a:blip r:embed="rId2" cstate="print"/>
          <a:stretch>
            <a:fillRect/>
          </a:stretch>
        </p:blipFill>
        <p:spPr>
          <a:xfrm>
            <a:off x="3707904" y="2420888"/>
            <a:ext cx="801045" cy="648000"/>
          </a:xfrm>
          <a:prstGeom prst="rect">
            <a:avLst/>
          </a:prstGeom>
        </p:spPr>
      </p:pic>
      <p:sp>
        <p:nvSpPr>
          <p:cNvPr id="2" name="1 - Τίτλος"/>
          <p:cNvSpPr>
            <a:spLocks noGrp="1"/>
          </p:cNvSpPr>
          <p:nvPr>
            <p:ph type="title"/>
          </p:nvPr>
        </p:nvSpPr>
        <p:spPr>
          <a:xfrm>
            <a:off x="0" y="0"/>
            <a:ext cx="3491880" cy="1052736"/>
          </a:xfrm>
        </p:spPr>
        <p:txBody>
          <a:bodyPr anchor="ctr"/>
          <a:lstStyle/>
          <a:p>
            <a:pPr algn="ctr"/>
            <a:r>
              <a:rPr lang="el-GR" b="0" dirty="0" smtClean="0">
                <a:solidFill>
                  <a:srgbClr val="002060"/>
                </a:solidFill>
                <a:latin typeface="Arial Black" pitchFamily="34" charset="0"/>
              </a:rPr>
              <a:t>Τι είναι </a:t>
            </a:r>
            <a:r>
              <a:rPr lang="el-GR" dirty="0" smtClean="0">
                <a:solidFill>
                  <a:srgbClr val="002060"/>
                </a:solidFill>
                <a:latin typeface="Arial Black" pitchFamily="34" charset="0"/>
              </a:rPr>
              <a:t>το </a:t>
            </a:r>
            <a:br>
              <a:rPr lang="el-GR" dirty="0" smtClean="0">
                <a:solidFill>
                  <a:srgbClr val="002060"/>
                </a:solidFill>
                <a:latin typeface="Arial Black" pitchFamily="34" charset="0"/>
              </a:rPr>
            </a:br>
            <a:r>
              <a:rPr lang="en-US" dirty="0" smtClean="0">
                <a:solidFill>
                  <a:srgbClr val="002060"/>
                </a:solidFill>
                <a:latin typeface="Arial Black" pitchFamily="34" charset="0"/>
              </a:rPr>
              <a:t>Open Discovery Space</a:t>
            </a:r>
            <a:r>
              <a:rPr lang="el-GR" dirty="0" smtClean="0">
                <a:solidFill>
                  <a:srgbClr val="002060"/>
                </a:solidFill>
                <a:latin typeface="Arial Black" pitchFamily="34" charset="0"/>
              </a:rPr>
              <a:t> </a:t>
            </a:r>
            <a:r>
              <a:rPr lang="el-GR" dirty="0" smtClean="0">
                <a:solidFill>
                  <a:srgbClr val="002060"/>
                </a:solidFill>
                <a:latin typeface="Arial"/>
                <a:cs typeface="Arial"/>
              </a:rPr>
              <a:t>;</a:t>
            </a:r>
            <a:r>
              <a:rPr lang="en-US" dirty="0" smtClean="0">
                <a:solidFill>
                  <a:srgbClr val="002060"/>
                </a:solidFill>
                <a:latin typeface="Arial Black" pitchFamily="34" charset="0"/>
              </a:rPr>
              <a:t> </a:t>
            </a:r>
            <a:endParaRPr lang="el-GR" dirty="0">
              <a:solidFill>
                <a:srgbClr val="002060"/>
              </a:solidFill>
            </a:endParaRPr>
          </a:p>
        </p:txBody>
      </p:sp>
      <p:sp>
        <p:nvSpPr>
          <p:cNvPr id="3" name="2 - Θέση περιεχομένου"/>
          <p:cNvSpPr>
            <a:spLocks noGrp="1"/>
          </p:cNvSpPr>
          <p:nvPr>
            <p:ph idx="1"/>
          </p:nvPr>
        </p:nvSpPr>
        <p:spPr>
          <a:xfrm>
            <a:off x="3419872" y="0"/>
            <a:ext cx="5724128" cy="6858000"/>
          </a:xfrm>
        </p:spPr>
        <p:txBody>
          <a:bodyPr anchor="t">
            <a:normAutofit fontScale="62500" lnSpcReduction="20000"/>
          </a:bodyPr>
          <a:lstStyle/>
          <a:p>
            <a:pPr algn="ctr">
              <a:buNone/>
            </a:pPr>
            <a:r>
              <a:rPr lang="en-US" sz="2900" dirty="0" smtClean="0">
                <a:solidFill>
                  <a:schemeClr val="tx1">
                    <a:lumMod val="95000"/>
                    <a:lumOff val="5000"/>
                  </a:schemeClr>
                </a:solidFill>
                <a:latin typeface="Arial Black" pitchFamily="34" charset="0"/>
              </a:rPr>
              <a:t>   </a:t>
            </a:r>
            <a:r>
              <a:rPr lang="el-GR" sz="2900" dirty="0" smtClean="0">
                <a:solidFill>
                  <a:schemeClr val="tx1">
                    <a:lumMod val="95000"/>
                    <a:lumOff val="5000"/>
                  </a:schemeClr>
                </a:solidFill>
                <a:latin typeface="Arial Black" pitchFamily="34" charset="0"/>
              </a:rPr>
              <a:t> </a:t>
            </a:r>
            <a:r>
              <a:rPr lang="el-GR" sz="2500" dirty="0" smtClean="0">
                <a:solidFill>
                  <a:schemeClr val="tx1">
                    <a:lumMod val="95000"/>
                    <a:lumOff val="5000"/>
                  </a:schemeClr>
                </a:solidFill>
                <a:latin typeface="+mj-lt"/>
              </a:rPr>
              <a:t>Στη διαδικτυακή </a:t>
            </a:r>
            <a:r>
              <a:rPr lang="el-GR" sz="2500" dirty="0">
                <a:solidFill>
                  <a:schemeClr val="tx1">
                    <a:lumMod val="95000"/>
                    <a:lumOff val="5000"/>
                  </a:schemeClr>
                </a:solidFill>
                <a:latin typeface="+mj-lt"/>
              </a:rPr>
              <a:t>πύλη </a:t>
            </a:r>
            <a:r>
              <a:rPr lang="el-GR" sz="2500" dirty="0" smtClean="0">
                <a:solidFill>
                  <a:schemeClr val="tx1">
                    <a:lumMod val="95000"/>
                    <a:lumOff val="5000"/>
                  </a:schemeClr>
                </a:solidFill>
                <a:latin typeface="+mj-lt"/>
              </a:rPr>
              <a:t>κοινωνικής δικτύωσης του </a:t>
            </a:r>
            <a:r>
              <a:rPr lang="en-US" sz="2500" dirty="0" smtClean="0">
                <a:solidFill>
                  <a:schemeClr val="tx1">
                    <a:lumMod val="95000"/>
                    <a:lumOff val="5000"/>
                  </a:schemeClr>
                </a:solidFill>
                <a:latin typeface="+mj-lt"/>
              </a:rPr>
              <a:t> </a:t>
            </a:r>
            <a:br>
              <a:rPr lang="en-US" sz="2500" dirty="0" smtClean="0">
                <a:solidFill>
                  <a:schemeClr val="tx1">
                    <a:lumMod val="95000"/>
                    <a:lumOff val="5000"/>
                  </a:schemeClr>
                </a:solidFill>
                <a:latin typeface="+mj-lt"/>
              </a:rPr>
            </a:br>
            <a:r>
              <a:rPr lang="en-US" sz="2500" dirty="0" smtClean="0">
                <a:solidFill>
                  <a:schemeClr val="accent6">
                    <a:lumMod val="75000"/>
                  </a:schemeClr>
                </a:solidFill>
                <a:latin typeface="Algerian" pitchFamily="82" charset="0"/>
              </a:rPr>
              <a:t>Open Discovery Space</a:t>
            </a:r>
            <a:r>
              <a:rPr lang="el-GR" sz="2500" dirty="0" smtClean="0">
                <a:solidFill>
                  <a:schemeClr val="tx1">
                    <a:lumMod val="95000"/>
                    <a:lumOff val="5000"/>
                  </a:schemeClr>
                </a:solidFill>
                <a:latin typeface="+mj-lt"/>
              </a:rPr>
              <a:t/>
            </a:r>
            <a:br>
              <a:rPr lang="el-GR" sz="2500" dirty="0" smtClean="0">
                <a:solidFill>
                  <a:schemeClr val="tx1">
                    <a:lumMod val="95000"/>
                    <a:lumOff val="5000"/>
                  </a:schemeClr>
                </a:solidFill>
                <a:latin typeface="+mj-lt"/>
              </a:rPr>
            </a:br>
            <a:r>
              <a:rPr lang="el-GR" sz="2500" dirty="0" smtClean="0">
                <a:solidFill>
                  <a:schemeClr val="tx1">
                    <a:lumMod val="95000"/>
                    <a:lumOff val="5000"/>
                  </a:schemeClr>
                </a:solidFill>
                <a:latin typeface="+mj-lt"/>
              </a:rPr>
              <a:t>για σχολεία, εκπαιδευτικούς &amp; γονείς.......</a:t>
            </a:r>
          </a:p>
          <a:p>
            <a:pPr marL="72000" indent="-180000" algn="just">
              <a:spcBef>
                <a:spcPts val="0"/>
              </a:spcBef>
              <a:buNone/>
            </a:pPr>
            <a:r>
              <a:rPr lang="el-GR" sz="4400" dirty="0" smtClean="0"/>
              <a:t> </a:t>
            </a:r>
            <a:br>
              <a:rPr lang="el-GR" sz="4400" dirty="0" smtClean="0"/>
            </a:br>
            <a:r>
              <a:rPr lang="el-GR" sz="4400" dirty="0" smtClean="0"/>
              <a:t/>
            </a:r>
            <a:br>
              <a:rPr lang="el-GR" sz="4400" dirty="0" smtClean="0"/>
            </a:br>
            <a:r>
              <a:rPr lang="el-GR" sz="2600" dirty="0" smtClean="0"/>
              <a:t>   </a:t>
            </a:r>
          </a:p>
          <a:p>
            <a:pPr marL="72000" indent="-180000" algn="just">
              <a:spcBef>
                <a:spcPts val="0"/>
              </a:spcBef>
              <a:buNone/>
            </a:pPr>
            <a:r>
              <a:rPr lang="el-GR" sz="2600" dirty="0">
                <a:latin typeface="+mj-lt"/>
                <a:cs typeface="Arial"/>
              </a:rPr>
              <a:t> </a:t>
            </a:r>
            <a:r>
              <a:rPr lang="el-GR" sz="2600" dirty="0" smtClean="0">
                <a:latin typeface="+mj-lt"/>
                <a:cs typeface="Arial"/>
              </a:rPr>
              <a:t>     </a:t>
            </a:r>
            <a:r>
              <a:rPr lang="el-GR" sz="2600" dirty="0" smtClean="0">
                <a:latin typeface="+mj-lt"/>
                <a:cs typeface="Arial"/>
              </a:rPr>
              <a:t>► </a:t>
            </a:r>
            <a:r>
              <a:rPr lang="el-GR" sz="2600" dirty="0" smtClean="0">
                <a:latin typeface="+mj-lt"/>
              </a:rPr>
              <a:t>να δημιουργήσει χωρίς κόστος τη δική του σχολική </a:t>
            </a:r>
            <a:r>
              <a:rPr lang="el-GR" sz="2600" dirty="0" smtClean="0"/>
              <a:t>πύλη</a:t>
            </a:r>
          </a:p>
          <a:p>
            <a:pPr marL="72000" indent="-180000" algn="just">
              <a:spcBef>
                <a:spcPts val="0"/>
              </a:spcBef>
              <a:buNone/>
            </a:pPr>
            <a:r>
              <a:rPr lang="el-GR" sz="2600" dirty="0">
                <a:latin typeface="+mj-lt"/>
              </a:rPr>
              <a:t> </a:t>
            </a:r>
            <a:r>
              <a:rPr lang="el-GR" sz="2600" dirty="0" smtClean="0">
                <a:latin typeface="+mj-lt"/>
              </a:rPr>
              <a:t>           </a:t>
            </a:r>
            <a:r>
              <a:rPr lang="el-GR" sz="2600" dirty="0" smtClean="0"/>
              <a:t>ή/και ψηφιακή κοινότητα</a:t>
            </a:r>
            <a:r>
              <a:rPr lang="el-GR" sz="2600" dirty="0"/>
              <a:t>.</a:t>
            </a:r>
            <a:endParaRPr lang="el-GR" sz="2600" dirty="0">
              <a:latin typeface="+mj-lt"/>
            </a:endParaRPr>
          </a:p>
          <a:p>
            <a:pPr marL="72000" indent="-180000" algn="just">
              <a:spcBef>
                <a:spcPts val="0"/>
              </a:spcBef>
              <a:buNone/>
            </a:pPr>
            <a:r>
              <a:rPr lang="el-GR" sz="2600" dirty="0" smtClean="0">
                <a:cs typeface="Arial"/>
              </a:rPr>
              <a:t>      ► να</a:t>
            </a:r>
            <a:r>
              <a:rPr lang="el-GR" sz="2600" dirty="0" smtClean="0"/>
              <a:t> προβάλλει το </a:t>
            </a:r>
            <a:r>
              <a:rPr lang="el-GR" sz="2600" dirty="0" smtClean="0"/>
              <a:t>εκπαιδευτικό του </a:t>
            </a:r>
            <a:r>
              <a:rPr lang="el-GR" sz="2600" dirty="0" smtClean="0"/>
              <a:t>έργο και τις δράσεις</a:t>
            </a:r>
          </a:p>
          <a:p>
            <a:pPr marL="72000" indent="-180000" algn="just">
              <a:spcBef>
                <a:spcPts val="0"/>
              </a:spcBef>
              <a:buNone/>
            </a:pPr>
            <a:r>
              <a:rPr lang="el-GR" sz="2900" dirty="0" smtClean="0"/>
              <a:t>          </a:t>
            </a:r>
            <a:r>
              <a:rPr lang="el-GR" sz="2600" dirty="0" smtClean="0"/>
              <a:t>του </a:t>
            </a:r>
            <a:r>
              <a:rPr lang="el-GR" sz="2600" dirty="0" smtClean="0">
                <a:latin typeface="Arial"/>
                <a:cs typeface="Arial"/>
              </a:rPr>
              <a:t>→</a:t>
            </a:r>
            <a:r>
              <a:rPr lang="el-GR" sz="2600" dirty="0" smtClean="0"/>
              <a:t> </a:t>
            </a:r>
            <a:r>
              <a:rPr lang="el-GR" sz="2600" b="1" i="1" dirty="0" smtClean="0">
                <a:solidFill>
                  <a:srgbClr val="FF0000"/>
                </a:solidFill>
              </a:rPr>
              <a:t>άνοιγμα στην Ευρωπαϊκή κοινότητα!</a:t>
            </a:r>
          </a:p>
          <a:p>
            <a:pPr marL="72000" indent="-180000" algn="just">
              <a:spcBef>
                <a:spcPts val="0"/>
              </a:spcBef>
              <a:buNone/>
            </a:pPr>
            <a:endParaRPr lang="el-GR" sz="3800" dirty="0" smtClean="0">
              <a:latin typeface="Cambria" pitchFamily="18" charset="0"/>
            </a:endParaRPr>
          </a:p>
          <a:p>
            <a:pPr marL="72000">
              <a:spcBef>
                <a:spcPts val="0"/>
              </a:spcBef>
              <a:buNone/>
            </a:pPr>
            <a:r>
              <a:rPr lang="el-GR" sz="3800" dirty="0" smtClean="0">
                <a:latin typeface="Cambria" pitchFamily="18" charset="0"/>
              </a:rPr>
              <a:t> </a:t>
            </a:r>
            <a:r>
              <a:rPr lang="en-US" sz="3800" dirty="0" smtClean="0">
                <a:latin typeface="Cambria" pitchFamily="18" charset="0"/>
              </a:rPr>
              <a:t>  </a:t>
            </a:r>
            <a:endParaRPr lang="el-GR" sz="1900" dirty="0" smtClean="0"/>
          </a:p>
          <a:p>
            <a:pPr marL="72000">
              <a:spcBef>
                <a:spcPts val="0"/>
              </a:spcBef>
              <a:buNone/>
            </a:pPr>
            <a:r>
              <a:rPr lang="el-GR" sz="1900" dirty="0" smtClean="0"/>
              <a:t>       </a:t>
            </a:r>
          </a:p>
          <a:p>
            <a:pPr marL="72000">
              <a:spcBef>
                <a:spcPts val="0"/>
              </a:spcBef>
              <a:buNone/>
            </a:pPr>
            <a:r>
              <a:rPr lang="el-GR" sz="1900" dirty="0">
                <a:latin typeface="+mj-lt"/>
                <a:cs typeface="Arial"/>
              </a:rPr>
              <a:t> </a:t>
            </a:r>
            <a:r>
              <a:rPr lang="el-GR" sz="1900" dirty="0" smtClean="0">
                <a:latin typeface="+mj-lt"/>
                <a:cs typeface="Arial"/>
              </a:rPr>
              <a:t>       </a:t>
            </a:r>
          </a:p>
          <a:p>
            <a:pPr marL="72000">
              <a:spcBef>
                <a:spcPts val="0"/>
              </a:spcBef>
              <a:buNone/>
            </a:pPr>
            <a:r>
              <a:rPr lang="el-GR" sz="1900" dirty="0">
                <a:latin typeface="+mj-lt"/>
                <a:cs typeface="Arial"/>
              </a:rPr>
              <a:t> </a:t>
            </a:r>
            <a:r>
              <a:rPr lang="el-GR" sz="1900" dirty="0" smtClean="0">
                <a:latin typeface="+mj-lt"/>
                <a:cs typeface="Arial"/>
              </a:rPr>
              <a:t>       </a:t>
            </a:r>
            <a:r>
              <a:rPr lang="el-GR" sz="2600" dirty="0" smtClean="0">
                <a:latin typeface="+mj-lt"/>
                <a:cs typeface="Arial"/>
              </a:rPr>
              <a:t>► </a:t>
            </a:r>
            <a:r>
              <a:rPr lang="el-GR" sz="2600" dirty="0" smtClean="0">
                <a:latin typeface="+mj-lt"/>
              </a:rPr>
              <a:t>να αναζητήσουν εκπαιδευτικό υλικό </a:t>
            </a:r>
          </a:p>
          <a:p>
            <a:pPr marL="72000">
              <a:spcBef>
                <a:spcPts val="0"/>
              </a:spcBef>
              <a:buNone/>
            </a:pPr>
            <a:r>
              <a:rPr lang="el-GR" sz="2600" dirty="0" smtClean="0">
                <a:latin typeface="+mj-lt"/>
              </a:rPr>
              <a:t>      </a:t>
            </a:r>
            <a:r>
              <a:rPr lang="el-GR" sz="2600" dirty="0" smtClean="0">
                <a:latin typeface="+mj-lt"/>
                <a:cs typeface="Arial"/>
              </a:rPr>
              <a:t>► </a:t>
            </a:r>
            <a:r>
              <a:rPr lang="el-GR" sz="2600" dirty="0" smtClean="0">
                <a:latin typeface="+mj-lt"/>
              </a:rPr>
              <a:t>να δημιουργήσουν , να αποθηκεύσουν  και να </a:t>
            </a:r>
          </a:p>
          <a:p>
            <a:pPr marL="72000">
              <a:spcBef>
                <a:spcPts val="0"/>
              </a:spcBef>
              <a:buNone/>
            </a:pPr>
            <a:r>
              <a:rPr lang="el-GR" sz="2600" dirty="0" smtClean="0">
                <a:latin typeface="+mj-lt"/>
              </a:rPr>
              <a:t>         μοιραστούν με άλλους δικά του εκπαιδευτικά σχέδια &amp; </a:t>
            </a:r>
            <a:r>
              <a:rPr lang="el-GR" sz="2600" dirty="0" smtClean="0">
                <a:latin typeface="+mj-lt"/>
              </a:rPr>
              <a:t/>
            </a:r>
            <a:br>
              <a:rPr lang="el-GR" sz="2600" dirty="0" smtClean="0">
                <a:latin typeface="+mj-lt"/>
              </a:rPr>
            </a:br>
            <a:r>
              <a:rPr lang="el-GR" sz="2600" dirty="0" smtClean="0">
                <a:latin typeface="+mj-lt"/>
              </a:rPr>
              <a:t>        </a:t>
            </a:r>
            <a:r>
              <a:rPr lang="el-GR" sz="2600" dirty="0" smtClean="0">
                <a:latin typeface="+mj-lt"/>
              </a:rPr>
              <a:t>σενάρια. </a:t>
            </a:r>
          </a:p>
          <a:p>
            <a:pPr marL="72000">
              <a:spcBef>
                <a:spcPts val="0"/>
              </a:spcBef>
              <a:buNone/>
            </a:pPr>
            <a:r>
              <a:rPr lang="el-GR" sz="2600" dirty="0">
                <a:latin typeface="+mj-lt"/>
              </a:rPr>
              <a:t> </a:t>
            </a:r>
            <a:r>
              <a:rPr lang="el-GR" sz="2600" dirty="0" smtClean="0">
                <a:latin typeface="+mj-lt"/>
              </a:rPr>
              <a:t>     </a:t>
            </a:r>
            <a:r>
              <a:rPr lang="el-GR" sz="2600" dirty="0" smtClean="0">
                <a:latin typeface="Arial"/>
                <a:cs typeface="Arial"/>
              </a:rPr>
              <a:t>► </a:t>
            </a:r>
            <a:r>
              <a:rPr lang="el-GR" sz="2600" dirty="0" smtClean="0">
                <a:cs typeface="Arial"/>
              </a:rPr>
              <a:t>να συμμετέχουν σε Ακαδημίες Εκπ/</a:t>
            </a:r>
            <a:r>
              <a:rPr lang="el-GR" sz="2600" dirty="0" err="1" smtClean="0">
                <a:cs typeface="Arial"/>
              </a:rPr>
              <a:t>κών </a:t>
            </a:r>
            <a:r>
              <a:rPr lang="el-GR" sz="2600" dirty="0" smtClean="0">
                <a:cs typeface="Arial"/>
              </a:rPr>
              <a:t>και να</a:t>
            </a:r>
          </a:p>
          <a:p>
            <a:pPr marL="72000">
              <a:spcBef>
                <a:spcPts val="0"/>
              </a:spcBef>
              <a:buNone/>
            </a:pPr>
            <a:r>
              <a:rPr lang="el-GR" sz="2600" dirty="0" smtClean="0">
                <a:cs typeface="Arial"/>
              </a:rPr>
              <a:t>         καταρτιστούν σε νέες μεθόδους και τεχνολογίες</a:t>
            </a:r>
            <a:r>
              <a:rPr lang="en-US" sz="2600" dirty="0" smtClean="0">
                <a:cs typeface="Arial"/>
              </a:rPr>
              <a:t>.</a:t>
            </a:r>
            <a:endParaRPr lang="el-GR" sz="2600" dirty="0" smtClean="0">
              <a:cs typeface="Arial"/>
            </a:endParaRPr>
          </a:p>
          <a:p>
            <a:pPr marL="72000">
              <a:spcBef>
                <a:spcPts val="0"/>
              </a:spcBef>
              <a:buNone/>
            </a:pPr>
            <a:r>
              <a:rPr lang="el-GR" sz="2600" dirty="0" smtClean="0">
                <a:latin typeface="+mj-lt"/>
              </a:rPr>
              <a:t>      </a:t>
            </a:r>
            <a:r>
              <a:rPr lang="el-GR" sz="2600" dirty="0" smtClean="0">
                <a:latin typeface="+mj-lt"/>
                <a:cs typeface="Arial"/>
              </a:rPr>
              <a:t>► να επικοινωνήσουν με άλλους εκπαιδευτικούς</a:t>
            </a:r>
          </a:p>
          <a:p>
            <a:pPr marL="72000">
              <a:spcBef>
                <a:spcPts val="0"/>
              </a:spcBef>
              <a:buNone/>
            </a:pPr>
            <a:r>
              <a:rPr lang="el-GR" sz="2600" dirty="0" smtClean="0">
                <a:cs typeface="Arial"/>
              </a:rPr>
              <a:t>          αλλά </a:t>
            </a:r>
            <a:r>
              <a:rPr lang="el-GR" sz="2600" dirty="0">
                <a:cs typeface="Arial"/>
              </a:rPr>
              <a:t>και </a:t>
            </a:r>
            <a:r>
              <a:rPr lang="el-GR" sz="2600" dirty="0" smtClean="0">
                <a:cs typeface="Arial"/>
              </a:rPr>
              <a:t>με γονείς </a:t>
            </a:r>
            <a:r>
              <a:rPr lang="el-GR" sz="2600" dirty="0">
                <a:cs typeface="Arial"/>
              </a:rPr>
              <a:t>φτιάχνοντας </a:t>
            </a:r>
            <a:r>
              <a:rPr lang="el-GR" sz="2600" dirty="0" smtClean="0">
                <a:cs typeface="Arial"/>
              </a:rPr>
              <a:t> κοινότητες</a:t>
            </a:r>
            <a:r>
              <a:rPr lang="el-GR" sz="2600" dirty="0">
                <a:cs typeface="Arial"/>
              </a:rPr>
              <a:t>, </a:t>
            </a:r>
            <a:r>
              <a:rPr lang="en-US" sz="2600" dirty="0" smtClean="0">
                <a:cs typeface="Arial"/>
              </a:rPr>
              <a:t>groups </a:t>
            </a:r>
            <a:r>
              <a:rPr lang="el-GR" sz="2600" dirty="0" smtClean="0">
                <a:cs typeface="Arial"/>
              </a:rPr>
              <a:t>και</a:t>
            </a:r>
          </a:p>
          <a:p>
            <a:pPr marL="72000">
              <a:spcBef>
                <a:spcPts val="0"/>
              </a:spcBef>
              <a:buNone/>
            </a:pPr>
            <a:r>
              <a:rPr lang="el-GR" sz="2600" dirty="0">
                <a:latin typeface="+mj-lt"/>
                <a:cs typeface="Arial"/>
              </a:rPr>
              <a:t> </a:t>
            </a:r>
            <a:r>
              <a:rPr lang="el-GR" sz="2600" dirty="0" smtClean="0">
                <a:latin typeface="+mj-lt"/>
                <a:cs typeface="Arial"/>
              </a:rPr>
              <a:t>         </a:t>
            </a:r>
            <a:r>
              <a:rPr lang="en-US" sz="2600" dirty="0" smtClean="0">
                <a:cs typeface="Arial"/>
              </a:rPr>
              <a:t>blogs</a:t>
            </a:r>
            <a:r>
              <a:rPr lang="el-GR" sz="2100" dirty="0" smtClean="0">
                <a:cs typeface="Arial"/>
              </a:rPr>
              <a:t>.</a:t>
            </a:r>
            <a:endParaRPr lang="el-GR" sz="2100" dirty="0" smtClean="0">
              <a:latin typeface="+mj-lt"/>
            </a:endParaRPr>
          </a:p>
          <a:p>
            <a:pPr marL="72000" algn="ctr">
              <a:spcBef>
                <a:spcPts val="0"/>
              </a:spcBef>
              <a:buNone/>
            </a:pPr>
            <a:r>
              <a:rPr lang="el-GR" sz="1900" dirty="0" smtClean="0">
                <a:latin typeface="+mj-lt"/>
              </a:rPr>
              <a:t> </a:t>
            </a:r>
            <a:r>
              <a:rPr lang="el-GR" sz="2200" dirty="0" smtClean="0"/>
              <a:t/>
            </a:r>
            <a:br>
              <a:rPr lang="el-GR" sz="2200" dirty="0" smtClean="0"/>
            </a:br>
            <a:endParaRPr lang="el-GR" sz="2400" dirty="0" smtClean="0"/>
          </a:p>
          <a:p>
            <a:pPr marL="72000" algn="ctr">
              <a:spcBef>
                <a:spcPts val="0"/>
              </a:spcBef>
              <a:buNone/>
            </a:pPr>
            <a:endParaRPr lang="el-GR" sz="2400" dirty="0" smtClean="0"/>
          </a:p>
          <a:p>
            <a:pPr marL="72000" algn="ctr">
              <a:spcBef>
                <a:spcPts val="0"/>
              </a:spcBef>
              <a:buNone/>
            </a:pPr>
            <a:endParaRPr lang="el-GR" sz="1900" dirty="0" smtClean="0"/>
          </a:p>
          <a:p>
            <a:pPr marL="72000">
              <a:spcBef>
                <a:spcPts val="0"/>
              </a:spcBef>
              <a:buNone/>
            </a:pPr>
            <a:r>
              <a:rPr lang="el-GR" sz="1900" dirty="0" smtClean="0"/>
              <a:t>     </a:t>
            </a:r>
            <a:r>
              <a:rPr lang="el-GR" sz="2600" dirty="0" smtClean="0">
                <a:cs typeface="Arial"/>
              </a:rPr>
              <a:t>► </a:t>
            </a:r>
            <a:r>
              <a:rPr lang="el-GR" sz="2600" dirty="0" smtClean="0"/>
              <a:t>να βρουν υποστηρικτικό υλικό για την μελέτη των</a:t>
            </a:r>
          </a:p>
          <a:p>
            <a:pPr marL="72000">
              <a:spcBef>
                <a:spcPts val="0"/>
              </a:spcBef>
              <a:buNone/>
            </a:pPr>
            <a:r>
              <a:rPr lang="el-GR" sz="2600" dirty="0" smtClean="0"/>
              <a:t>         παιδιών τους στο σπίτι.</a:t>
            </a:r>
          </a:p>
          <a:p>
            <a:pPr marL="72000">
              <a:spcBef>
                <a:spcPts val="0"/>
              </a:spcBef>
              <a:buNone/>
            </a:pPr>
            <a:r>
              <a:rPr lang="el-GR" sz="2600" dirty="0">
                <a:latin typeface="Arial"/>
                <a:cs typeface="Arial"/>
              </a:rPr>
              <a:t> </a:t>
            </a:r>
            <a:r>
              <a:rPr lang="el-GR" sz="2600" dirty="0" smtClean="0">
                <a:latin typeface="Arial"/>
                <a:cs typeface="Arial"/>
              </a:rPr>
              <a:t>  </a:t>
            </a:r>
            <a:r>
              <a:rPr lang="el-GR" sz="2600" dirty="0" smtClean="0">
                <a:cs typeface="Arial"/>
              </a:rPr>
              <a:t>►</a:t>
            </a:r>
            <a:r>
              <a:rPr lang="el-GR" sz="2600" dirty="0" smtClean="0"/>
              <a:t> να συμμετέχουν σε εκπαιδευτικές Ακαδημίες Γονέων</a:t>
            </a:r>
            <a:r>
              <a:rPr lang="en-US" sz="2600" dirty="0" smtClean="0"/>
              <a:t>.</a:t>
            </a:r>
            <a:r>
              <a:rPr lang="el-GR" sz="2600" dirty="0" smtClean="0"/>
              <a:t>  </a:t>
            </a:r>
            <a:br>
              <a:rPr lang="el-GR" sz="2600" dirty="0" smtClean="0"/>
            </a:br>
            <a:r>
              <a:rPr lang="el-GR" sz="2600" dirty="0" smtClean="0"/>
              <a:t>  </a:t>
            </a:r>
            <a:r>
              <a:rPr lang="el-GR" sz="2600" dirty="0" smtClean="0">
                <a:cs typeface="Arial"/>
              </a:rPr>
              <a:t>► να μοιραστούν τις εμπειρίες τους με άλλους γονείς και</a:t>
            </a:r>
          </a:p>
          <a:p>
            <a:pPr marL="72000">
              <a:spcBef>
                <a:spcPts val="0"/>
              </a:spcBef>
              <a:buNone/>
            </a:pPr>
            <a:r>
              <a:rPr lang="el-GR" sz="2600" dirty="0" smtClean="0">
                <a:cs typeface="Arial"/>
              </a:rPr>
              <a:t>      να επικοινωνούν με το σχολείο &amp; τους εκπαιδευτικούς των</a:t>
            </a:r>
          </a:p>
          <a:p>
            <a:pPr marL="72000">
              <a:spcBef>
                <a:spcPts val="0"/>
              </a:spcBef>
              <a:buNone/>
            </a:pPr>
            <a:r>
              <a:rPr lang="el-GR" sz="2600" dirty="0" smtClean="0">
                <a:cs typeface="Arial"/>
              </a:rPr>
              <a:t>      παιδιών τους.</a:t>
            </a:r>
            <a:endParaRPr lang="el-GR" sz="2600" dirty="0" smtClean="0"/>
          </a:p>
        </p:txBody>
      </p:sp>
      <p:sp>
        <p:nvSpPr>
          <p:cNvPr id="4" name="3 - Θέση κειμένου"/>
          <p:cNvSpPr>
            <a:spLocks noGrp="1"/>
          </p:cNvSpPr>
          <p:nvPr>
            <p:ph type="body" sz="half" idx="2"/>
          </p:nvPr>
        </p:nvSpPr>
        <p:spPr>
          <a:xfrm>
            <a:off x="251520" y="2132856"/>
            <a:ext cx="3168352" cy="4725144"/>
          </a:xfrm>
        </p:spPr>
        <p:txBody>
          <a:bodyPr/>
          <a:lstStyle/>
          <a:p>
            <a:pPr algn="ctr"/>
            <a:endParaRPr lang="el-GR" sz="1500" b="1" i="1" dirty="0" smtClean="0">
              <a:solidFill>
                <a:schemeClr val="accent1">
                  <a:lumMod val="75000"/>
                </a:schemeClr>
              </a:solidFill>
              <a:latin typeface="Cambria" pitchFamily="18" charset="0"/>
            </a:endParaRPr>
          </a:p>
          <a:p>
            <a:pPr algn="ctr"/>
            <a:r>
              <a:rPr lang="el-GR" sz="1500" b="1" i="1" dirty="0" smtClean="0">
                <a:solidFill>
                  <a:schemeClr val="accent1">
                    <a:lumMod val="75000"/>
                  </a:schemeClr>
                </a:solidFill>
                <a:latin typeface="Cambria" pitchFamily="18" charset="0"/>
              </a:rPr>
              <a:t>Μια πανευρωπαϊκή προσπάθεια με στόχο την ενθάρρυνση και υποστήριξη των σχολείων της Ευρώπης στην εισαγωγή της καινοτομίας και της λογικής των Καλών Πρακτικών, καθώς και στην αξιοποίηση ψηφιακού εκπαιδευτικού υλικού στη διδασκαλία</a:t>
            </a:r>
            <a:r>
              <a:rPr lang="el-GR" sz="1500" b="1" dirty="0" smtClean="0">
                <a:solidFill>
                  <a:schemeClr val="accent1">
                    <a:lumMod val="75000"/>
                  </a:schemeClr>
                </a:solidFill>
                <a:latin typeface="Cambria" pitchFamily="18" charset="0"/>
              </a:rPr>
              <a:t>. </a:t>
            </a:r>
            <a:r>
              <a:rPr lang="en-US" b="1" dirty="0" smtClean="0">
                <a:solidFill>
                  <a:srgbClr val="FF0000"/>
                </a:solidFill>
                <a:latin typeface="Cambria" pitchFamily="18" charset="0"/>
              </a:rPr>
              <a:t/>
            </a:r>
            <a:br>
              <a:rPr lang="en-US" b="1" dirty="0" smtClean="0">
                <a:solidFill>
                  <a:srgbClr val="FF0000"/>
                </a:solidFill>
                <a:latin typeface="Cambria" pitchFamily="18" charset="0"/>
              </a:rPr>
            </a:br>
            <a:endParaRPr lang="el-GR" dirty="0"/>
          </a:p>
        </p:txBody>
      </p:sp>
      <p:pic>
        <p:nvPicPr>
          <p:cNvPr id="5" name="4 - Εικόνα" descr="http://xenesglosses.eu/wp-content/uploads/2014/11/ODS_Logo1.png"/>
          <p:cNvPicPr/>
          <p:nvPr/>
        </p:nvPicPr>
        <p:blipFill>
          <a:blip r:embed="rId3" cstate="print"/>
          <a:srcRect/>
          <a:stretch>
            <a:fillRect/>
          </a:stretch>
        </p:blipFill>
        <p:spPr bwMode="auto">
          <a:xfrm>
            <a:off x="467544" y="4653136"/>
            <a:ext cx="2520280" cy="2016224"/>
          </a:xfrm>
          <a:prstGeom prst="rect">
            <a:avLst/>
          </a:prstGeom>
          <a:noFill/>
          <a:ln w="9525">
            <a:solidFill>
              <a:schemeClr val="accent2">
                <a:lumMod val="75000"/>
              </a:schemeClr>
            </a:solidFill>
            <a:miter lim="800000"/>
            <a:headEnd/>
            <a:tailEnd/>
          </a:ln>
        </p:spPr>
      </p:pic>
      <p:sp>
        <p:nvSpPr>
          <p:cNvPr id="6" name="5 - Βέλος προς τα κάτω"/>
          <p:cNvSpPr/>
          <p:nvPr/>
        </p:nvSpPr>
        <p:spPr>
          <a:xfrm>
            <a:off x="1547664" y="1268760"/>
            <a:ext cx="484632" cy="7559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4644008" y="836712"/>
            <a:ext cx="3528392" cy="553998"/>
          </a:xfrm>
          <a:prstGeom prst="rect">
            <a:avLst/>
          </a:prstGeom>
          <a:noFill/>
        </p:spPr>
        <p:txBody>
          <a:bodyPr wrap="square" lIns="91440" tIns="45720" rIns="91440" bIns="45720">
            <a:spAutoFit/>
          </a:bodyPr>
          <a:lstStyle/>
          <a:p>
            <a:pPr algn="ctr"/>
            <a:r>
              <a:rPr lang="el-GR" sz="3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Το </a:t>
            </a:r>
            <a:r>
              <a:rPr lang="el-GR" sz="29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σχολείο</a:t>
            </a:r>
            <a:r>
              <a:rPr lang="el-GR" sz="3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 μπορεί </a:t>
            </a:r>
            <a:r>
              <a:rPr lang="en-US" sz="3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a:t>
            </a:r>
            <a:r>
              <a:rPr lang="el-GR" sz="3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  </a:t>
            </a:r>
            <a:endParaRPr lang="el-GR" sz="30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8" name="7 - Ορθογώνιο"/>
          <p:cNvSpPr/>
          <p:nvPr/>
        </p:nvSpPr>
        <p:spPr>
          <a:xfrm>
            <a:off x="4572000" y="2420888"/>
            <a:ext cx="4320480" cy="523220"/>
          </a:xfrm>
          <a:prstGeom prst="rect">
            <a:avLst/>
          </a:prstGeom>
          <a:noFill/>
        </p:spPr>
        <p:txBody>
          <a:bodyPr wrap="square" lIns="91440" tIns="45720" rIns="91440" bIns="45720">
            <a:spAutoFit/>
          </a:bodyPr>
          <a:lstStyle/>
          <a:p>
            <a:pPr algn="ctr"/>
            <a:r>
              <a:rPr lang="el-GR" sz="2800" b="1" dirty="0" smtClean="0">
                <a:ln w="10541" cmpd="sng">
                  <a:solidFill>
                    <a:schemeClr val="accent1">
                      <a:shade val="88000"/>
                      <a:satMod val="110000"/>
                    </a:schemeClr>
                  </a:solidFill>
                  <a:prstDash val="solid"/>
                </a:ln>
                <a:solidFill>
                  <a:schemeClr val="tx2">
                    <a:lumMod val="75000"/>
                  </a:schemeClr>
                </a:solidFill>
              </a:rPr>
              <a:t>Ο</a:t>
            </a:r>
            <a:r>
              <a:rPr lang="fr-FR" sz="2800" b="1" dirty="0">
                <a:ln w="10541" cmpd="sng">
                  <a:solidFill>
                    <a:schemeClr val="accent1">
                      <a:shade val="88000"/>
                      <a:satMod val="110000"/>
                    </a:schemeClr>
                  </a:solidFill>
                  <a:prstDash val="solid"/>
                </a:ln>
                <a:solidFill>
                  <a:schemeClr val="tx2">
                    <a:lumMod val="75000"/>
                  </a:schemeClr>
                </a:solidFill>
              </a:rPr>
              <a:t>ι</a:t>
            </a:r>
            <a:r>
              <a:rPr lang="el-GR" sz="2800" b="1" dirty="0" smtClean="0">
                <a:ln w="10541" cmpd="sng">
                  <a:solidFill>
                    <a:schemeClr val="accent1">
                      <a:shade val="88000"/>
                      <a:satMod val="110000"/>
                    </a:schemeClr>
                  </a:solidFill>
                  <a:prstDash val="solid"/>
                </a:ln>
                <a:solidFill>
                  <a:schemeClr val="tx2">
                    <a:lumMod val="75000"/>
                  </a:schemeClr>
                </a:solidFill>
              </a:rPr>
              <a:t> εκπαιδευτικοί μπορούν</a:t>
            </a:r>
            <a:r>
              <a:rPr lang="en-US" sz="2800" b="1" dirty="0" smtClean="0">
                <a:ln w="10541" cmpd="sng">
                  <a:solidFill>
                    <a:schemeClr val="accent1">
                      <a:shade val="88000"/>
                      <a:satMod val="110000"/>
                    </a:schemeClr>
                  </a:solidFill>
                  <a:prstDash val="solid"/>
                </a:ln>
                <a:solidFill>
                  <a:schemeClr val="tx2">
                    <a:lumMod val="75000"/>
                  </a:schemeClr>
                </a:solidFill>
              </a:rPr>
              <a:t>..</a:t>
            </a:r>
            <a:endParaRPr lang="el-GR" sz="2800" b="1" cap="none" spc="0" dirty="0">
              <a:ln w="10541" cmpd="sng">
                <a:solidFill>
                  <a:schemeClr val="accent1">
                    <a:shade val="88000"/>
                    <a:satMod val="110000"/>
                  </a:schemeClr>
                </a:solidFill>
                <a:prstDash val="solid"/>
              </a:ln>
              <a:solidFill>
                <a:schemeClr val="tx2">
                  <a:lumMod val="75000"/>
                </a:schemeClr>
              </a:solidFill>
              <a:effectLst/>
            </a:endParaRPr>
          </a:p>
        </p:txBody>
      </p:sp>
      <p:sp>
        <p:nvSpPr>
          <p:cNvPr id="9" name="8 - Ορθογώνιο"/>
          <p:cNvSpPr/>
          <p:nvPr/>
        </p:nvSpPr>
        <p:spPr>
          <a:xfrm>
            <a:off x="4572000" y="5085184"/>
            <a:ext cx="3528392" cy="5386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900" b="1" cap="none" spc="0" dirty="0" smtClean="0">
                <a:ln w="11430"/>
                <a:solidFill>
                  <a:schemeClr val="accent6">
                    <a:lumMod val="75000"/>
                  </a:schemeClr>
                </a:solidFill>
                <a:effectLst>
                  <a:outerShdw blurRad="50800" dist="39000" dir="5460000" algn="tl">
                    <a:srgbClr val="000000">
                      <a:alpha val="38000"/>
                    </a:srgbClr>
                  </a:outerShdw>
                </a:effectLst>
              </a:rPr>
              <a:t>Οι γονείς μπορούν </a:t>
            </a:r>
            <a:r>
              <a:rPr lang="en-US" sz="2900" b="1" cap="none" spc="0" dirty="0" smtClean="0">
                <a:ln w="11430"/>
                <a:solidFill>
                  <a:schemeClr val="accent6">
                    <a:lumMod val="75000"/>
                  </a:schemeClr>
                </a:solidFill>
                <a:effectLst>
                  <a:outerShdw blurRad="50800" dist="39000" dir="5460000" algn="tl">
                    <a:srgbClr val="000000">
                      <a:alpha val="38000"/>
                    </a:srgbClr>
                  </a:outerShdw>
                </a:effectLst>
              </a:rPr>
              <a:t>..</a:t>
            </a:r>
            <a:endParaRPr lang="el-GR" sz="2900" b="1" cap="none" spc="0" dirty="0">
              <a:ln w="11430"/>
              <a:solidFill>
                <a:schemeClr val="accent6">
                  <a:lumMod val="75000"/>
                </a:schemeClr>
              </a:solidFill>
              <a:effectLst>
                <a:outerShdw blurRad="50800" dist="39000" dir="5460000" algn="tl">
                  <a:srgbClr val="000000">
                    <a:alpha val="38000"/>
                  </a:srgbClr>
                </a:outerShdw>
              </a:effectLst>
            </a:endParaRPr>
          </a:p>
        </p:txBody>
      </p:sp>
      <p:pic>
        <p:nvPicPr>
          <p:cNvPr id="11" name="10 - Εικόνα" descr="parents.png"/>
          <p:cNvPicPr>
            <a:picLocks noChangeAspect="1"/>
          </p:cNvPicPr>
          <p:nvPr/>
        </p:nvPicPr>
        <p:blipFill>
          <a:blip r:embed="rId4" cstate="print"/>
          <a:stretch>
            <a:fillRect/>
          </a:stretch>
        </p:blipFill>
        <p:spPr>
          <a:xfrm>
            <a:off x="3851920" y="5013176"/>
            <a:ext cx="540000" cy="540000"/>
          </a:xfrm>
          <a:prstGeom prst="rect">
            <a:avLst/>
          </a:prstGeom>
        </p:spPr>
      </p:pic>
      <p:pic>
        <p:nvPicPr>
          <p:cNvPr id="12" name="11 - Εικόνα" descr="scholl.jpg"/>
          <p:cNvPicPr>
            <a:picLocks noChangeAspect="1"/>
          </p:cNvPicPr>
          <p:nvPr/>
        </p:nvPicPr>
        <p:blipFill>
          <a:blip r:embed="rId5" cstate="print"/>
          <a:stretch>
            <a:fillRect/>
          </a:stretch>
        </p:blipFill>
        <p:spPr>
          <a:xfrm>
            <a:off x="3995936" y="764704"/>
            <a:ext cx="648000" cy="6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amond(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7"/>
                                        </p:tgtEl>
                                        <p:attrNameLst>
                                          <p:attrName>r</p:attrName>
                                        </p:attrNameLst>
                                      </p:cBhvr>
                                    </p:animRo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1"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2"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8000"/>
                            </p:stCondLst>
                            <p:childTnLst>
                              <p:par>
                                <p:cTn id="38" presetID="2" presetClass="entr" presetSubtype="2"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1"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2" fill="hold">
                            <p:stCondLst>
                              <p:cond delay="11000"/>
                            </p:stCondLst>
                            <p:childTnLst>
                              <p:par>
                                <p:cTn id="43" presetID="2" presetClass="entr" presetSubtype="2" fill="hold"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6"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2000" fill="hold"/>
                                        <p:tgtEl>
                                          <p:spTgt spid="8"/>
                                        </p:tgtEl>
                                        <p:attrNameLst>
                                          <p:attrName>r</p:attrName>
                                        </p:attrNameLst>
                                      </p:cBhvr>
                                    </p:animRot>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3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5" dur="3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3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0" dur="3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2" presetClass="entr" presetSubtype="2" fill="hold" nodeType="after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additive="base">
                                        <p:cTn id="64" dur="3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65" dur="3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66" fill="hold">
                            <p:stCondLst>
                              <p:cond delay="11000"/>
                            </p:stCondLst>
                            <p:childTnLst>
                              <p:par>
                                <p:cTn id="67" presetID="2" presetClass="entr" presetSubtype="2" fill="hold" nodeType="after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3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70" dur="3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71" fill="hold">
                            <p:stCondLst>
                              <p:cond delay="14000"/>
                            </p:stCondLst>
                            <p:childTnLst>
                              <p:par>
                                <p:cTn id="72" presetID="2" presetClass="entr" presetSubtype="2" fill="hold" nodeType="after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 calcmode="lin" valueType="num">
                                      <p:cBhvr additive="base">
                                        <p:cTn id="74" dur="30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5" dur="3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76" fill="hold">
                            <p:stCondLst>
                              <p:cond delay="17000"/>
                            </p:stCondLst>
                            <p:childTnLst>
                              <p:par>
                                <p:cTn id="77" presetID="2" presetClass="entr" presetSubtype="2" fill="hold" nodeType="after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30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80" dur="3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81" fill="hold">
                            <p:stCondLst>
                              <p:cond delay="20000"/>
                            </p:stCondLst>
                            <p:childTnLst>
                              <p:par>
                                <p:cTn id="82" presetID="2" presetClass="entr" presetSubtype="2" fill="hold" nodeType="afterEffect">
                                  <p:stCondLst>
                                    <p:cond delay="0"/>
                                  </p:stCondLst>
                                  <p:childTnLst>
                                    <p:set>
                                      <p:cBhvr>
                                        <p:cTn id="83" dur="1" fill="hold">
                                          <p:stCondLst>
                                            <p:cond delay="0"/>
                                          </p:stCondLst>
                                        </p:cTn>
                                        <p:tgtEl>
                                          <p:spTgt spid="3">
                                            <p:txEl>
                                              <p:pRg st="15" end="15"/>
                                            </p:txEl>
                                          </p:spTgt>
                                        </p:tgtEl>
                                        <p:attrNameLst>
                                          <p:attrName>style.visibility</p:attrName>
                                        </p:attrNameLst>
                                      </p:cBhvr>
                                      <p:to>
                                        <p:strVal val="visible"/>
                                      </p:to>
                                    </p:set>
                                    <p:anim calcmode="lin" valueType="num">
                                      <p:cBhvr additive="base">
                                        <p:cTn id="84" dur="30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85" dur="30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par>
                          <p:cTn id="86" fill="hold">
                            <p:stCondLst>
                              <p:cond delay="23000"/>
                            </p:stCondLst>
                            <p:childTnLst>
                              <p:par>
                                <p:cTn id="87" presetID="2" presetClass="entr" presetSubtype="2" fill="hold" nodeType="after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 calcmode="lin" valueType="num">
                                      <p:cBhvr additive="base">
                                        <p:cTn id="89" dur="30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90" dur="30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par>
                          <p:cTn id="91" fill="hold">
                            <p:stCondLst>
                              <p:cond delay="26000"/>
                            </p:stCondLst>
                            <p:childTnLst>
                              <p:par>
                                <p:cTn id="92" presetID="2" presetClass="entr" presetSubtype="2" fill="hold" nodeType="afterEffect">
                                  <p:stCondLst>
                                    <p:cond delay="0"/>
                                  </p:stCondLst>
                                  <p:childTnLst>
                                    <p:set>
                                      <p:cBhvr>
                                        <p:cTn id="93" dur="1" fill="hold">
                                          <p:stCondLst>
                                            <p:cond delay="0"/>
                                          </p:stCondLst>
                                        </p:cTn>
                                        <p:tgtEl>
                                          <p:spTgt spid="3">
                                            <p:txEl>
                                              <p:pRg st="17" end="17"/>
                                            </p:txEl>
                                          </p:spTgt>
                                        </p:tgtEl>
                                        <p:attrNameLst>
                                          <p:attrName>style.visibility</p:attrName>
                                        </p:attrNameLst>
                                      </p:cBhvr>
                                      <p:to>
                                        <p:strVal val="visible"/>
                                      </p:to>
                                    </p:set>
                                    <p:anim calcmode="lin" valueType="num">
                                      <p:cBhvr additive="base">
                                        <p:cTn id="94" dur="30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95" dur="30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8" presetClass="emph" presetSubtype="0" fill="hold" grpId="0" nodeType="clickEffect">
                                  <p:stCondLst>
                                    <p:cond delay="0"/>
                                  </p:stCondLst>
                                  <p:childTnLst>
                                    <p:animRot by="21600000">
                                      <p:cBhvr>
                                        <p:cTn id="99" dur="2000" fill="hold"/>
                                        <p:tgtEl>
                                          <p:spTgt spid="9"/>
                                        </p:tgtEl>
                                        <p:attrNameLst>
                                          <p:attrName>r</p:attrName>
                                        </p:attrNameLst>
                                      </p:cBhvr>
                                    </p:animRot>
                                  </p:childTnLst>
                                </p:cTn>
                              </p:par>
                            </p:childTnLst>
                          </p:cTn>
                        </p:par>
                        <p:par>
                          <p:cTn id="100" fill="hold">
                            <p:stCondLst>
                              <p:cond delay="2000"/>
                            </p:stCondLst>
                            <p:childTnLst>
                              <p:par>
                                <p:cTn id="101" presetID="2" presetClass="entr" presetSubtype="2" fill="hold" nodeType="afterEffect">
                                  <p:stCondLst>
                                    <p:cond delay="0"/>
                                  </p:stCondLst>
                                  <p:childTnLst>
                                    <p:set>
                                      <p:cBhvr>
                                        <p:cTn id="102" dur="1" fill="hold">
                                          <p:stCondLst>
                                            <p:cond delay="0"/>
                                          </p:stCondLst>
                                        </p:cTn>
                                        <p:tgtEl>
                                          <p:spTgt spid="3">
                                            <p:txEl>
                                              <p:pRg st="21" end="21"/>
                                            </p:txEl>
                                          </p:spTgt>
                                        </p:tgtEl>
                                        <p:attrNameLst>
                                          <p:attrName>style.visibility</p:attrName>
                                        </p:attrNameLst>
                                      </p:cBhvr>
                                      <p:to>
                                        <p:strVal val="visible"/>
                                      </p:to>
                                    </p:set>
                                    <p:anim calcmode="lin" valueType="num">
                                      <p:cBhvr additive="base">
                                        <p:cTn id="103" dur="3000" fill="hold"/>
                                        <p:tgtEl>
                                          <p:spTgt spid="3">
                                            <p:txEl>
                                              <p:pRg st="21" end="21"/>
                                            </p:txEl>
                                          </p:spTgt>
                                        </p:tgtEl>
                                        <p:attrNameLst>
                                          <p:attrName>ppt_x</p:attrName>
                                        </p:attrNameLst>
                                      </p:cBhvr>
                                      <p:tavLst>
                                        <p:tav tm="0">
                                          <p:val>
                                            <p:strVal val="1+#ppt_w/2"/>
                                          </p:val>
                                        </p:tav>
                                        <p:tav tm="100000">
                                          <p:val>
                                            <p:strVal val="#ppt_x"/>
                                          </p:val>
                                        </p:tav>
                                      </p:tavLst>
                                    </p:anim>
                                    <p:anim calcmode="lin" valueType="num">
                                      <p:cBhvr additive="base">
                                        <p:cTn id="104" dur="3000" fill="hold"/>
                                        <p:tgtEl>
                                          <p:spTgt spid="3">
                                            <p:txEl>
                                              <p:pRg st="21" end="21"/>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 presetClass="entr" presetSubtype="2" fill="hold" nodeType="afterEffect">
                                  <p:stCondLst>
                                    <p:cond delay="0"/>
                                  </p:stCondLst>
                                  <p:childTnLst>
                                    <p:set>
                                      <p:cBhvr>
                                        <p:cTn id="107" dur="1" fill="hold">
                                          <p:stCondLst>
                                            <p:cond delay="0"/>
                                          </p:stCondLst>
                                        </p:cTn>
                                        <p:tgtEl>
                                          <p:spTgt spid="3">
                                            <p:txEl>
                                              <p:pRg st="22" end="22"/>
                                            </p:txEl>
                                          </p:spTgt>
                                        </p:tgtEl>
                                        <p:attrNameLst>
                                          <p:attrName>style.visibility</p:attrName>
                                        </p:attrNameLst>
                                      </p:cBhvr>
                                      <p:to>
                                        <p:strVal val="visible"/>
                                      </p:to>
                                    </p:set>
                                    <p:anim calcmode="lin" valueType="num">
                                      <p:cBhvr additive="base">
                                        <p:cTn id="108" dur="3000" fill="hold"/>
                                        <p:tgtEl>
                                          <p:spTgt spid="3">
                                            <p:txEl>
                                              <p:pRg st="22" end="22"/>
                                            </p:txEl>
                                          </p:spTgt>
                                        </p:tgtEl>
                                        <p:attrNameLst>
                                          <p:attrName>ppt_x</p:attrName>
                                        </p:attrNameLst>
                                      </p:cBhvr>
                                      <p:tavLst>
                                        <p:tav tm="0">
                                          <p:val>
                                            <p:strVal val="1+#ppt_w/2"/>
                                          </p:val>
                                        </p:tav>
                                        <p:tav tm="100000">
                                          <p:val>
                                            <p:strVal val="#ppt_x"/>
                                          </p:val>
                                        </p:tav>
                                      </p:tavLst>
                                    </p:anim>
                                    <p:anim calcmode="lin" valueType="num">
                                      <p:cBhvr additive="base">
                                        <p:cTn id="109" dur="3000" fill="hold"/>
                                        <p:tgtEl>
                                          <p:spTgt spid="3">
                                            <p:txEl>
                                              <p:pRg st="22" end="22"/>
                                            </p:txEl>
                                          </p:spTgt>
                                        </p:tgtEl>
                                        <p:attrNameLst>
                                          <p:attrName>ppt_y</p:attrName>
                                        </p:attrNameLst>
                                      </p:cBhvr>
                                      <p:tavLst>
                                        <p:tav tm="0">
                                          <p:val>
                                            <p:strVal val="#ppt_y"/>
                                          </p:val>
                                        </p:tav>
                                        <p:tav tm="100000">
                                          <p:val>
                                            <p:strVal val="#ppt_y"/>
                                          </p:val>
                                        </p:tav>
                                      </p:tavLst>
                                    </p:anim>
                                  </p:childTnLst>
                                </p:cTn>
                              </p:par>
                            </p:childTnLst>
                          </p:cTn>
                        </p:par>
                        <p:par>
                          <p:cTn id="110" fill="hold">
                            <p:stCondLst>
                              <p:cond delay="8000"/>
                            </p:stCondLst>
                            <p:childTnLst>
                              <p:par>
                                <p:cTn id="111" presetID="2" presetClass="entr" presetSubtype="2" fill="hold" nodeType="afterEffect">
                                  <p:stCondLst>
                                    <p:cond delay="0"/>
                                  </p:stCondLst>
                                  <p:childTnLst>
                                    <p:set>
                                      <p:cBhvr>
                                        <p:cTn id="112" dur="1" fill="hold">
                                          <p:stCondLst>
                                            <p:cond delay="0"/>
                                          </p:stCondLst>
                                        </p:cTn>
                                        <p:tgtEl>
                                          <p:spTgt spid="3">
                                            <p:txEl>
                                              <p:pRg st="23" end="23"/>
                                            </p:txEl>
                                          </p:spTgt>
                                        </p:tgtEl>
                                        <p:attrNameLst>
                                          <p:attrName>style.visibility</p:attrName>
                                        </p:attrNameLst>
                                      </p:cBhvr>
                                      <p:to>
                                        <p:strVal val="visible"/>
                                      </p:to>
                                    </p:set>
                                    <p:anim calcmode="lin" valueType="num">
                                      <p:cBhvr additive="base">
                                        <p:cTn id="113" dur="3000" fill="hold"/>
                                        <p:tgtEl>
                                          <p:spTgt spid="3">
                                            <p:txEl>
                                              <p:pRg st="23" end="23"/>
                                            </p:txEl>
                                          </p:spTgt>
                                        </p:tgtEl>
                                        <p:attrNameLst>
                                          <p:attrName>ppt_x</p:attrName>
                                        </p:attrNameLst>
                                      </p:cBhvr>
                                      <p:tavLst>
                                        <p:tav tm="0">
                                          <p:val>
                                            <p:strVal val="1+#ppt_w/2"/>
                                          </p:val>
                                        </p:tav>
                                        <p:tav tm="100000">
                                          <p:val>
                                            <p:strVal val="#ppt_x"/>
                                          </p:val>
                                        </p:tav>
                                      </p:tavLst>
                                    </p:anim>
                                    <p:anim calcmode="lin" valueType="num">
                                      <p:cBhvr additive="base">
                                        <p:cTn id="114" dur="3000" fill="hold"/>
                                        <p:tgtEl>
                                          <p:spTgt spid="3">
                                            <p:txEl>
                                              <p:pRg st="23" end="23"/>
                                            </p:txEl>
                                          </p:spTgt>
                                        </p:tgtEl>
                                        <p:attrNameLst>
                                          <p:attrName>ppt_y</p:attrName>
                                        </p:attrNameLst>
                                      </p:cBhvr>
                                      <p:tavLst>
                                        <p:tav tm="0">
                                          <p:val>
                                            <p:strVal val="#ppt_y"/>
                                          </p:val>
                                        </p:tav>
                                        <p:tav tm="100000">
                                          <p:val>
                                            <p:strVal val="#ppt_y"/>
                                          </p:val>
                                        </p:tav>
                                      </p:tavLst>
                                    </p:anim>
                                  </p:childTnLst>
                                </p:cTn>
                              </p:par>
                            </p:childTnLst>
                          </p:cTn>
                        </p:par>
                        <p:par>
                          <p:cTn id="115" fill="hold">
                            <p:stCondLst>
                              <p:cond delay="11000"/>
                            </p:stCondLst>
                            <p:childTnLst>
                              <p:par>
                                <p:cTn id="116" presetID="2" presetClass="entr" presetSubtype="2" fill="hold" nodeType="afterEffect">
                                  <p:stCondLst>
                                    <p:cond delay="0"/>
                                  </p:stCondLst>
                                  <p:childTnLst>
                                    <p:set>
                                      <p:cBhvr>
                                        <p:cTn id="117" dur="1" fill="hold">
                                          <p:stCondLst>
                                            <p:cond delay="0"/>
                                          </p:stCondLst>
                                        </p:cTn>
                                        <p:tgtEl>
                                          <p:spTgt spid="3">
                                            <p:txEl>
                                              <p:pRg st="24" end="24"/>
                                            </p:txEl>
                                          </p:spTgt>
                                        </p:tgtEl>
                                        <p:attrNameLst>
                                          <p:attrName>style.visibility</p:attrName>
                                        </p:attrNameLst>
                                      </p:cBhvr>
                                      <p:to>
                                        <p:strVal val="visible"/>
                                      </p:to>
                                    </p:set>
                                    <p:anim calcmode="lin" valueType="num">
                                      <p:cBhvr additive="base">
                                        <p:cTn id="118" dur="3000" fill="hold"/>
                                        <p:tgtEl>
                                          <p:spTgt spid="3">
                                            <p:txEl>
                                              <p:pRg st="24" end="24"/>
                                            </p:txEl>
                                          </p:spTgt>
                                        </p:tgtEl>
                                        <p:attrNameLst>
                                          <p:attrName>ppt_x</p:attrName>
                                        </p:attrNameLst>
                                      </p:cBhvr>
                                      <p:tavLst>
                                        <p:tav tm="0">
                                          <p:val>
                                            <p:strVal val="1+#ppt_w/2"/>
                                          </p:val>
                                        </p:tav>
                                        <p:tav tm="100000">
                                          <p:val>
                                            <p:strVal val="#ppt_x"/>
                                          </p:val>
                                        </p:tav>
                                      </p:tavLst>
                                    </p:anim>
                                    <p:anim calcmode="lin" valueType="num">
                                      <p:cBhvr additive="base">
                                        <p:cTn id="119" dur="3000" fill="hold"/>
                                        <p:tgtEl>
                                          <p:spTgt spid="3">
                                            <p:txEl>
                                              <p:pRg st="24" end="24"/>
                                            </p:txEl>
                                          </p:spTgt>
                                        </p:tgtEl>
                                        <p:attrNameLst>
                                          <p:attrName>ppt_y</p:attrName>
                                        </p:attrNameLst>
                                      </p:cBhvr>
                                      <p:tavLst>
                                        <p:tav tm="0">
                                          <p:val>
                                            <p:strVal val="#ppt_y"/>
                                          </p:val>
                                        </p:tav>
                                        <p:tav tm="100000">
                                          <p:val>
                                            <p:strVal val="#ppt_y"/>
                                          </p:val>
                                        </p:tav>
                                      </p:tavLst>
                                    </p:anim>
                                  </p:childTnLst>
                                </p:cTn>
                              </p:par>
                            </p:childTnLst>
                          </p:cTn>
                        </p:par>
                        <p:par>
                          <p:cTn id="120" fill="hold">
                            <p:stCondLst>
                              <p:cond delay="14000"/>
                            </p:stCondLst>
                            <p:childTnLst>
                              <p:par>
                                <p:cTn id="121" presetID="2" presetClass="entr" presetSubtype="2" fill="hold" nodeType="afterEffect">
                                  <p:stCondLst>
                                    <p:cond delay="0"/>
                                  </p:stCondLst>
                                  <p:childTnLst>
                                    <p:set>
                                      <p:cBhvr>
                                        <p:cTn id="122" dur="1" fill="hold">
                                          <p:stCondLst>
                                            <p:cond delay="0"/>
                                          </p:stCondLst>
                                        </p:cTn>
                                        <p:tgtEl>
                                          <p:spTgt spid="3">
                                            <p:txEl>
                                              <p:pRg st="25" end="25"/>
                                            </p:txEl>
                                          </p:spTgt>
                                        </p:tgtEl>
                                        <p:attrNameLst>
                                          <p:attrName>style.visibility</p:attrName>
                                        </p:attrNameLst>
                                      </p:cBhvr>
                                      <p:to>
                                        <p:strVal val="visible"/>
                                      </p:to>
                                    </p:set>
                                    <p:anim calcmode="lin" valueType="num">
                                      <p:cBhvr additive="base">
                                        <p:cTn id="123" dur="3000" fill="hold"/>
                                        <p:tgtEl>
                                          <p:spTgt spid="3">
                                            <p:txEl>
                                              <p:pRg st="25" end="25"/>
                                            </p:txEl>
                                          </p:spTgt>
                                        </p:tgtEl>
                                        <p:attrNameLst>
                                          <p:attrName>ppt_x</p:attrName>
                                        </p:attrNameLst>
                                      </p:cBhvr>
                                      <p:tavLst>
                                        <p:tav tm="0">
                                          <p:val>
                                            <p:strVal val="1+#ppt_w/2"/>
                                          </p:val>
                                        </p:tav>
                                        <p:tav tm="100000">
                                          <p:val>
                                            <p:strVal val="#ppt_x"/>
                                          </p:val>
                                        </p:tav>
                                      </p:tavLst>
                                    </p:anim>
                                    <p:anim calcmode="lin" valueType="num">
                                      <p:cBhvr additive="base">
                                        <p:cTn id="124" dur="3000" fill="hold"/>
                                        <p:tgtEl>
                                          <p:spTgt spid="3">
                                            <p:txEl>
                                              <p:pRg st="25" end="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2" cstate="print"/>
          <a:srcRect/>
          <a:stretch>
            <a:fillRect/>
          </a:stretch>
        </p:blipFill>
        <p:spPr bwMode="auto">
          <a:xfrm>
            <a:off x="323528" y="0"/>
            <a:ext cx="9144000" cy="6858000"/>
          </a:xfrm>
          <a:prstGeom prst="rect">
            <a:avLst/>
          </a:prstGeom>
          <a:noFill/>
          <a:ln w="9525">
            <a:noFill/>
            <a:miter lim="800000"/>
            <a:headEnd/>
            <a:tailEnd/>
          </a:ln>
        </p:spPr>
      </p:pic>
      <p:sp>
        <p:nvSpPr>
          <p:cNvPr id="2" name="1 - Ορθογώνιο"/>
          <p:cNvSpPr/>
          <p:nvPr/>
        </p:nvSpPr>
        <p:spPr>
          <a:xfrm>
            <a:off x="5940152" y="1268760"/>
            <a:ext cx="3203848" cy="5256584"/>
          </a:xfrm>
          <a:prstGeom prst="rect">
            <a:avLst/>
          </a:prstGeom>
          <a:solidFill>
            <a:schemeClr val="accent3">
              <a:lumMod val="40000"/>
              <a:lumOff val="60000"/>
            </a:schemeClr>
          </a:solidFill>
        </p:spPr>
        <p:txBody>
          <a:bodyPr wrap="square">
            <a:spAutoFit/>
          </a:bodyPr>
          <a:lstStyle/>
          <a:p>
            <a:pPr algn="ctr"/>
            <a:r>
              <a:rPr lang="el-GR" sz="1600" dirty="0"/>
              <a:t>Στο έργο συμμετέχουν ως εταίροι </a:t>
            </a:r>
            <a:r>
              <a:rPr lang="en-US" sz="1600" dirty="0" smtClean="0"/>
              <a:t>φ</a:t>
            </a:r>
            <a:r>
              <a:rPr lang="el-GR" sz="1600" dirty="0" smtClean="0"/>
              <a:t>ορείς </a:t>
            </a:r>
            <a:r>
              <a:rPr lang="el-GR" sz="1600" dirty="0"/>
              <a:t>από 25 ευρωπαϊκές χώρες, όπως Πανεπιστήμια, Εταιρείες, Εκπαιδευτικά και Τεχνολογικά Κέντρα και πολυάριθμες εκπαιδευτικές κοινότητες από όλες τις χώρες της Ευρώπης</a:t>
            </a:r>
            <a:r>
              <a:rPr lang="el-GR" sz="1600" dirty="0" smtClean="0"/>
              <a:t>.</a:t>
            </a:r>
            <a:endParaRPr lang="en-US" sz="1600" dirty="0" smtClean="0"/>
          </a:p>
          <a:p>
            <a:pPr algn="ctr"/>
            <a:r>
              <a:rPr lang="el-GR" sz="1600" dirty="0" smtClean="0"/>
              <a:t> </a:t>
            </a:r>
            <a:r>
              <a:rPr lang="en-US" sz="1600" dirty="0" smtClean="0"/>
              <a:t/>
            </a:r>
            <a:br>
              <a:rPr lang="en-US" sz="1600" dirty="0" smtClean="0"/>
            </a:br>
            <a:r>
              <a:rPr lang="en-US" sz="1600" b="1" dirty="0" smtClean="0"/>
              <a:t>Τα σχολεία που συμμετέχουν έχουν ξεπεράσει τα 3300, </a:t>
            </a:r>
            <a:r>
              <a:rPr lang="el-GR" sz="1600" b="1" dirty="0" smtClean="0"/>
              <a:t/>
            </a:r>
            <a:br>
              <a:rPr lang="el-GR" sz="1600" b="1" dirty="0" smtClean="0"/>
            </a:br>
            <a:r>
              <a:rPr lang="en-US" sz="1600" b="1" dirty="0" smtClean="0"/>
              <a:t>142 σχολεία εκ των οποίων είναι ελληνικά. </a:t>
            </a:r>
          </a:p>
          <a:p>
            <a:pPr algn="ctr"/>
            <a:endParaRPr lang="en-US" sz="1600" dirty="0"/>
          </a:p>
          <a:p>
            <a:pPr algn="ctr"/>
            <a:r>
              <a:rPr lang="en-US" sz="1600" dirty="0" smtClean="0"/>
              <a:t>Ανάμεσα σ</a:t>
            </a:r>
            <a:r>
              <a:rPr lang="el-GR" sz="1600" dirty="0" smtClean="0"/>
              <a:t>’</a:t>
            </a:r>
            <a:r>
              <a:rPr lang="en-US" sz="1600" dirty="0" smtClean="0"/>
              <a:t> αυτά είναι το</a:t>
            </a:r>
            <a:br>
              <a:rPr lang="en-US" sz="1600" dirty="0" smtClean="0"/>
            </a:br>
            <a:r>
              <a:rPr lang="en-US" sz="1600" dirty="0" smtClean="0"/>
              <a:t> σχολείο μας,</a:t>
            </a:r>
            <a:r>
              <a:rPr lang="el-GR" sz="1600" dirty="0" smtClean="0"/>
              <a:t> </a:t>
            </a:r>
            <a:r>
              <a:rPr lang="en-US" sz="1600" dirty="0" smtClean="0"/>
              <a:t>το</a:t>
            </a:r>
            <a:br>
              <a:rPr lang="en-US" sz="1600" dirty="0" smtClean="0"/>
            </a:br>
            <a:r>
              <a:rPr lang="en-US" b="1" dirty="0" smtClean="0">
                <a:solidFill>
                  <a:srgbClr val="FF0000"/>
                </a:solidFill>
              </a:rPr>
              <a:t>3ο Γυμνάσιο </a:t>
            </a:r>
            <a:r>
              <a:rPr lang="en-US" b="1" dirty="0">
                <a:solidFill>
                  <a:srgbClr val="FF0000"/>
                </a:solidFill>
              </a:rPr>
              <a:t> </a:t>
            </a:r>
            <a:r>
              <a:rPr lang="en-US" b="1" dirty="0" smtClean="0">
                <a:solidFill>
                  <a:srgbClr val="FF0000"/>
                </a:solidFill>
              </a:rPr>
              <a:t>Ν.Φιλαδέλφειας </a:t>
            </a: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 </a:t>
            </a:r>
            <a:r>
              <a:rPr lang="en-US" sz="1600" dirty="0" smtClean="0"/>
              <a:t>αλλά και τα σχολεία του Δήμου μας  </a:t>
            </a:r>
            <a:r>
              <a:rPr lang="el-GR" sz="1600" dirty="0"/>
              <a:t>2ο ΓΕΛ </a:t>
            </a:r>
            <a:r>
              <a:rPr lang="el-GR" sz="1600" dirty="0" smtClean="0"/>
              <a:t>Ν</a:t>
            </a:r>
            <a:r>
              <a:rPr lang="en-US" sz="1600" dirty="0" smtClean="0"/>
              <a:t>.φ.</a:t>
            </a:r>
            <a:br>
              <a:rPr lang="en-US" sz="1600" dirty="0" smtClean="0"/>
            </a:br>
            <a:r>
              <a:rPr lang="el-GR" sz="1600" dirty="0" smtClean="0"/>
              <a:t> </a:t>
            </a:r>
            <a:r>
              <a:rPr lang="el-GR" sz="1600" dirty="0"/>
              <a:t>1ο ΕΠΑΛ </a:t>
            </a:r>
            <a:r>
              <a:rPr lang="el-GR" sz="1600" dirty="0" smtClean="0"/>
              <a:t>Ν</a:t>
            </a:r>
            <a:r>
              <a:rPr lang="en-US" sz="1600" dirty="0" smtClean="0"/>
              <a:t>.φ.</a:t>
            </a:r>
            <a:br>
              <a:rPr lang="en-US" sz="1600" dirty="0" smtClean="0"/>
            </a:br>
            <a:r>
              <a:rPr lang="el-GR" sz="1600" dirty="0" smtClean="0"/>
              <a:t> </a:t>
            </a:r>
            <a:r>
              <a:rPr lang="el-GR" sz="1600" dirty="0"/>
              <a:t>3ο ΕΣΠΕΡΙΝΟ ΕΠΑΛ </a:t>
            </a:r>
            <a:r>
              <a:rPr lang="el-GR" sz="1600" dirty="0" smtClean="0"/>
              <a:t>Ν</a:t>
            </a:r>
            <a:r>
              <a:rPr lang="en-US" sz="1600" dirty="0" smtClean="0"/>
              <a:t>.</a:t>
            </a:r>
            <a:r>
              <a:rPr lang="el-GR" sz="1600" dirty="0" smtClean="0"/>
              <a:t> Φ</a:t>
            </a:r>
            <a:r>
              <a:rPr lang="en-US"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1" nodeType="withEffect">
                                  <p:stCondLst>
                                    <p:cond delay="0"/>
                                  </p:stCondLst>
                                  <p:iterate type="lt">
                                    <p:tmPct val="0"/>
                                  </p:iterate>
                                  <p:childTnLst>
                                    <p:animClr clrSpc="hsl">
                                      <p:cBhvr override="childStyle">
                                        <p:cTn id="6" dur="500" fill="hold"/>
                                        <p:tgtEl>
                                          <p:spTgt spid="2"/>
                                        </p:tgtEl>
                                        <p:attrNameLst>
                                          <p:attrName>style.color</p:attrName>
                                        </p:attrNameLst>
                                      </p:cBhvr>
                                      <p:by>
                                        <p:hsl h="10842353" s="0" l="0"/>
                                      </p:by>
                                    </p:animClr>
                                    <p:animClr clrSpc="hsl">
                                      <p:cBhvr>
                                        <p:cTn id="7" dur="500" fill="hold"/>
                                        <p:tgtEl>
                                          <p:spTgt spid="2"/>
                                        </p:tgtEl>
                                        <p:attrNameLst>
                                          <p:attrName>fillcolor</p:attrName>
                                        </p:attrNameLst>
                                      </p:cBhvr>
                                      <p:by>
                                        <p:hsl h="10842353" s="0" l="0"/>
                                      </p:by>
                                    </p:animClr>
                                    <p:animClr clrSpc="hsl">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1" name="10 - Εικόνα"/>
          <p:cNvPicPr/>
          <p:nvPr/>
        </p:nvPicPr>
        <p:blipFill>
          <a:blip r:embed="rId2" cstate="print"/>
          <a:srcRect/>
          <a:stretch>
            <a:fillRect/>
          </a:stretch>
        </p:blipFill>
        <p:spPr bwMode="auto">
          <a:xfrm>
            <a:off x="7596336" y="764704"/>
            <a:ext cx="1338769" cy="792088"/>
          </a:xfrm>
          <a:prstGeom prst="rect">
            <a:avLst/>
          </a:prstGeom>
          <a:noFill/>
          <a:ln w="9525">
            <a:noFill/>
            <a:miter lim="800000"/>
            <a:headEnd/>
            <a:tailEnd/>
          </a:ln>
        </p:spPr>
      </p:pic>
      <p:sp>
        <p:nvSpPr>
          <p:cNvPr id="2" name="1 - Τίτλος"/>
          <p:cNvSpPr>
            <a:spLocks noGrp="1"/>
          </p:cNvSpPr>
          <p:nvPr>
            <p:ph type="title"/>
          </p:nvPr>
        </p:nvSpPr>
        <p:spPr>
          <a:xfrm>
            <a:off x="0" y="0"/>
            <a:ext cx="9144000" cy="1556792"/>
          </a:xfrm>
        </p:spPr>
        <p:txBody>
          <a:bodyPr>
            <a:normAutofit fontScale="90000"/>
          </a:bodyPr>
          <a:lstStyle/>
          <a:p>
            <a:r>
              <a:rPr lang="el-GR" sz="2400" dirty="0" smtClean="0">
                <a:latin typeface="Arial Black" pitchFamily="34" charset="0"/>
              </a:rPr>
              <a:t>Συμμετοχή του σχολείου μας στη </a:t>
            </a:r>
            <a:r>
              <a:rPr lang="el-GR" sz="2400" dirty="0" smtClean="0">
                <a:solidFill>
                  <a:srgbClr val="FF0000"/>
                </a:solidFill>
                <a:latin typeface="Arial Black" pitchFamily="34" charset="0"/>
              </a:rPr>
              <a:t>Δράση </a:t>
            </a:r>
            <a:r>
              <a:rPr lang="en-US" sz="2400" dirty="0" smtClean="0">
                <a:solidFill>
                  <a:srgbClr val="FF0000"/>
                </a:solidFill>
                <a:latin typeface="Arial Black" pitchFamily="34" charset="0"/>
              </a:rPr>
              <a:t>E-Step</a:t>
            </a:r>
            <a:r>
              <a:rPr lang="el-GR" sz="2400" dirty="0" smtClean="0">
                <a:solidFill>
                  <a:srgbClr val="FF0000"/>
                </a:solidFill>
                <a:latin typeface="Arial Black" pitchFamily="34" charset="0"/>
              </a:rPr>
              <a:t/>
            </a:r>
            <a:br>
              <a:rPr lang="el-GR" sz="2400" dirty="0" smtClean="0">
                <a:solidFill>
                  <a:srgbClr val="FF0000"/>
                </a:solidFill>
                <a:latin typeface="Arial Black" pitchFamily="34" charset="0"/>
              </a:rPr>
            </a:br>
            <a:r>
              <a:rPr lang="de-AT" sz="2400" b="1" dirty="0" smtClean="0"/>
              <a:t>Supporting </a:t>
            </a:r>
            <a:r>
              <a:rPr lang="de-AT" sz="2400" b="1" dirty="0"/>
              <a:t>teachers‘ and parents‘ partnerships through </a:t>
            </a:r>
            <a:r>
              <a:rPr lang="el-GR" sz="2400" b="1" dirty="0" smtClean="0"/>
              <a:t/>
            </a:r>
            <a:br>
              <a:rPr lang="el-GR" sz="2400" b="1" dirty="0" smtClean="0"/>
            </a:br>
            <a:r>
              <a:rPr lang="de-AT" sz="2400" b="1" dirty="0" smtClean="0"/>
              <a:t>social </a:t>
            </a:r>
            <a:r>
              <a:rPr lang="de-AT" sz="2400" b="1" dirty="0"/>
              <a:t>networking </a:t>
            </a:r>
            <a:r>
              <a:rPr lang="de-AT" sz="2400" b="1" dirty="0" smtClean="0"/>
              <a:t>Technologies</a:t>
            </a:r>
            <a:r>
              <a:rPr lang="el-GR" sz="3100" b="1" dirty="0" smtClean="0">
                <a:solidFill>
                  <a:srgbClr val="00B050"/>
                </a:solidFill>
                <a:latin typeface="Monotype Corsiva" pitchFamily="66" charset="0"/>
              </a:rPr>
              <a:t/>
            </a:r>
            <a:br>
              <a:rPr lang="el-GR" sz="3100" b="1" dirty="0" smtClean="0">
                <a:solidFill>
                  <a:srgbClr val="00B050"/>
                </a:solidFill>
                <a:latin typeface="Monotype Corsiva" pitchFamily="66" charset="0"/>
              </a:rPr>
            </a:br>
            <a:endParaRPr lang="el-GR" sz="3100" b="1" dirty="0">
              <a:solidFill>
                <a:srgbClr val="00B050"/>
              </a:solidFill>
              <a:latin typeface="Monotype Corsiva" pitchFamily="66" charset="0"/>
            </a:endParaRPr>
          </a:p>
        </p:txBody>
      </p:sp>
      <p:pic>
        <p:nvPicPr>
          <p:cNvPr id="5" name="4 - Θέση περιεχομένου" descr="e-step_photo.jpg"/>
          <p:cNvPicPr>
            <a:picLocks noGrp="1" noChangeAspect="1"/>
          </p:cNvPicPr>
          <p:nvPr>
            <p:ph sz="half" idx="1"/>
          </p:nvPr>
        </p:nvPicPr>
        <p:blipFill>
          <a:blip r:embed="rId3" cstate="print"/>
          <a:stretch>
            <a:fillRect/>
          </a:stretch>
        </p:blipFill>
        <p:spPr>
          <a:xfrm>
            <a:off x="395536" y="3997380"/>
            <a:ext cx="4038600" cy="2860620"/>
          </a:xfrm>
        </p:spPr>
      </p:pic>
      <p:pic>
        <p:nvPicPr>
          <p:cNvPr id="6" name="5 - Εικόνα"/>
          <p:cNvPicPr/>
          <p:nvPr/>
        </p:nvPicPr>
        <p:blipFill>
          <a:blip r:embed="rId4" cstate="print"/>
          <a:srcRect/>
          <a:stretch>
            <a:fillRect/>
          </a:stretch>
        </p:blipFill>
        <p:spPr bwMode="auto">
          <a:xfrm rot="20173917">
            <a:off x="452516" y="1442897"/>
            <a:ext cx="2284602" cy="1656000"/>
          </a:xfrm>
          <a:prstGeom prst="rect">
            <a:avLst/>
          </a:prstGeom>
          <a:solidFill>
            <a:srgbClr val="FFFFFF"/>
          </a:solidFill>
          <a:ln w="28575">
            <a:solidFill>
              <a:srgbClr val="C0504D"/>
            </a:solidFill>
            <a:miter lim="800000"/>
            <a:headEnd/>
            <a:tailEnd/>
          </a:ln>
        </p:spPr>
      </p:pic>
      <p:sp>
        <p:nvSpPr>
          <p:cNvPr id="7" name="Inhaltsplatzhalter 2"/>
          <p:cNvSpPr>
            <a:spLocks noGrp="1"/>
          </p:cNvSpPr>
          <p:nvPr>
            <p:ph sz="half" idx="2"/>
          </p:nvPr>
        </p:nvSpPr>
        <p:spPr>
          <a:xfrm>
            <a:off x="4644008" y="2060848"/>
            <a:ext cx="4248472" cy="4797152"/>
          </a:xfrm>
          <a:prstGeom prst="rect">
            <a:avLst/>
          </a:prstGeom>
        </p:spPr>
        <p:txBody>
          <a:bodyPr vert="horz" anchor="t">
            <a:normAutofit lnSpcReduction="1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fontAlgn="auto">
              <a:spcAft>
                <a:spcPts val="0"/>
              </a:spcAft>
              <a:defRPr/>
            </a:pPr>
            <a:r>
              <a:rPr lang="el-GR" sz="1600" dirty="0" smtClean="0"/>
              <a:t>Να </a:t>
            </a:r>
            <a:r>
              <a:rPr lang="el-GR" sz="1600" dirty="0" smtClean="0"/>
              <a:t>ενισχύσει </a:t>
            </a:r>
            <a:r>
              <a:rPr lang="el-GR" sz="1600" dirty="0"/>
              <a:t>τα </a:t>
            </a:r>
            <a:r>
              <a:rPr lang="el-GR" sz="1600" dirty="0" smtClean="0"/>
              <a:t>οφέλη που </a:t>
            </a:r>
            <a:r>
              <a:rPr lang="el-GR" sz="1600" dirty="0" smtClean="0"/>
              <a:t>έχει αποδειχθεί </a:t>
            </a:r>
            <a:r>
              <a:rPr lang="el-GR" sz="1600" dirty="0"/>
              <a:t>ότι παρέχει η </a:t>
            </a:r>
            <a:r>
              <a:rPr lang="el-GR" sz="1600" dirty="0" smtClean="0"/>
              <a:t>εμπλοκή των γονέων σε πολλαπλές πτυχές της σχολικής ζωής </a:t>
            </a:r>
            <a:r>
              <a:rPr lang="el-GR" sz="1600" b="1" dirty="0" smtClean="0"/>
              <a:t>(μείωση σχολικής διαρροής, βελτίωση στη μάθηση, ενεργότερη συμμετοχή των παιδιών, αντιμετώπιση προβλημάτων συμπεριφοράς, άρση μαθησιακών δυσκολιών, αντιμετώπιση κοινωνικών προβλημάτων, άνοιγμα του σχολείου στην κοινωνία...)</a:t>
            </a:r>
            <a:endParaRPr lang="el-GR" sz="1600" b="1" dirty="0" smtClean="0">
              <a:effectLst>
                <a:outerShdw blurRad="38100" dist="38100" dir="2700000" algn="tl">
                  <a:srgbClr val="000000">
                    <a:alpha val="43137"/>
                  </a:srgbClr>
                </a:outerShdw>
              </a:effectLst>
            </a:endParaRPr>
          </a:p>
          <a:p>
            <a:pPr marL="0" indent="0" algn="just" fontAlgn="auto">
              <a:spcAft>
                <a:spcPts val="0"/>
              </a:spcAft>
              <a:buNone/>
              <a:defRPr/>
            </a:pPr>
            <a:endParaRPr lang="el-GR" sz="2000" i="1" dirty="0">
              <a:effectLst>
                <a:outerShdw blurRad="38100" dist="38100" dir="2700000" algn="tl">
                  <a:srgbClr val="000000">
                    <a:alpha val="43137"/>
                  </a:srgbClr>
                </a:outerShdw>
              </a:effectLst>
              <a:latin typeface="Cambria" pitchFamily="18" charset="0"/>
            </a:endParaRPr>
          </a:p>
          <a:p>
            <a:pPr algn="just" fontAlgn="auto">
              <a:spcAft>
                <a:spcPts val="0"/>
              </a:spcAft>
              <a:defRPr/>
            </a:pPr>
            <a:r>
              <a:rPr lang="el-GR" sz="1600" dirty="0"/>
              <a:t>Να βοηθήσει τους εκπαιδευτικούς και τους διευθυντές των σχολείων να αποκτήσουν και να ενισχύσουν τέτοιες συμπεριφορές, δεξιότητες, γνώσεις και προσόντα που θα τους επιτρέψουν να εμπλέξουν αποτελεσματικά τους γονείς στα σχολεία και να αλληλεπιδρούν μαζί τους μέσω των τεχνολογιών κοινωνικής </a:t>
            </a:r>
            <a:r>
              <a:rPr lang="el-GR" sz="1600" dirty="0" smtClean="0"/>
              <a:t>δικτύωσης.</a:t>
            </a:r>
            <a:endParaRPr lang="el-GR" sz="1600" dirty="0"/>
          </a:p>
          <a:p>
            <a:pPr marL="0" indent="0" algn="just" eaLnBrk="1" fontAlgn="auto" hangingPunct="1">
              <a:spcAft>
                <a:spcPts val="0"/>
              </a:spcAft>
              <a:buNone/>
              <a:defRPr/>
            </a:pPr>
            <a:endParaRPr lang="en-US" sz="1600" i="1" dirty="0">
              <a:effectLst>
                <a:outerShdw blurRad="38100" dist="38100" dir="2700000" algn="tl">
                  <a:srgbClr val="000000">
                    <a:alpha val="43137"/>
                  </a:srgbClr>
                </a:outerShdw>
              </a:effectLst>
            </a:endParaRPr>
          </a:p>
        </p:txBody>
      </p:sp>
      <p:sp>
        <p:nvSpPr>
          <p:cNvPr id="9" name="8 - Ορθογώνιο"/>
          <p:cNvSpPr/>
          <p:nvPr/>
        </p:nvSpPr>
        <p:spPr>
          <a:xfrm>
            <a:off x="5652120" y="1556792"/>
            <a:ext cx="2847317" cy="523220"/>
          </a:xfrm>
          <a:prstGeom prst="rect">
            <a:avLst/>
          </a:prstGeom>
          <a:noFill/>
        </p:spPr>
        <p:txBody>
          <a:bodyPr wrap="square" lIns="91440" tIns="45720" rIns="91440" bIns="45720">
            <a:spAutoFit/>
          </a:bodyPr>
          <a:lstStyle/>
          <a:p>
            <a:pPr algn="ctr"/>
            <a:r>
              <a:rPr lang="el-GR"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Στόχοι του έργου</a:t>
            </a:r>
            <a:endParaRPr lang="el-GR"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0" name="9 - Ορθογώνιο"/>
          <p:cNvSpPr/>
          <p:nvPr/>
        </p:nvSpPr>
        <p:spPr>
          <a:xfrm>
            <a:off x="971600" y="3140968"/>
            <a:ext cx="3240360" cy="923330"/>
          </a:xfrm>
          <a:prstGeom prst="rect">
            <a:avLst/>
          </a:prstGeom>
        </p:spPr>
        <p:txBody>
          <a:bodyPr wrap="square">
            <a:spAutoFit/>
          </a:bodyPr>
          <a:lstStyle/>
          <a:p>
            <a:pPr algn="ctr"/>
            <a:r>
              <a:rPr lang="el-GR" b="1" dirty="0" smtClean="0">
                <a:solidFill>
                  <a:srgbClr val="00B050"/>
                </a:solidFill>
                <a:latin typeface="Monotype Corsiva" pitchFamily="66" charset="0"/>
              </a:rPr>
              <a:t>Δράσεις συνεργασίας </a:t>
            </a:r>
          </a:p>
          <a:p>
            <a:pPr algn="ctr"/>
            <a:r>
              <a:rPr lang="el-GR" b="1" dirty="0" smtClean="0">
                <a:solidFill>
                  <a:srgbClr val="00B050"/>
                </a:solidFill>
                <a:latin typeface="Monotype Corsiva" pitchFamily="66" charset="0"/>
              </a:rPr>
              <a:t>σχολείου –γονέων </a:t>
            </a:r>
          </a:p>
          <a:p>
            <a:pPr algn="ctr"/>
            <a:r>
              <a:rPr lang="el-GR" b="1" dirty="0" smtClean="0">
                <a:solidFill>
                  <a:srgbClr val="00B050"/>
                </a:solidFill>
                <a:latin typeface="Monotype Corsiva" pitchFamily="66" charset="0"/>
              </a:rPr>
              <a:t>Κοινότητα ελληνικών σχολείων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rgbClr val="00CC66"/>
                                        </p:clrVal>
                                      </p:to>
                                    </p:set>
                                    <p:set>
                                      <p:cBhvr>
                                        <p:cTn id="7" dur="500" autoRev="1" fill="hold"/>
                                        <p:tgtEl>
                                          <p:spTgt spid="2"/>
                                        </p:tgtEl>
                                        <p:attrNameLst>
                                          <p:attrName>fillcolor</p:attrName>
                                        </p:attrNameLst>
                                      </p:cBhvr>
                                      <p:to>
                                        <p:clrVal>
                                          <a:srgbClr val="00CC66"/>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3 - Ορθογώνιο"/>
          <p:cNvSpPr/>
          <p:nvPr/>
        </p:nvSpPr>
        <p:spPr>
          <a:xfrm>
            <a:off x="179512" y="620689"/>
            <a:ext cx="4752528" cy="3847207"/>
          </a:xfrm>
          <a:prstGeom prst="rect">
            <a:avLst/>
          </a:prstGeom>
          <a:solidFill>
            <a:schemeClr val="accent4">
              <a:lumMod val="20000"/>
              <a:lumOff val="80000"/>
            </a:schemeClr>
          </a:solidFill>
        </p:spPr>
        <p:txBody>
          <a:bodyPr wrap="square" anchor="t">
            <a:spAutoFit/>
          </a:bodyPr>
          <a:lstStyle/>
          <a:p>
            <a:pPr algn="ctr"/>
            <a:r>
              <a:rPr lang="el-GR" sz="1600" dirty="0"/>
              <a:t>Κατά τη διάρκεια του εργαστηρίου είχαμε τη δυνατότητα να ανταλλάξουμε ιδέες, εμπειρίες και αντιλήψεις σχετικά με τη </a:t>
            </a:r>
            <a:r>
              <a:rPr lang="el-GR" sz="1600" dirty="0" smtClean="0"/>
              <a:t>συνεργασία  και την </a:t>
            </a:r>
            <a:r>
              <a:rPr lang="el-GR" sz="1600" dirty="0"/>
              <a:t>επικοινωνία </a:t>
            </a:r>
            <a:r>
              <a:rPr lang="el-GR" sz="1600" dirty="0" smtClean="0"/>
              <a:t> </a:t>
            </a:r>
            <a:r>
              <a:rPr lang="el-GR" sz="1600" dirty="0"/>
              <a:t>των γονέων  </a:t>
            </a:r>
            <a:r>
              <a:rPr lang="el-GR" sz="1600" dirty="0" smtClean="0"/>
              <a:t>με σχολείο και αναζητήσαμε  τρόπους με τους οποίους θα μπορέσουμε να ενισχύσουμε  την </a:t>
            </a:r>
            <a:r>
              <a:rPr lang="el-GR" sz="1600" dirty="0" smtClean="0">
                <a:latin typeface="Cambria" pitchFamily="18" charset="0"/>
              </a:rPr>
              <a:t>γονεϊκή ε</a:t>
            </a:r>
            <a:r>
              <a:rPr lang="el-GR" sz="1600" dirty="0" smtClean="0"/>
              <a:t>μπλοκή με από κοινού δράσεις  προς όφελος  των μαθητών μας.</a:t>
            </a:r>
            <a:br>
              <a:rPr lang="el-GR" sz="1600" dirty="0" smtClean="0"/>
            </a:br>
            <a:r>
              <a:rPr lang="el-GR" sz="1600" dirty="0" smtClean="0"/>
              <a:t> Στο πλαίσιο αυτό μας έγινε </a:t>
            </a:r>
            <a:r>
              <a:rPr lang="el-GR" sz="1600" b="1" dirty="0">
                <a:solidFill>
                  <a:schemeClr val="accent1">
                    <a:lumMod val="75000"/>
                  </a:schemeClr>
                </a:solidFill>
              </a:rPr>
              <a:t>επίδειξη της πλατφόρμας ΟDS </a:t>
            </a:r>
            <a:r>
              <a:rPr lang="el-GR" sz="1600" dirty="0"/>
              <a:t>ως εργαλείο </a:t>
            </a:r>
            <a:r>
              <a:rPr lang="el-GR" sz="1600" dirty="0" smtClean="0"/>
              <a:t>για τη συνεργασία σχολείου – γονέων </a:t>
            </a:r>
            <a:br>
              <a:rPr lang="el-GR" sz="1600" dirty="0" smtClean="0"/>
            </a:br>
            <a:r>
              <a:rPr lang="el-GR" sz="1600" dirty="0" smtClean="0"/>
              <a:t>και τέθηκε ένα χρονοδιάγραμμα σχεδιασμού  και υλοποίησης  δράσεων από τα συμμετέχοντα </a:t>
            </a:r>
          </a:p>
          <a:p>
            <a:pPr algn="ctr"/>
            <a:r>
              <a:rPr lang="el-GR" sz="1600" dirty="0" smtClean="0"/>
              <a:t>πιλοτικά σχολεία.</a:t>
            </a:r>
            <a:r>
              <a:rPr lang="el-GR" dirty="0" smtClean="0"/>
              <a:t/>
            </a:r>
            <a:br>
              <a:rPr lang="el-GR" dirty="0" smtClean="0"/>
            </a:br>
            <a:r>
              <a:rPr lang="el-GR" b="1" dirty="0" smtClean="0"/>
              <a:t/>
            </a:r>
            <a:br>
              <a:rPr lang="el-GR" b="1" dirty="0" smtClean="0"/>
            </a:br>
            <a:endParaRPr lang="el-GR" b="1" dirty="0">
              <a:solidFill>
                <a:srgbClr val="FF0000"/>
              </a:solidFill>
            </a:endParaRPr>
          </a:p>
        </p:txBody>
      </p:sp>
      <p:sp>
        <p:nvSpPr>
          <p:cNvPr id="3" name="2 - Ορθογώνιο"/>
          <p:cNvSpPr/>
          <p:nvPr/>
        </p:nvSpPr>
        <p:spPr>
          <a:xfrm>
            <a:off x="0" y="0"/>
            <a:ext cx="5811847" cy="769441"/>
          </a:xfrm>
          <a:prstGeom prst="rect">
            <a:avLst/>
          </a:prstGeom>
          <a:noFill/>
        </p:spPr>
        <p:txBody>
          <a:bodyPr wrap="none" lIns="91440" tIns="45720" rIns="91440" bIns="45720">
            <a:spAutoFit/>
          </a:bodyPr>
          <a:lstStyle/>
          <a:p>
            <a:pPr algn="ctr"/>
            <a:r>
              <a:rPr lang="el-GR" sz="2200" b="1" dirty="0" smtClean="0">
                <a:ln w="10541" cmpd="sng">
                  <a:solidFill>
                    <a:schemeClr val="accent1">
                      <a:shade val="88000"/>
                      <a:satMod val="110000"/>
                    </a:schemeClr>
                  </a:solidFill>
                  <a:prstDash val="solid"/>
                </a:ln>
                <a:solidFill>
                  <a:schemeClr val="accent4">
                    <a:lumMod val="75000"/>
                  </a:schemeClr>
                </a:solidFill>
              </a:rPr>
              <a:t>Α. ΦΑΣΗ -</a:t>
            </a:r>
            <a:r>
              <a:rPr lang="el-GR" sz="2200" b="1" cap="none" spc="0" dirty="0" smtClean="0">
                <a:ln w="10541" cmpd="sng">
                  <a:solidFill>
                    <a:schemeClr val="accent1">
                      <a:shade val="88000"/>
                      <a:satMod val="110000"/>
                    </a:schemeClr>
                  </a:solidFill>
                  <a:prstDash val="solid"/>
                </a:ln>
                <a:solidFill>
                  <a:schemeClr val="accent4">
                    <a:lumMod val="75000"/>
                  </a:schemeClr>
                </a:solidFill>
                <a:effectLst/>
              </a:rPr>
              <a:t>Επιμορφωτικό εργαστήριο 31/3/2015</a:t>
            </a:r>
            <a:br>
              <a:rPr lang="el-GR" sz="2200" b="1" cap="none" spc="0" dirty="0" smtClean="0">
                <a:ln w="10541" cmpd="sng">
                  <a:solidFill>
                    <a:schemeClr val="accent1">
                      <a:shade val="88000"/>
                      <a:satMod val="110000"/>
                    </a:schemeClr>
                  </a:solidFill>
                  <a:prstDash val="solid"/>
                </a:ln>
                <a:solidFill>
                  <a:schemeClr val="accent4">
                    <a:lumMod val="75000"/>
                  </a:schemeClr>
                </a:solidFill>
                <a:effectLst/>
              </a:rPr>
            </a:br>
            <a:endParaRPr lang="el-GR" sz="2200" b="1" cap="none" spc="0" dirty="0">
              <a:ln w="10541" cmpd="sng">
                <a:solidFill>
                  <a:schemeClr val="accent1">
                    <a:shade val="88000"/>
                    <a:satMod val="110000"/>
                  </a:schemeClr>
                </a:solidFill>
                <a:prstDash val="solid"/>
              </a:ln>
              <a:solidFill>
                <a:schemeClr val="accent4">
                  <a:lumMod val="75000"/>
                </a:schemeClr>
              </a:solidFill>
              <a:effectLst/>
            </a:endParaRPr>
          </a:p>
        </p:txBody>
      </p:sp>
      <p:sp>
        <p:nvSpPr>
          <p:cNvPr id="9" name="8 - Επεξήγηση με σύννεφο"/>
          <p:cNvSpPr/>
          <p:nvPr/>
        </p:nvSpPr>
        <p:spPr>
          <a:xfrm rot="950803">
            <a:off x="4976040" y="1128200"/>
            <a:ext cx="4005653" cy="283945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b="1" dirty="0" smtClean="0">
              <a:solidFill>
                <a:schemeClr val="accent1">
                  <a:lumMod val="75000"/>
                </a:schemeClr>
              </a:solidFill>
            </a:endParaRPr>
          </a:p>
          <a:p>
            <a:pPr algn="ctr"/>
            <a:r>
              <a:rPr lang="el-GR" sz="1500" b="1" dirty="0" smtClean="0">
                <a:solidFill>
                  <a:schemeClr val="accent1">
                    <a:lumMod val="75000"/>
                  </a:schemeClr>
                </a:solidFill>
                <a:latin typeface="+mj-lt"/>
              </a:rPr>
              <a:t>Για </a:t>
            </a:r>
            <a:r>
              <a:rPr lang="el-GR" sz="1500" b="1" dirty="0">
                <a:solidFill>
                  <a:schemeClr val="accent1">
                    <a:lumMod val="75000"/>
                  </a:schemeClr>
                </a:solidFill>
                <a:latin typeface="+mj-lt"/>
              </a:rPr>
              <a:t>να είναι αποδοτική η γονεϊκή εμπλοκή </a:t>
            </a:r>
            <a:r>
              <a:rPr lang="el-GR" sz="1500" b="1" dirty="0" smtClean="0">
                <a:solidFill>
                  <a:schemeClr val="accent1">
                    <a:lumMod val="75000"/>
                  </a:schemeClr>
                </a:solidFill>
                <a:latin typeface="+mj-lt"/>
              </a:rPr>
              <a:t>για  το</a:t>
            </a:r>
            <a:r>
              <a:rPr lang="el-GR" sz="1500" b="1" dirty="0">
                <a:solidFill>
                  <a:schemeClr val="accent1">
                    <a:lumMod val="75000"/>
                  </a:schemeClr>
                </a:solidFill>
                <a:latin typeface="+mj-lt"/>
              </a:rPr>
              <a:t> σχολείο και τους </a:t>
            </a:r>
            <a:r>
              <a:rPr lang="el-GR" sz="1500" b="1" dirty="0" smtClean="0">
                <a:solidFill>
                  <a:schemeClr val="accent1">
                    <a:lumMod val="75000"/>
                  </a:schemeClr>
                </a:solidFill>
                <a:latin typeface="+mj-lt"/>
              </a:rPr>
              <a:t>μαθητές </a:t>
            </a:r>
            <a:r>
              <a:rPr lang="el-GR" sz="1500" b="1" dirty="0">
                <a:solidFill>
                  <a:schemeClr val="accent1">
                    <a:lumMod val="75000"/>
                  </a:schemeClr>
                </a:solidFill>
                <a:latin typeface="+mj-lt"/>
              </a:rPr>
              <a:t> </a:t>
            </a:r>
            <a:r>
              <a:rPr lang="el-GR" sz="1500" b="1" dirty="0" smtClean="0">
                <a:solidFill>
                  <a:schemeClr val="accent1">
                    <a:lumMod val="75000"/>
                  </a:schemeClr>
                </a:solidFill>
                <a:latin typeface="+mj-lt"/>
              </a:rPr>
              <a:t/>
            </a:r>
            <a:br>
              <a:rPr lang="el-GR" sz="1500" b="1" dirty="0" smtClean="0">
                <a:solidFill>
                  <a:schemeClr val="accent1">
                    <a:lumMod val="75000"/>
                  </a:schemeClr>
                </a:solidFill>
                <a:latin typeface="+mj-lt"/>
              </a:rPr>
            </a:br>
            <a:r>
              <a:rPr lang="el-GR" sz="1500" b="1" dirty="0" smtClean="0">
                <a:solidFill>
                  <a:schemeClr val="accent1">
                    <a:lumMod val="75000"/>
                  </a:schemeClr>
                </a:solidFill>
                <a:latin typeface="+mj-lt"/>
              </a:rPr>
              <a:t>θα πρέπει όλοι οι εμπλεκόμενοι να έχουν ξεκάθαρους,διακριτούς ρόλους και να έχουν τεθεί από κοινού σαφή όρια.</a:t>
            </a:r>
            <a:endParaRPr lang="el-GR" sz="1500" b="1" dirty="0">
              <a:solidFill>
                <a:schemeClr val="accent1">
                  <a:lumMod val="75000"/>
                </a:schemeClr>
              </a:solidFill>
              <a:latin typeface="+mj-lt"/>
            </a:endParaRPr>
          </a:p>
        </p:txBody>
      </p:sp>
      <p:sp>
        <p:nvSpPr>
          <p:cNvPr id="12" name="11 - Ορθογώνιο"/>
          <p:cNvSpPr/>
          <p:nvPr/>
        </p:nvSpPr>
        <p:spPr>
          <a:xfrm>
            <a:off x="5646761" y="260648"/>
            <a:ext cx="3497239" cy="760208"/>
          </a:xfrm>
          <a:prstGeom prst="rect">
            <a:avLst/>
          </a:prstGeom>
          <a:gradFill>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340" b="1" dirty="0" smtClean="0">
                <a:ln w="11430"/>
                <a:solidFill>
                  <a:schemeClr val="accent2">
                    <a:lumMod val="40000"/>
                    <a:lumOff val="60000"/>
                  </a:schemeClr>
                </a:solidFill>
                <a:effectLst>
                  <a:outerShdw blurRad="50800" dist="38100" dir="18900000" algn="bl" rotWithShape="0">
                    <a:prstClr val="black">
                      <a:alpha val="40000"/>
                    </a:prstClr>
                  </a:outerShdw>
                </a:effectLst>
              </a:rPr>
              <a:t>Βα</a:t>
            </a:r>
            <a:r>
              <a:rPr lang="el-GR" sz="4340" b="1" dirty="0" smtClean="0">
                <a:ln w="11430"/>
                <a:solidFill>
                  <a:schemeClr val="accent2">
                    <a:lumMod val="40000"/>
                    <a:lumOff val="60000"/>
                  </a:schemeClr>
                </a:solidFill>
                <a:effectLst>
                  <a:outerShdw blurRad="50800" dist="39000" dir="5460000" algn="tl">
                    <a:srgbClr val="000000">
                      <a:alpha val="38000"/>
                    </a:srgbClr>
                  </a:outerShdw>
                </a:effectLst>
              </a:rPr>
              <a:t>σικές αρχές</a:t>
            </a:r>
            <a:endParaRPr lang="el-GR" sz="4340" b="1" cap="none" spc="0" dirty="0">
              <a:ln w="11430"/>
              <a:solidFill>
                <a:schemeClr val="accent2">
                  <a:lumMod val="40000"/>
                  <a:lumOff val="60000"/>
                </a:schemeClr>
              </a:solidFill>
              <a:effectLst>
                <a:outerShdw blurRad="50800" dist="39000" dir="5460000" algn="tl">
                  <a:srgbClr val="000000">
                    <a:alpha val="38000"/>
                  </a:srgbClr>
                </a:outerShdw>
              </a:effectLst>
            </a:endParaRPr>
          </a:p>
        </p:txBody>
      </p:sp>
      <p:sp>
        <p:nvSpPr>
          <p:cNvPr id="15" name="14 - Επεξήγηση με στρογγυλεμένο παραλληλόγραμμο"/>
          <p:cNvSpPr/>
          <p:nvPr/>
        </p:nvSpPr>
        <p:spPr>
          <a:xfrm rot="19470845">
            <a:off x="318171" y="4018305"/>
            <a:ext cx="2376264" cy="1856518"/>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latin typeface="Cambria" pitchFamily="18" charset="0"/>
              </a:rPr>
              <a:t>Η συνεργασία σχολείου </a:t>
            </a:r>
            <a:r>
              <a:rPr lang="el-GR" sz="1600" b="1" dirty="0">
                <a:latin typeface="Cambria" pitchFamily="18" charset="0"/>
              </a:rPr>
              <a:t>- γονέων θα πρέπει να έχει ως </a:t>
            </a:r>
            <a:r>
              <a:rPr lang="el-GR" sz="1600" b="1" dirty="0" smtClean="0">
                <a:latin typeface="Cambria" pitchFamily="18" charset="0"/>
              </a:rPr>
              <a:t/>
            </a:r>
            <a:br>
              <a:rPr lang="el-GR" sz="1600" b="1" dirty="0" smtClean="0">
                <a:latin typeface="Cambria" pitchFamily="18" charset="0"/>
              </a:rPr>
            </a:br>
            <a:r>
              <a:rPr lang="el-GR" sz="1600" b="1" dirty="0" smtClean="0">
                <a:solidFill>
                  <a:srgbClr val="FF3399"/>
                </a:solidFill>
                <a:latin typeface="Cambria" pitchFamily="18" charset="0"/>
              </a:rPr>
              <a:t>τελικό </a:t>
            </a:r>
            <a:r>
              <a:rPr lang="el-GR" sz="1600" b="1" dirty="0">
                <a:solidFill>
                  <a:srgbClr val="FF3399"/>
                </a:solidFill>
                <a:latin typeface="Cambria" pitchFamily="18" charset="0"/>
              </a:rPr>
              <a:t>αποδέκτη και ωφελούμενο </a:t>
            </a:r>
            <a:r>
              <a:rPr lang="el-GR" sz="1600" b="1" dirty="0" smtClean="0">
                <a:solidFill>
                  <a:srgbClr val="FF3399"/>
                </a:solidFill>
                <a:latin typeface="Cambria" pitchFamily="18" charset="0"/>
              </a:rPr>
              <a:t/>
            </a:r>
            <a:br>
              <a:rPr lang="el-GR" sz="1600" b="1" dirty="0" smtClean="0">
                <a:solidFill>
                  <a:srgbClr val="FF3399"/>
                </a:solidFill>
                <a:latin typeface="Cambria" pitchFamily="18" charset="0"/>
              </a:rPr>
            </a:br>
            <a:r>
              <a:rPr lang="el-GR" sz="1600" b="1" dirty="0" smtClean="0">
                <a:solidFill>
                  <a:srgbClr val="FF3399"/>
                </a:solidFill>
                <a:latin typeface="Cambria" pitchFamily="18" charset="0"/>
              </a:rPr>
              <a:t>το </a:t>
            </a:r>
            <a:r>
              <a:rPr lang="el-GR" sz="1600" b="1" dirty="0">
                <a:solidFill>
                  <a:srgbClr val="FF3399"/>
                </a:solidFill>
                <a:latin typeface="Cambria" pitchFamily="18" charset="0"/>
              </a:rPr>
              <a:t>μαθητή</a:t>
            </a:r>
            <a:r>
              <a:rPr lang="el-GR" b="1" dirty="0">
                <a:solidFill>
                  <a:srgbClr val="FF3399"/>
                </a:solidFill>
                <a:latin typeface="Cambria" pitchFamily="18" charset="0"/>
              </a:rPr>
              <a:t>.</a:t>
            </a:r>
          </a:p>
        </p:txBody>
      </p:sp>
      <p:pic>
        <p:nvPicPr>
          <p:cNvPr id="3074" name="Picture 2" descr="http://3.bp.blogspot.com/-AoEDE50UYe4/VS10Ywx2d8I/AAAAAAAAAy8/pumqSYqlIv4/s1600/20150331_165552.jpg"/>
          <p:cNvPicPr>
            <a:picLocks noChangeAspect="1" noChangeArrowheads="1"/>
          </p:cNvPicPr>
          <p:nvPr/>
        </p:nvPicPr>
        <p:blipFill>
          <a:blip r:embed="rId2" cstate="print"/>
          <a:srcRect/>
          <a:stretch>
            <a:fillRect/>
          </a:stretch>
        </p:blipFill>
        <p:spPr bwMode="auto">
          <a:xfrm>
            <a:off x="2555777" y="4121696"/>
            <a:ext cx="4346526" cy="266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edg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FFF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8 - Εικόνα"/>
          <p:cNvPicPr/>
          <p:nvPr/>
        </p:nvPicPr>
        <p:blipFill>
          <a:blip r:embed="rId2" cstate="print"/>
          <a:srcRect/>
          <a:stretch>
            <a:fillRect/>
          </a:stretch>
        </p:blipFill>
        <p:spPr bwMode="auto">
          <a:xfrm>
            <a:off x="3635896" y="1556792"/>
            <a:ext cx="5508104" cy="5301209"/>
          </a:xfrm>
          <a:prstGeom prst="rect">
            <a:avLst/>
          </a:prstGeom>
          <a:noFill/>
          <a:ln w="9525">
            <a:noFill/>
            <a:miter lim="800000"/>
            <a:headEnd/>
            <a:tailEnd/>
          </a:ln>
        </p:spPr>
      </p:pic>
      <p:sp>
        <p:nvSpPr>
          <p:cNvPr id="2" name="1 - Ορθογώνιο"/>
          <p:cNvSpPr/>
          <p:nvPr/>
        </p:nvSpPr>
        <p:spPr>
          <a:xfrm>
            <a:off x="179512" y="188640"/>
            <a:ext cx="6121281" cy="923330"/>
          </a:xfrm>
          <a:prstGeom prst="rect">
            <a:avLst/>
          </a:prstGeom>
          <a:noFill/>
        </p:spPr>
        <p:txBody>
          <a:bodyPr wrap="square" lIns="91440" tIns="45720" rIns="91440" bIns="45720">
            <a:spAutoFit/>
          </a:bodyPr>
          <a:lstStyle/>
          <a:p>
            <a:pPr algn="ctr"/>
            <a:r>
              <a:rPr lang="el-G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ΕΦΑΡΜΟΓΗ ΔΡΑΣΗΣ</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 Ορθογώνιο"/>
          <p:cNvSpPr/>
          <p:nvPr/>
        </p:nvSpPr>
        <p:spPr>
          <a:xfrm>
            <a:off x="251520" y="1052736"/>
            <a:ext cx="828247" cy="923330"/>
          </a:xfrm>
          <a:prstGeom prst="rect">
            <a:avLst/>
          </a:prstGeom>
          <a:noFill/>
        </p:spPr>
        <p:txBody>
          <a:bodyPr wrap="square" lIns="91440" tIns="45720" rIns="91440" bIns="45720">
            <a:spAutoFit/>
          </a:bodyPr>
          <a:lstStyle/>
          <a:p>
            <a:pPr algn="ctr"/>
            <a:r>
              <a:rPr lang="el-G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Α.</a:t>
            </a: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3 - TextBox"/>
          <p:cNvSpPr txBox="1"/>
          <p:nvPr/>
        </p:nvSpPr>
        <p:spPr>
          <a:xfrm>
            <a:off x="993755" y="1196752"/>
            <a:ext cx="4288097" cy="369332"/>
          </a:xfrm>
          <a:prstGeom prst="rect">
            <a:avLst/>
          </a:prstGeom>
          <a:noFill/>
        </p:spPr>
        <p:txBody>
          <a:bodyPr wrap="none" rtlCol="0">
            <a:spAutoFit/>
          </a:bodyPr>
          <a:lstStyle/>
          <a:p>
            <a:pPr algn="ctr"/>
            <a:r>
              <a:rPr lang="el-GR" dirty="0" smtClean="0">
                <a:latin typeface="Cambria" pitchFamily="18" charset="0"/>
              </a:rPr>
              <a:t>Σχεδιασμός  δράσης και υποβολή σχεδίου</a:t>
            </a:r>
            <a:endParaRPr lang="el-GR" dirty="0">
              <a:latin typeface="Cambria" pitchFamily="18" charset="0"/>
            </a:endParaRPr>
          </a:p>
        </p:txBody>
      </p:sp>
      <p:sp>
        <p:nvSpPr>
          <p:cNvPr id="6" name="5 - Ορθογώνιο"/>
          <p:cNvSpPr/>
          <p:nvPr/>
        </p:nvSpPr>
        <p:spPr>
          <a:xfrm>
            <a:off x="251520" y="1916832"/>
            <a:ext cx="756938" cy="923330"/>
          </a:xfrm>
          <a:prstGeom prst="rect">
            <a:avLst/>
          </a:prstGeom>
          <a:noFill/>
        </p:spPr>
        <p:txBody>
          <a:bodyPr wrap="none" lIns="91440" tIns="45720" rIns="91440" bIns="45720">
            <a:spAutoFit/>
          </a:bodyPr>
          <a:lstStyle/>
          <a:p>
            <a:pPr algn="ctr"/>
            <a:r>
              <a:rPr lang="el-G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Β.</a:t>
            </a: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7 - TextBox"/>
          <p:cNvSpPr txBox="1"/>
          <p:nvPr/>
        </p:nvSpPr>
        <p:spPr>
          <a:xfrm>
            <a:off x="971601" y="2132856"/>
            <a:ext cx="2448271" cy="1477328"/>
          </a:xfrm>
          <a:prstGeom prst="rect">
            <a:avLst/>
          </a:prstGeom>
          <a:noFill/>
        </p:spPr>
        <p:txBody>
          <a:bodyPr wrap="square" rtlCol="0">
            <a:spAutoFit/>
          </a:bodyPr>
          <a:lstStyle/>
          <a:p>
            <a:pPr algn="ctr"/>
            <a:r>
              <a:rPr lang="en-US" dirty="0" smtClean="0">
                <a:latin typeface="Cambria" pitchFamily="18" charset="0"/>
              </a:rPr>
              <a:t> </a:t>
            </a:r>
            <a:r>
              <a:rPr lang="el-GR" dirty="0" smtClean="0">
                <a:latin typeface="Cambria" pitchFamily="18" charset="0"/>
              </a:rPr>
              <a:t>Δημιουργία  </a:t>
            </a:r>
            <a:r>
              <a:rPr lang="en-US" dirty="0" smtClean="0">
                <a:latin typeface="Cambria" pitchFamily="18" charset="0"/>
              </a:rPr>
              <a:t/>
            </a:r>
            <a:br>
              <a:rPr lang="en-US" dirty="0" smtClean="0">
                <a:latin typeface="Cambria" pitchFamily="18" charset="0"/>
              </a:rPr>
            </a:br>
            <a:r>
              <a:rPr lang="en-US" dirty="0" smtClean="0">
                <a:latin typeface="Cambria" pitchFamily="18" charset="0"/>
              </a:rPr>
              <a:t> </a:t>
            </a:r>
            <a:r>
              <a:rPr lang="el-GR" dirty="0" smtClean="0">
                <a:latin typeface="Cambria" pitchFamily="18" charset="0"/>
              </a:rPr>
              <a:t>Ψηφιακής Κοινότητας </a:t>
            </a:r>
            <a:endParaRPr lang="en-US" dirty="0" smtClean="0">
              <a:latin typeface="Cambria" pitchFamily="18" charset="0"/>
            </a:endParaRPr>
          </a:p>
          <a:p>
            <a:pPr algn="ctr"/>
            <a:r>
              <a:rPr lang="el-GR" dirty="0" smtClean="0">
                <a:latin typeface="Cambria" pitchFamily="18" charset="0"/>
              </a:rPr>
              <a:t> Σχολείου</a:t>
            </a:r>
            <a:r>
              <a:rPr lang="en-US" dirty="0" smtClean="0">
                <a:latin typeface="Cambria" pitchFamily="18" charset="0"/>
              </a:rPr>
              <a:t> -</a:t>
            </a:r>
            <a:r>
              <a:rPr lang="el-GR" dirty="0" smtClean="0">
                <a:latin typeface="Cambria" pitchFamily="18" charset="0"/>
              </a:rPr>
              <a:t> Γονέων του σχολείου μας  στο  </a:t>
            </a:r>
            <a:r>
              <a:rPr lang="en-US" b="1" dirty="0" smtClean="0">
                <a:latin typeface="Cambria" pitchFamily="18" charset="0"/>
              </a:rPr>
              <a:t>ODS PORTAL</a:t>
            </a:r>
            <a:endParaRPr lang="el-GR" b="1" dirty="0">
              <a:latin typeface="Cambria" pitchFamily="18" charset="0"/>
            </a:endParaRPr>
          </a:p>
        </p:txBody>
      </p:sp>
      <p:sp>
        <p:nvSpPr>
          <p:cNvPr id="11" name="10 - Ορθογώνιο"/>
          <p:cNvSpPr/>
          <p:nvPr/>
        </p:nvSpPr>
        <p:spPr>
          <a:xfrm>
            <a:off x="323528" y="3429000"/>
            <a:ext cx="652743" cy="923330"/>
          </a:xfrm>
          <a:prstGeom prst="rect">
            <a:avLst/>
          </a:prstGeom>
          <a:noFill/>
        </p:spPr>
        <p:txBody>
          <a:bodyPr wrap="square" lIns="91440" tIns="45720" rIns="91440" bIns="45720">
            <a:spAutoFit/>
          </a:bodyPr>
          <a:lstStyle/>
          <a:p>
            <a:pPr algn="ctr"/>
            <a:r>
              <a:rPr lang="el-G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Γ.</a:t>
            </a: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11 - TextBox"/>
          <p:cNvSpPr txBox="1"/>
          <p:nvPr/>
        </p:nvSpPr>
        <p:spPr>
          <a:xfrm>
            <a:off x="755577" y="3861048"/>
            <a:ext cx="2808312" cy="2585323"/>
          </a:xfrm>
          <a:prstGeom prst="rect">
            <a:avLst/>
          </a:prstGeom>
          <a:noFill/>
        </p:spPr>
        <p:txBody>
          <a:bodyPr wrap="square" rtlCol="0">
            <a:spAutoFit/>
          </a:bodyPr>
          <a:lstStyle/>
          <a:p>
            <a:pPr algn="ctr"/>
            <a:r>
              <a:rPr lang="el-GR" dirty="0" smtClean="0">
                <a:latin typeface="Cambria" pitchFamily="18" charset="0"/>
              </a:rPr>
              <a:t>Συνεργασία </a:t>
            </a:r>
            <a:br>
              <a:rPr lang="el-GR" dirty="0" smtClean="0">
                <a:latin typeface="Cambria" pitchFamily="18" charset="0"/>
              </a:rPr>
            </a:br>
            <a:r>
              <a:rPr lang="el-GR" dirty="0" smtClean="0">
                <a:latin typeface="Cambria" pitchFamily="18" charset="0"/>
              </a:rPr>
              <a:t>με το Σύλλογο Γονέων</a:t>
            </a:r>
            <a:br>
              <a:rPr lang="el-GR" dirty="0" smtClean="0">
                <a:latin typeface="Cambria" pitchFamily="18" charset="0"/>
              </a:rPr>
            </a:br>
            <a:r>
              <a:rPr lang="el-GR" dirty="0" smtClean="0">
                <a:latin typeface="Cambria" pitchFamily="18" charset="0"/>
              </a:rPr>
              <a:t> &amp; Κηδεμόνων</a:t>
            </a:r>
            <a:br>
              <a:rPr lang="el-GR" dirty="0" smtClean="0">
                <a:latin typeface="Cambria" pitchFamily="18" charset="0"/>
              </a:rPr>
            </a:br>
            <a:r>
              <a:rPr lang="el-GR" dirty="0" smtClean="0">
                <a:latin typeface="Cambria" pitchFamily="18" charset="0"/>
              </a:rPr>
              <a:t> για την πραγματοποίηση της σημερινής εκδήλωσης και την ενημέρωση των γονέων σχετικά με την εγγραφή τους στην Κοινότητα .</a:t>
            </a:r>
            <a:endParaRPr lang="el-GR"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3" presetClass="emph" presetSubtype="2" fill="hold" grpId="0" nodeType="afterEffect">
                                  <p:stCondLst>
                                    <p:cond delay="0"/>
                                  </p:stCondLst>
                                  <p:childTnLst>
                                    <p:animClr clrSpc="rgb">
                                      <p:cBhvr override="childStyle">
                                        <p:cTn id="9" dur="2000" fill="hold"/>
                                        <p:tgtEl>
                                          <p:spTgt spid="2"/>
                                        </p:tgtEl>
                                        <p:attrNameLst>
                                          <p:attrName>style.color</p:attrName>
                                        </p:attrNameLst>
                                      </p:cBhvr>
                                      <p:to>
                                        <a:srgbClr val="FF3399"/>
                                      </p:to>
                                    </p:animClr>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2000"/>
                                        <p:tgtEl>
                                          <p:spTgt spid="3"/>
                                        </p:tgtEl>
                                      </p:cBhvr>
                                    </p:animEffect>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20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2000"/>
                                        <p:tgtEl>
                                          <p:spTgt spid="12"/>
                                        </p:tgtEl>
                                      </p:cBhvr>
                                    </p:animEffect>
                                  </p:childTnLst>
                                </p:cTn>
                              </p:par>
                            </p:childTnLst>
                          </p:cTn>
                        </p:par>
                        <p:par>
                          <p:cTn id="38" fill="hold">
                            <p:stCondLst>
                              <p:cond delay="2000"/>
                            </p:stCondLst>
                            <p:childTnLst>
                              <p:par>
                                <p:cTn id="39" presetID="1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Bottom)">
                                      <p:cBhvr>
                                        <p:cTn id="41" dur="3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2000" tmFilter="0, 0; .2, .5; .8, .5; 1, 0"/>
                                        <p:tgtEl>
                                          <p:spTgt spid="9"/>
                                        </p:tgtEl>
                                      </p:cBhvr>
                                    </p:animEffect>
                                    <p:animScale>
                                      <p:cBhvr>
                                        <p:cTn id="46"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6" grpId="0"/>
      <p:bldP spid="8" grpId="0"/>
      <p:bldP spid="11" grpId="0"/>
      <p:bldP spid="1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376</Words>
  <Application>Microsoft Office PowerPoint</Application>
  <PresentationFormat>Προβολή στην οθόνη (4:3)</PresentationFormat>
  <Paragraphs>92</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 Open Discovery Space Portal </vt:lpstr>
      <vt:lpstr>Τι είναι το  Open Discovery Space ; </vt:lpstr>
      <vt:lpstr>Διαφάνεια 6</vt:lpstr>
      <vt:lpstr>Συμμετοχή του σχολείου μας στη Δράση E-Step Supporting teachers‘ and parents‘ partnerships through  social networking Technologies </vt:lpstr>
      <vt:lpstr>Διαφάνεια 8</vt:lpstr>
      <vt:lpstr>Διαφάνεια 9</vt:lpstr>
      <vt:lpstr>Διαφάνεια 10</vt:lpstr>
      <vt:lpstr>Διαφάνεια 11</vt:lpstr>
      <vt:lpstr>Διαφάνεια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105</cp:revision>
  <dcterms:created xsi:type="dcterms:W3CDTF">2015-05-06T05:47:42Z</dcterms:created>
  <dcterms:modified xsi:type="dcterms:W3CDTF">2015-05-06T17:13:33Z</dcterms:modified>
</cp:coreProperties>
</file>