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2" r:id="rId5"/>
    <p:sldId id="293" r:id="rId6"/>
    <p:sldId id="296" r:id="rId7"/>
    <p:sldId id="266" r:id="rId8"/>
    <p:sldId id="272" r:id="rId9"/>
    <p:sldId id="294" r:id="rId10"/>
    <p:sldId id="295" r:id="rId11"/>
    <p:sldId id="297" r:id="rId12"/>
    <p:sldId id="298" r:id="rId13"/>
    <p:sldId id="299" r:id="rId14"/>
    <p:sldId id="301" r:id="rId15"/>
    <p:sldId id="300" r:id="rId16"/>
    <p:sldId id="302" r:id="rId17"/>
    <p:sldId id="269" r:id="rId18"/>
    <p:sldId id="260" r:id="rId19"/>
    <p:sldId id="259" r:id="rId20"/>
    <p:sldId id="273" r:id="rId21"/>
    <p:sldId id="263" r:id="rId22"/>
    <p:sldId id="274" r:id="rId23"/>
    <p:sldId id="278" r:id="rId2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0099"/>
    <a:srgbClr val="006600"/>
    <a:srgbClr val="339933"/>
    <a:srgbClr val="CCFF66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Μεσαίο στυλ 4 - Έμφαση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E98969-5B98-44DE-99ED-7C02016796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8E11788-B565-4C82-84B7-BA93CDAA4473}">
      <dgm:prSet phldrT="[Κείμενο]" custT="1"/>
      <dgm:spPr/>
      <dgm:t>
        <a:bodyPr/>
        <a:lstStyle/>
        <a:p>
          <a:r>
            <a:rPr lang="el-G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Τρόποι με τους οποίους επιτυγχάνεται η λίπανση του εδάφους </a:t>
          </a:r>
          <a:endParaRPr lang="el-GR" sz="2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E3623B3-07BC-48F8-9C38-82846B5340C6}" type="parTrans" cxnId="{44F486EF-3AA0-4517-8264-57434322F83E}">
      <dgm:prSet/>
      <dgm:spPr/>
      <dgm:t>
        <a:bodyPr/>
        <a:lstStyle/>
        <a:p>
          <a:endParaRPr lang="el-GR"/>
        </a:p>
      </dgm:t>
    </dgm:pt>
    <dgm:pt modelId="{0E9E63C5-F992-487D-AB35-1AD09BED30F8}" type="sibTrans" cxnId="{44F486EF-3AA0-4517-8264-57434322F83E}">
      <dgm:prSet/>
      <dgm:spPr/>
      <dgm:t>
        <a:bodyPr/>
        <a:lstStyle/>
        <a:p>
          <a:endParaRPr lang="el-GR"/>
        </a:p>
      </dgm:t>
    </dgm:pt>
    <dgm:pt modelId="{DE53525C-2E3D-4AB0-8E8E-76F7D98DAD60}">
      <dgm:prSet phldrT="[Κείμενο]" custT="1"/>
      <dgm:spPr/>
      <dgm:t>
        <a:bodyPr/>
        <a:lstStyle/>
        <a:p>
          <a:r>
            <a:rPr lang="el-GR" sz="1700" dirty="0" smtClean="0">
              <a:solidFill>
                <a:srgbClr val="000099"/>
              </a:solidFill>
            </a:rPr>
            <a:t>  </a:t>
          </a:r>
          <a:r>
            <a:rPr lang="el-G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Προσθήκη χημικών λιπασμάτων</a:t>
          </a:r>
          <a:endParaRPr lang="el-GR" sz="2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24B9706-DE01-468E-89F9-0ED2893F8685}" type="parTrans" cxnId="{60A2F3B1-49F1-4CB9-A15B-FEC6E00C9299}">
      <dgm:prSet/>
      <dgm:spPr/>
      <dgm:t>
        <a:bodyPr/>
        <a:lstStyle/>
        <a:p>
          <a:endParaRPr lang="el-GR"/>
        </a:p>
      </dgm:t>
    </dgm:pt>
    <dgm:pt modelId="{C7B87892-5226-4866-8044-EE856C4D43AD}" type="sibTrans" cxnId="{60A2F3B1-49F1-4CB9-A15B-FEC6E00C9299}">
      <dgm:prSet/>
      <dgm:spPr/>
      <dgm:t>
        <a:bodyPr/>
        <a:lstStyle/>
        <a:p>
          <a:endParaRPr lang="el-GR"/>
        </a:p>
      </dgm:t>
    </dgm:pt>
    <dgm:pt modelId="{7AEAD65A-8C63-4DE0-A6FD-B01C04CA727B}">
      <dgm:prSet phldrT="[Κείμενο]" custT="1"/>
      <dgm:spPr/>
      <dgm:t>
        <a:bodyPr/>
        <a:lstStyle/>
        <a:p>
          <a:r>
            <a:rPr lang="el-G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Προσθήκη κοπριάς</a:t>
          </a:r>
          <a:endParaRPr lang="el-GR" sz="2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3B29F88-5249-4187-B92F-10C6211A6DDE}" type="parTrans" cxnId="{8715C4B2-021B-41D0-9880-3A77C7F0DCC9}">
      <dgm:prSet/>
      <dgm:spPr/>
      <dgm:t>
        <a:bodyPr/>
        <a:lstStyle/>
        <a:p>
          <a:endParaRPr lang="el-GR"/>
        </a:p>
      </dgm:t>
    </dgm:pt>
    <dgm:pt modelId="{C82B66AB-DF11-4160-AD4F-8364DEC790E0}" type="sibTrans" cxnId="{8715C4B2-021B-41D0-9880-3A77C7F0DCC9}">
      <dgm:prSet/>
      <dgm:spPr/>
      <dgm:t>
        <a:bodyPr/>
        <a:lstStyle/>
        <a:p>
          <a:endParaRPr lang="el-GR"/>
        </a:p>
      </dgm:t>
    </dgm:pt>
    <dgm:pt modelId="{E5BDA24E-CB98-4708-B1F4-53B15E73F1CB}">
      <dgm:prSet phldrT="[Κείμενο]" custT="1"/>
      <dgm:spPr/>
      <dgm:t>
        <a:bodyPr/>
        <a:lstStyle/>
        <a:p>
          <a:r>
            <a:rPr lang="el-G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Χλωρή λίπανση </a:t>
          </a:r>
          <a:endParaRPr lang="el-GR" sz="2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F4A3549-B6C4-45A5-B427-58BAD9144113}" type="parTrans" cxnId="{3E877273-5BF1-450C-B291-EA8D939611D1}">
      <dgm:prSet/>
      <dgm:spPr/>
      <dgm:t>
        <a:bodyPr/>
        <a:lstStyle/>
        <a:p>
          <a:endParaRPr lang="el-GR"/>
        </a:p>
      </dgm:t>
    </dgm:pt>
    <dgm:pt modelId="{AEEC0376-0F21-4169-A39C-DCF18B3B7F91}" type="sibTrans" cxnId="{3E877273-5BF1-450C-B291-EA8D939611D1}">
      <dgm:prSet/>
      <dgm:spPr/>
      <dgm:t>
        <a:bodyPr/>
        <a:lstStyle/>
        <a:p>
          <a:endParaRPr lang="el-GR"/>
        </a:p>
      </dgm:t>
    </dgm:pt>
    <dgm:pt modelId="{42E22927-1077-423D-B031-1260EDA996FE}">
      <dgm:prSet phldrT="[Κείμενο]" custT="1"/>
      <dgm:spPr/>
      <dgm:t>
        <a:bodyPr/>
        <a:lstStyle/>
        <a:p>
          <a:r>
            <a:rPr lang="el-G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Προσθήκη άλλων οργανικών ουσιών </a:t>
          </a:r>
          <a:endParaRPr lang="el-GR" sz="2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57E12DE-2AE8-415B-8C54-CC5BA45C08AD}" type="parTrans" cxnId="{29F40DD0-E13A-4434-9CC2-1F59481420EF}">
      <dgm:prSet/>
      <dgm:spPr/>
      <dgm:t>
        <a:bodyPr/>
        <a:lstStyle/>
        <a:p>
          <a:endParaRPr lang="el-GR"/>
        </a:p>
      </dgm:t>
    </dgm:pt>
    <dgm:pt modelId="{022966C3-4771-4568-839B-81DCBA442D40}" type="sibTrans" cxnId="{29F40DD0-E13A-4434-9CC2-1F59481420EF}">
      <dgm:prSet/>
      <dgm:spPr/>
      <dgm:t>
        <a:bodyPr/>
        <a:lstStyle/>
        <a:p>
          <a:endParaRPr lang="el-GR"/>
        </a:p>
      </dgm:t>
    </dgm:pt>
    <dgm:pt modelId="{1A2BB3ED-B1CE-43EC-BB45-1A7D5F4894A2}" type="pres">
      <dgm:prSet presAssocID="{90E98969-5B98-44DE-99ED-7C02016796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1067F34-7CD5-4A19-9671-90C589E00D71}" type="pres">
      <dgm:prSet presAssocID="{78E11788-B565-4C82-84B7-BA93CDAA4473}" presName="parentText" presStyleLbl="node1" presStyleIdx="0" presStyleCnt="1" custScaleY="84282" custLinFactNeighborY="-4081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58F2E41-1096-4997-B89B-A8697A7B5BF2}" type="pres">
      <dgm:prSet presAssocID="{78E11788-B565-4C82-84B7-BA93CDAA4473}" presName="childText" presStyleLbl="revTx" presStyleIdx="0" presStyleCnt="1" custLinFactNeighborY="-2639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715C4B2-021B-41D0-9880-3A77C7F0DCC9}" srcId="{78E11788-B565-4C82-84B7-BA93CDAA4473}" destId="{7AEAD65A-8C63-4DE0-A6FD-B01C04CA727B}" srcOrd="1" destOrd="0" parTransId="{B3B29F88-5249-4187-B92F-10C6211A6DDE}" sibTransId="{C82B66AB-DF11-4160-AD4F-8364DEC790E0}"/>
    <dgm:cxn modelId="{0136525D-0E94-400B-92ED-2E7B5D6DC6C1}" type="presOf" srcId="{7AEAD65A-8C63-4DE0-A6FD-B01C04CA727B}" destId="{358F2E41-1096-4997-B89B-A8697A7B5BF2}" srcOrd="0" destOrd="1" presId="urn:microsoft.com/office/officeart/2005/8/layout/vList2"/>
    <dgm:cxn modelId="{58E947C1-9D2A-4E08-A175-8E92CC915C58}" type="presOf" srcId="{E5BDA24E-CB98-4708-B1F4-53B15E73F1CB}" destId="{358F2E41-1096-4997-B89B-A8697A7B5BF2}" srcOrd="0" destOrd="2" presId="urn:microsoft.com/office/officeart/2005/8/layout/vList2"/>
    <dgm:cxn modelId="{44F486EF-3AA0-4517-8264-57434322F83E}" srcId="{90E98969-5B98-44DE-99ED-7C020167964D}" destId="{78E11788-B565-4C82-84B7-BA93CDAA4473}" srcOrd="0" destOrd="0" parTransId="{AE3623B3-07BC-48F8-9C38-82846B5340C6}" sibTransId="{0E9E63C5-F992-487D-AB35-1AD09BED30F8}"/>
    <dgm:cxn modelId="{29F40DD0-E13A-4434-9CC2-1F59481420EF}" srcId="{78E11788-B565-4C82-84B7-BA93CDAA4473}" destId="{42E22927-1077-423D-B031-1260EDA996FE}" srcOrd="3" destOrd="0" parTransId="{257E12DE-2AE8-415B-8C54-CC5BA45C08AD}" sibTransId="{022966C3-4771-4568-839B-81DCBA442D40}"/>
    <dgm:cxn modelId="{78D20441-E5DB-4A39-B48D-C3523B4A17B8}" type="presOf" srcId="{78E11788-B565-4C82-84B7-BA93CDAA4473}" destId="{41067F34-7CD5-4A19-9671-90C589E00D71}" srcOrd="0" destOrd="0" presId="urn:microsoft.com/office/officeart/2005/8/layout/vList2"/>
    <dgm:cxn modelId="{3E877273-5BF1-450C-B291-EA8D939611D1}" srcId="{78E11788-B565-4C82-84B7-BA93CDAA4473}" destId="{E5BDA24E-CB98-4708-B1F4-53B15E73F1CB}" srcOrd="2" destOrd="0" parTransId="{0F4A3549-B6C4-45A5-B427-58BAD9144113}" sibTransId="{AEEC0376-0F21-4169-A39C-DCF18B3B7F91}"/>
    <dgm:cxn modelId="{60A2F3B1-49F1-4CB9-A15B-FEC6E00C9299}" srcId="{78E11788-B565-4C82-84B7-BA93CDAA4473}" destId="{DE53525C-2E3D-4AB0-8E8E-76F7D98DAD60}" srcOrd="0" destOrd="0" parTransId="{324B9706-DE01-468E-89F9-0ED2893F8685}" sibTransId="{C7B87892-5226-4866-8044-EE856C4D43AD}"/>
    <dgm:cxn modelId="{FBF7C81A-5B20-4AD9-B4D7-44C3592D3E59}" type="presOf" srcId="{DE53525C-2E3D-4AB0-8E8E-76F7D98DAD60}" destId="{358F2E41-1096-4997-B89B-A8697A7B5BF2}" srcOrd="0" destOrd="0" presId="urn:microsoft.com/office/officeart/2005/8/layout/vList2"/>
    <dgm:cxn modelId="{3D963B3B-129D-4DF9-8658-A01606565591}" type="presOf" srcId="{90E98969-5B98-44DE-99ED-7C020167964D}" destId="{1A2BB3ED-B1CE-43EC-BB45-1A7D5F4894A2}" srcOrd="0" destOrd="0" presId="urn:microsoft.com/office/officeart/2005/8/layout/vList2"/>
    <dgm:cxn modelId="{47BC3A04-F350-458F-A118-2EDD60708CDE}" type="presOf" srcId="{42E22927-1077-423D-B031-1260EDA996FE}" destId="{358F2E41-1096-4997-B89B-A8697A7B5BF2}" srcOrd="0" destOrd="3" presId="urn:microsoft.com/office/officeart/2005/8/layout/vList2"/>
    <dgm:cxn modelId="{B43B6F82-8B02-481B-9905-927984698EAF}" type="presParOf" srcId="{1A2BB3ED-B1CE-43EC-BB45-1A7D5F4894A2}" destId="{41067F34-7CD5-4A19-9671-90C589E00D71}" srcOrd="0" destOrd="0" presId="urn:microsoft.com/office/officeart/2005/8/layout/vList2"/>
    <dgm:cxn modelId="{1D279FFB-5892-4471-BAB2-1B8618D85F2D}" type="presParOf" srcId="{1A2BB3ED-B1CE-43EC-BB45-1A7D5F4894A2}" destId="{358F2E41-1096-4997-B89B-A8697A7B5BF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EB4BD6-FD8C-43C6-9C92-13BF24B95E18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l-GR"/>
        </a:p>
      </dgm:t>
    </dgm:pt>
    <dgm:pt modelId="{0D256CAF-4A45-4429-A67E-B7BDABD62658}">
      <dgm:prSet phldrT="[Κείμενο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dirty="0" smtClean="0">
              <a:latin typeface="Arial" pitchFamily="34" charset="0"/>
              <a:cs typeface="Arial" pitchFamily="34" charset="0"/>
            </a:rPr>
            <a:t>Ανόργανη Λίπανση (Συμβατικός λαχανόκηπος)</a:t>
          </a:r>
          <a:endParaRPr lang="el-GR" sz="2000" dirty="0">
            <a:latin typeface="Arial" pitchFamily="34" charset="0"/>
            <a:cs typeface="Arial" pitchFamily="34" charset="0"/>
          </a:endParaRPr>
        </a:p>
      </dgm:t>
    </dgm:pt>
    <dgm:pt modelId="{2124291D-EF22-42D6-A29B-D318EE6B062C}" type="parTrans" cxnId="{D96BC2C6-6F1E-444E-BEC8-0E17ACD7797C}">
      <dgm:prSet/>
      <dgm:spPr/>
      <dgm:t>
        <a:bodyPr/>
        <a:lstStyle/>
        <a:p>
          <a:endParaRPr lang="el-GR"/>
        </a:p>
      </dgm:t>
    </dgm:pt>
    <dgm:pt modelId="{8AE232E8-085D-4FFA-AD76-80209B7B4C11}" type="sibTrans" cxnId="{D96BC2C6-6F1E-444E-BEC8-0E17ACD7797C}">
      <dgm:prSet/>
      <dgm:spPr/>
      <dgm:t>
        <a:bodyPr/>
        <a:lstStyle/>
        <a:p>
          <a:endParaRPr lang="el-GR"/>
        </a:p>
      </dgm:t>
    </dgm:pt>
    <dgm:pt modelId="{81E346A3-BFE6-45F2-9DDF-62B7497823BD}">
      <dgm:prSet phldrT="[Κείμενο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dirty="0" smtClean="0">
              <a:latin typeface="Arial" pitchFamily="34" charset="0"/>
              <a:cs typeface="Arial" pitchFamily="34" charset="0"/>
            </a:rPr>
            <a:t>Οργανική Λίπανση (Βιολογικός Λαχανόκηπος)</a:t>
          </a:r>
          <a:endParaRPr lang="el-GR" sz="2000" dirty="0">
            <a:latin typeface="Arial" pitchFamily="34" charset="0"/>
            <a:cs typeface="Arial" pitchFamily="34" charset="0"/>
          </a:endParaRPr>
        </a:p>
      </dgm:t>
    </dgm:pt>
    <dgm:pt modelId="{70829F7F-0C86-4366-9A72-3A37DAB5B79B}" type="parTrans" cxnId="{0A6ECF27-F42A-4A1B-9056-8692FE182752}">
      <dgm:prSet/>
      <dgm:spPr/>
      <dgm:t>
        <a:bodyPr/>
        <a:lstStyle/>
        <a:p>
          <a:endParaRPr lang="el-GR"/>
        </a:p>
      </dgm:t>
    </dgm:pt>
    <dgm:pt modelId="{D5AA09DB-D000-4CCA-A725-02882B67AF79}" type="sibTrans" cxnId="{0A6ECF27-F42A-4A1B-9056-8692FE182752}">
      <dgm:prSet/>
      <dgm:spPr/>
      <dgm:t>
        <a:bodyPr/>
        <a:lstStyle/>
        <a:p>
          <a:endParaRPr lang="el-GR"/>
        </a:p>
      </dgm:t>
    </dgm:pt>
    <dgm:pt modelId="{2EB6C611-1843-4F8D-AB61-338F41EBFF7A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Συνθετικά λιπάσματα που περιλαμβάνουν ένα ή περισσότερα θρ.στοιχεία </a:t>
          </a:r>
          <a:endParaRPr lang="el-GR" sz="20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A134F81-1E8E-43E2-8B88-4070C35D3519}" type="parTrans" cxnId="{277B6B95-8201-4105-A922-418C7634987D}">
      <dgm:prSet/>
      <dgm:spPr/>
      <dgm:t>
        <a:bodyPr/>
        <a:lstStyle/>
        <a:p>
          <a:endParaRPr lang="el-GR"/>
        </a:p>
      </dgm:t>
    </dgm:pt>
    <dgm:pt modelId="{C91D0291-B0CA-4989-AE94-456B766EACAD}" type="sibTrans" cxnId="{277B6B95-8201-4105-A922-418C7634987D}">
      <dgm:prSet/>
      <dgm:spPr/>
      <dgm:t>
        <a:bodyPr/>
        <a:lstStyle/>
        <a:p>
          <a:endParaRPr lang="el-GR"/>
        </a:p>
      </dgm:t>
    </dgm:pt>
    <dgm:pt modelId="{1B168E77-E206-4C03-B2CC-B8A790DA627B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Κοκκώδη, υγρά, σκόνες </a:t>
          </a:r>
          <a:endParaRPr lang="el-GR" sz="20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3FBD65C-3A50-4DC1-AF5D-3DC1EB80038B}" type="parTrans" cxnId="{FB301AE5-C79D-442A-A4EB-948D2F921484}">
      <dgm:prSet/>
      <dgm:spPr/>
      <dgm:t>
        <a:bodyPr/>
        <a:lstStyle/>
        <a:p>
          <a:endParaRPr lang="el-GR"/>
        </a:p>
      </dgm:t>
    </dgm:pt>
    <dgm:pt modelId="{22825B63-32A0-48D6-B103-8F22D8BF0FDD}" type="sibTrans" cxnId="{FB301AE5-C79D-442A-A4EB-948D2F921484}">
      <dgm:prSet/>
      <dgm:spPr/>
      <dgm:t>
        <a:bodyPr/>
        <a:lstStyle/>
        <a:p>
          <a:endParaRPr lang="el-GR"/>
        </a:p>
      </dgm:t>
    </dgm:pt>
    <dgm:pt modelId="{106E704E-894D-4E78-817C-9F5C91A38A5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Βασικά θρ. στοιχεία που περιλαμβάνουν Ν, </a:t>
          </a:r>
          <a:r>
            <a: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P, K </a:t>
          </a:r>
          <a:r>
            <a:rPr lang="el-G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αλλά ιχνοστοιχεία</a:t>
          </a:r>
          <a:endParaRPr lang="el-GR" sz="20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5EF7FC1-D5DB-46FD-82A8-17EA896B7062}" type="parTrans" cxnId="{4186BE61-4738-4753-BE3F-737B5BD3EA78}">
      <dgm:prSet/>
      <dgm:spPr/>
      <dgm:t>
        <a:bodyPr/>
        <a:lstStyle/>
        <a:p>
          <a:endParaRPr lang="el-GR"/>
        </a:p>
      </dgm:t>
    </dgm:pt>
    <dgm:pt modelId="{14347C19-9BB0-4162-837B-50A89D619FB2}" type="sibTrans" cxnId="{4186BE61-4738-4753-BE3F-737B5BD3EA78}">
      <dgm:prSet/>
      <dgm:spPr/>
      <dgm:t>
        <a:bodyPr/>
        <a:lstStyle/>
        <a:p>
          <a:endParaRPr lang="el-GR"/>
        </a:p>
      </dgm:t>
    </dgm:pt>
    <dgm:pt modelId="{674C5566-6D96-4DCA-B52E-8815B531903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Προσοχή στις οδηγίες χρήσης (δοσολογία)</a:t>
          </a:r>
          <a:endParaRPr lang="el-GR" sz="20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895E9D1-9218-4B37-9E24-CB24690F9EAF}" type="parTrans" cxnId="{868B5079-CD6E-491B-B370-513D9A184E7F}">
      <dgm:prSet/>
      <dgm:spPr/>
      <dgm:t>
        <a:bodyPr/>
        <a:lstStyle/>
        <a:p>
          <a:endParaRPr lang="el-GR"/>
        </a:p>
      </dgm:t>
    </dgm:pt>
    <dgm:pt modelId="{09E9F9AC-CA84-43C3-919B-9C82427594B5}" type="sibTrans" cxnId="{868B5079-CD6E-491B-B370-513D9A184E7F}">
      <dgm:prSet/>
      <dgm:spPr/>
      <dgm:t>
        <a:bodyPr/>
        <a:lstStyle/>
        <a:p>
          <a:endParaRPr lang="el-GR"/>
        </a:p>
      </dgm:t>
    </dgm:pt>
    <dgm:pt modelId="{585D3510-8EE9-44AE-95D9-233633917A2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l-G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Λιπάσματα από φυσικές πρώτες ύλες </a:t>
          </a:r>
          <a:endParaRPr lang="el-GR" sz="20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4EBDB4F-3CB5-47B2-AFF6-275363E284FC}" type="parTrans" cxnId="{1D706A8B-57FA-4A53-A1E3-0CA0D222F67E}">
      <dgm:prSet/>
      <dgm:spPr/>
      <dgm:t>
        <a:bodyPr/>
        <a:lstStyle/>
        <a:p>
          <a:endParaRPr lang="el-GR"/>
        </a:p>
      </dgm:t>
    </dgm:pt>
    <dgm:pt modelId="{927EFF58-F131-40DC-B005-4DF9277A8EE6}" type="sibTrans" cxnId="{1D706A8B-57FA-4A53-A1E3-0CA0D222F67E}">
      <dgm:prSet/>
      <dgm:spPr/>
      <dgm:t>
        <a:bodyPr/>
        <a:lstStyle/>
        <a:p>
          <a:endParaRPr lang="el-GR"/>
        </a:p>
      </dgm:t>
    </dgm:pt>
    <dgm:pt modelId="{42729B1C-EB6C-4E33-8FDB-A1268131DF5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l-G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Ζωική κοπριά, κομπόστ, ιχθυάλευρα, χλωρή λίπανση </a:t>
          </a:r>
          <a:endParaRPr lang="el-GR" sz="20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943A6E8-2CE6-415B-BB8E-12E536CAA5B2}" type="parTrans" cxnId="{6A14A748-F506-41D7-ADD7-34799CCB68BE}">
      <dgm:prSet/>
      <dgm:spPr/>
      <dgm:t>
        <a:bodyPr/>
        <a:lstStyle/>
        <a:p>
          <a:endParaRPr lang="el-GR"/>
        </a:p>
      </dgm:t>
    </dgm:pt>
    <dgm:pt modelId="{C26BF459-638B-4F61-A136-808463A49D75}" type="sibTrans" cxnId="{6A14A748-F506-41D7-ADD7-34799CCB68BE}">
      <dgm:prSet/>
      <dgm:spPr/>
      <dgm:t>
        <a:bodyPr/>
        <a:lstStyle/>
        <a:p>
          <a:endParaRPr lang="el-GR"/>
        </a:p>
      </dgm:t>
    </dgm:pt>
    <dgm:pt modelId="{573648A9-3D9D-468D-9560-A76C13BFDDA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l-GR" sz="20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C76AA15-145A-4C01-B787-98195A7A1E91}" type="parTrans" cxnId="{AA9D459C-342C-43F6-992F-7AF3717B9EAC}">
      <dgm:prSet/>
      <dgm:spPr/>
      <dgm:t>
        <a:bodyPr/>
        <a:lstStyle/>
        <a:p>
          <a:endParaRPr lang="el-GR"/>
        </a:p>
      </dgm:t>
    </dgm:pt>
    <dgm:pt modelId="{DFD9ED8A-0565-404F-840C-7139E87656E8}" type="sibTrans" cxnId="{AA9D459C-342C-43F6-992F-7AF3717B9EAC}">
      <dgm:prSet/>
      <dgm:spPr/>
      <dgm:t>
        <a:bodyPr/>
        <a:lstStyle/>
        <a:p>
          <a:endParaRPr lang="el-GR"/>
        </a:p>
      </dgm:t>
    </dgm:pt>
    <dgm:pt modelId="{071548B9-DB96-4A30-8FE4-CAE6A16BD35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l-G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Λιπάσματα αργής αποδέσμευσης με μικρότερες συγκεντρώσεις στοιχείων  </a:t>
          </a:r>
          <a:endParaRPr lang="el-GR" sz="20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3E54A1A-76C7-45D4-8A70-45BD544BB57E}" type="parTrans" cxnId="{BFBE3F71-ED46-4E37-9D22-74CF11B5F546}">
      <dgm:prSet/>
      <dgm:spPr/>
      <dgm:t>
        <a:bodyPr/>
        <a:lstStyle/>
        <a:p>
          <a:endParaRPr lang="el-GR"/>
        </a:p>
      </dgm:t>
    </dgm:pt>
    <dgm:pt modelId="{F4C7CDEB-8C7A-4C4D-8CD0-490480249DD1}" type="sibTrans" cxnId="{BFBE3F71-ED46-4E37-9D22-74CF11B5F546}">
      <dgm:prSet/>
      <dgm:spPr/>
      <dgm:t>
        <a:bodyPr/>
        <a:lstStyle/>
        <a:p>
          <a:endParaRPr lang="el-GR"/>
        </a:p>
      </dgm:t>
    </dgm:pt>
    <dgm:pt modelId="{D6F48BEE-3A6B-483F-AAF4-C9223A0AA8BE}" type="pres">
      <dgm:prSet presAssocID="{42EB4BD6-FD8C-43C6-9C92-13BF24B95E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1274BD2-91FD-4766-A204-BB8E7D0B6C92}" type="pres">
      <dgm:prSet presAssocID="{0D256CAF-4A45-4429-A67E-B7BDABD62658}" presName="parentLin" presStyleCnt="0"/>
      <dgm:spPr/>
    </dgm:pt>
    <dgm:pt modelId="{202CACC7-6C7B-475E-BEBE-295CC3041B39}" type="pres">
      <dgm:prSet presAssocID="{0D256CAF-4A45-4429-A67E-B7BDABD62658}" presName="parentLeftMargin" presStyleLbl="node1" presStyleIdx="0" presStyleCnt="2"/>
      <dgm:spPr/>
      <dgm:t>
        <a:bodyPr/>
        <a:lstStyle/>
        <a:p>
          <a:endParaRPr lang="el-GR"/>
        </a:p>
      </dgm:t>
    </dgm:pt>
    <dgm:pt modelId="{A9074D54-EC49-4E22-A6D6-B7AE285E3677}" type="pres">
      <dgm:prSet presAssocID="{0D256CAF-4A45-4429-A67E-B7BDABD62658}" presName="parentText" presStyleLbl="node1" presStyleIdx="0" presStyleCnt="2" custScaleX="14070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2BB2C2-6AC3-42CD-952B-D289BC677AFB}" type="pres">
      <dgm:prSet presAssocID="{0D256CAF-4A45-4429-A67E-B7BDABD62658}" presName="negativeSpace" presStyleCnt="0"/>
      <dgm:spPr/>
    </dgm:pt>
    <dgm:pt modelId="{2D9A96C0-1718-45B0-9C52-F1AE875D9AEF}" type="pres">
      <dgm:prSet presAssocID="{0D256CAF-4A45-4429-A67E-B7BDABD6265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A790A45-3D11-4924-ABBB-2E815758D97E}" type="pres">
      <dgm:prSet presAssocID="{8AE232E8-085D-4FFA-AD76-80209B7B4C11}" presName="spaceBetweenRectangles" presStyleCnt="0"/>
      <dgm:spPr/>
    </dgm:pt>
    <dgm:pt modelId="{F07D9015-2E87-4A47-8131-6127C189A897}" type="pres">
      <dgm:prSet presAssocID="{81E346A3-BFE6-45F2-9DDF-62B7497823BD}" presName="parentLin" presStyleCnt="0"/>
      <dgm:spPr/>
    </dgm:pt>
    <dgm:pt modelId="{2F53CBD2-8B47-4019-A1D9-496F8973EB84}" type="pres">
      <dgm:prSet presAssocID="{81E346A3-BFE6-45F2-9DDF-62B7497823BD}" presName="parentLeftMargin" presStyleLbl="node1" presStyleIdx="0" presStyleCnt="2"/>
      <dgm:spPr/>
      <dgm:t>
        <a:bodyPr/>
        <a:lstStyle/>
        <a:p>
          <a:endParaRPr lang="el-GR"/>
        </a:p>
      </dgm:t>
    </dgm:pt>
    <dgm:pt modelId="{4A4E41B9-86BA-4C69-85E5-44CA9C483A26}" type="pres">
      <dgm:prSet presAssocID="{81E346A3-BFE6-45F2-9DDF-62B7497823BD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9A6C46-EDB4-4501-BF9B-D4ADE96B2918}" type="pres">
      <dgm:prSet presAssocID="{81E346A3-BFE6-45F2-9DDF-62B7497823BD}" presName="negativeSpace" presStyleCnt="0"/>
      <dgm:spPr/>
    </dgm:pt>
    <dgm:pt modelId="{7E4DE64B-F9B3-43A3-9611-8087D389AE5B}" type="pres">
      <dgm:prSet presAssocID="{81E346A3-BFE6-45F2-9DDF-62B7497823B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FBE3F71-ED46-4E37-9D22-74CF11B5F546}" srcId="{81E346A3-BFE6-45F2-9DDF-62B7497823BD}" destId="{071548B9-DB96-4A30-8FE4-CAE6A16BD35D}" srcOrd="2" destOrd="0" parTransId="{D3E54A1A-76C7-45D4-8A70-45BD544BB57E}" sibTransId="{F4C7CDEB-8C7A-4C4D-8CD0-490480249DD1}"/>
    <dgm:cxn modelId="{AE50403C-B6F2-4970-A7CB-0BAB417EDBC5}" type="presOf" srcId="{071548B9-DB96-4A30-8FE4-CAE6A16BD35D}" destId="{7E4DE64B-F9B3-43A3-9611-8087D389AE5B}" srcOrd="0" destOrd="2" presId="urn:microsoft.com/office/officeart/2005/8/layout/list1"/>
    <dgm:cxn modelId="{FB3C7772-034A-498F-B775-CA7A8767CDDD}" type="presOf" srcId="{1B168E77-E206-4C03-B2CC-B8A790DA627B}" destId="{2D9A96C0-1718-45B0-9C52-F1AE875D9AEF}" srcOrd="0" destOrd="1" presId="urn:microsoft.com/office/officeart/2005/8/layout/list1"/>
    <dgm:cxn modelId="{6AABFA47-7E85-46DC-896E-287454814280}" type="presOf" srcId="{81E346A3-BFE6-45F2-9DDF-62B7497823BD}" destId="{2F53CBD2-8B47-4019-A1D9-496F8973EB84}" srcOrd="0" destOrd="0" presId="urn:microsoft.com/office/officeart/2005/8/layout/list1"/>
    <dgm:cxn modelId="{609CA40A-4329-4F06-A7E3-B6FCB7A48EA1}" type="presOf" srcId="{42729B1C-EB6C-4E33-8FDB-A1268131DF53}" destId="{7E4DE64B-F9B3-43A3-9611-8087D389AE5B}" srcOrd="0" destOrd="1" presId="urn:microsoft.com/office/officeart/2005/8/layout/list1"/>
    <dgm:cxn modelId="{9B8A6FA8-6B75-4355-BD9C-8CF1988454A0}" type="presOf" srcId="{0D256CAF-4A45-4429-A67E-B7BDABD62658}" destId="{A9074D54-EC49-4E22-A6D6-B7AE285E3677}" srcOrd="1" destOrd="0" presId="urn:microsoft.com/office/officeart/2005/8/layout/list1"/>
    <dgm:cxn modelId="{1C066BBE-2B5E-41FD-B680-A5BF0B7581AC}" type="presOf" srcId="{2EB6C611-1843-4F8D-AB61-338F41EBFF7A}" destId="{2D9A96C0-1718-45B0-9C52-F1AE875D9AEF}" srcOrd="0" destOrd="0" presId="urn:microsoft.com/office/officeart/2005/8/layout/list1"/>
    <dgm:cxn modelId="{39496E5D-4F4D-48D5-B7E8-04F641A38169}" type="presOf" srcId="{674C5566-6D96-4DCA-B52E-8815B5319033}" destId="{2D9A96C0-1718-45B0-9C52-F1AE875D9AEF}" srcOrd="0" destOrd="3" presId="urn:microsoft.com/office/officeart/2005/8/layout/list1"/>
    <dgm:cxn modelId="{19444860-F5C9-44F2-86CF-7DD8ACD3CB60}" type="presOf" srcId="{0D256CAF-4A45-4429-A67E-B7BDABD62658}" destId="{202CACC7-6C7B-475E-BEBE-295CC3041B39}" srcOrd="0" destOrd="0" presId="urn:microsoft.com/office/officeart/2005/8/layout/list1"/>
    <dgm:cxn modelId="{9427F38A-E1C1-4153-8AD5-799FF9999D97}" type="presOf" srcId="{106E704E-894D-4E78-817C-9F5C91A38A5D}" destId="{2D9A96C0-1718-45B0-9C52-F1AE875D9AEF}" srcOrd="0" destOrd="2" presId="urn:microsoft.com/office/officeart/2005/8/layout/list1"/>
    <dgm:cxn modelId="{D632A0D1-9E47-46C6-9805-4C4B959427BA}" type="presOf" srcId="{81E346A3-BFE6-45F2-9DDF-62B7497823BD}" destId="{4A4E41B9-86BA-4C69-85E5-44CA9C483A26}" srcOrd="1" destOrd="0" presId="urn:microsoft.com/office/officeart/2005/8/layout/list1"/>
    <dgm:cxn modelId="{0D7D566E-2F3F-4EF1-83F5-C2336CF4233A}" type="presOf" srcId="{573648A9-3D9D-468D-9560-A76C13BFDDA3}" destId="{7E4DE64B-F9B3-43A3-9611-8087D389AE5B}" srcOrd="0" destOrd="3" presId="urn:microsoft.com/office/officeart/2005/8/layout/list1"/>
    <dgm:cxn modelId="{6A14A748-F506-41D7-ADD7-34799CCB68BE}" srcId="{81E346A3-BFE6-45F2-9DDF-62B7497823BD}" destId="{42729B1C-EB6C-4E33-8FDB-A1268131DF53}" srcOrd="1" destOrd="0" parTransId="{0943A6E8-2CE6-415B-BB8E-12E536CAA5B2}" sibTransId="{C26BF459-638B-4F61-A136-808463A49D75}"/>
    <dgm:cxn modelId="{0A6ECF27-F42A-4A1B-9056-8692FE182752}" srcId="{42EB4BD6-FD8C-43C6-9C92-13BF24B95E18}" destId="{81E346A3-BFE6-45F2-9DDF-62B7497823BD}" srcOrd="1" destOrd="0" parTransId="{70829F7F-0C86-4366-9A72-3A37DAB5B79B}" sibTransId="{D5AA09DB-D000-4CCA-A725-02882B67AF79}"/>
    <dgm:cxn modelId="{D517EDC0-44F7-4008-9D6A-BF626E112F98}" type="presOf" srcId="{585D3510-8EE9-44AE-95D9-233633917A26}" destId="{7E4DE64B-F9B3-43A3-9611-8087D389AE5B}" srcOrd="0" destOrd="0" presId="urn:microsoft.com/office/officeart/2005/8/layout/list1"/>
    <dgm:cxn modelId="{1D706A8B-57FA-4A53-A1E3-0CA0D222F67E}" srcId="{81E346A3-BFE6-45F2-9DDF-62B7497823BD}" destId="{585D3510-8EE9-44AE-95D9-233633917A26}" srcOrd="0" destOrd="0" parTransId="{E4EBDB4F-3CB5-47B2-AFF6-275363E284FC}" sibTransId="{927EFF58-F131-40DC-B005-4DF9277A8EE6}"/>
    <dgm:cxn modelId="{B4D253A7-F6FA-41AC-A05C-52C1EAE74D80}" type="presOf" srcId="{42EB4BD6-FD8C-43C6-9C92-13BF24B95E18}" destId="{D6F48BEE-3A6B-483F-AAF4-C9223A0AA8BE}" srcOrd="0" destOrd="0" presId="urn:microsoft.com/office/officeart/2005/8/layout/list1"/>
    <dgm:cxn modelId="{868B5079-CD6E-491B-B370-513D9A184E7F}" srcId="{0D256CAF-4A45-4429-A67E-B7BDABD62658}" destId="{674C5566-6D96-4DCA-B52E-8815B5319033}" srcOrd="3" destOrd="0" parTransId="{3895E9D1-9218-4B37-9E24-CB24690F9EAF}" sibTransId="{09E9F9AC-CA84-43C3-919B-9C82427594B5}"/>
    <dgm:cxn modelId="{D96BC2C6-6F1E-444E-BEC8-0E17ACD7797C}" srcId="{42EB4BD6-FD8C-43C6-9C92-13BF24B95E18}" destId="{0D256CAF-4A45-4429-A67E-B7BDABD62658}" srcOrd="0" destOrd="0" parTransId="{2124291D-EF22-42D6-A29B-D318EE6B062C}" sibTransId="{8AE232E8-085D-4FFA-AD76-80209B7B4C11}"/>
    <dgm:cxn modelId="{4186BE61-4738-4753-BE3F-737B5BD3EA78}" srcId="{0D256CAF-4A45-4429-A67E-B7BDABD62658}" destId="{106E704E-894D-4E78-817C-9F5C91A38A5D}" srcOrd="2" destOrd="0" parTransId="{05EF7FC1-D5DB-46FD-82A8-17EA896B7062}" sibTransId="{14347C19-9BB0-4162-837B-50A89D619FB2}"/>
    <dgm:cxn modelId="{AA9D459C-342C-43F6-992F-7AF3717B9EAC}" srcId="{81E346A3-BFE6-45F2-9DDF-62B7497823BD}" destId="{573648A9-3D9D-468D-9560-A76C13BFDDA3}" srcOrd="3" destOrd="0" parTransId="{AC76AA15-145A-4C01-B787-98195A7A1E91}" sibTransId="{DFD9ED8A-0565-404F-840C-7139E87656E8}"/>
    <dgm:cxn modelId="{277B6B95-8201-4105-A922-418C7634987D}" srcId="{0D256CAF-4A45-4429-A67E-B7BDABD62658}" destId="{2EB6C611-1843-4F8D-AB61-338F41EBFF7A}" srcOrd="0" destOrd="0" parTransId="{FA134F81-1E8E-43E2-8B88-4070C35D3519}" sibTransId="{C91D0291-B0CA-4989-AE94-456B766EACAD}"/>
    <dgm:cxn modelId="{FB301AE5-C79D-442A-A4EB-948D2F921484}" srcId="{0D256CAF-4A45-4429-A67E-B7BDABD62658}" destId="{1B168E77-E206-4C03-B2CC-B8A790DA627B}" srcOrd="1" destOrd="0" parTransId="{23FBD65C-3A50-4DC1-AF5D-3DC1EB80038B}" sibTransId="{22825B63-32A0-48D6-B103-8F22D8BF0FDD}"/>
    <dgm:cxn modelId="{1818923E-998B-4709-A7C9-6CA4CB394473}" type="presParOf" srcId="{D6F48BEE-3A6B-483F-AAF4-C9223A0AA8BE}" destId="{51274BD2-91FD-4766-A204-BB8E7D0B6C92}" srcOrd="0" destOrd="0" presId="urn:microsoft.com/office/officeart/2005/8/layout/list1"/>
    <dgm:cxn modelId="{8AE87627-643C-460B-A60D-56AE4F2312A3}" type="presParOf" srcId="{51274BD2-91FD-4766-A204-BB8E7D0B6C92}" destId="{202CACC7-6C7B-475E-BEBE-295CC3041B39}" srcOrd="0" destOrd="0" presId="urn:microsoft.com/office/officeart/2005/8/layout/list1"/>
    <dgm:cxn modelId="{7510E3A6-CA72-4FA8-9F20-1C6DCE4085AD}" type="presParOf" srcId="{51274BD2-91FD-4766-A204-BB8E7D0B6C92}" destId="{A9074D54-EC49-4E22-A6D6-B7AE285E3677}" srcOrd="1" destOrd="0" presId="urn:microsoft.com/office/officeart/2005/8/layout/list1"/>
    <dgm:cxn modelId="{00D68B09-7E13-42D4-ADC7-7017E47E445E}" type="presParOf" srcId="{D6F48BEE-3A6B-483F-AAF4-C9223A0AA8BE}" destId="{1A2BB2C2-6AC3-42CD-952B-D289BC677AFB}" srcOrd="1" destOrd="0" presId="urn:microsoft.com/office/officeart/2005/8/layout/list1"/>
    <dgm:cxn modelId="{BC9FDA53-D324-4B68-BEDB-E7DCA036E95A}" type="presParOf" srcId="{D6F48BEE-3A6B-483F-AAF4-C9223A0AA8BE}" destId="{2D9A96C0-1718-45B0-9C52-F1AE875D9AEF}" srcOrd="2" destOrd="0" presId="urn:microsoft.com/office/officeart/2005/8/layout/list1"/>
    <dgm:cxn modelId="{2A844E7B-A6D9-4F1A-8220-26BB4F632C9E}" type="presParOf" srcId="{D6F48BEE-3A6B-483F-AAF4-C9223A0AA8BE}" destId="{3A790A45-3D11-4924-ABBB-2E815758D97E}" srcOrd="3" destOrd="0" presId="urn:microsoft.com/office/officeart/2005/8/layout/list1"/>
    <dgm:cxn modelId="{49E8EE85-29A9-4A0E-A85A-BB45425EFE21}" type="presParOf" srcId="{D6F48BEE-3A6B-483F-AAF4-C9223A0AA8BE}" destId="{F07D9015-2E87-4A47-8131-6127C189A897}" srcOrd="4" destOrd="0" presId="urn:microsoft.com/office/officeart/2005/8/layout/list1"/>
    <dgm:cxn modelId="{B45FAC6D-B6C1-440F-B9E9-834BA72550F3}" type="presParOf" srcId="{F07D9015-2E87-4A47-8131-6127C189A897}" destId="{2F53CBD2-8B47-4019-A1D9-496F8973EB84}" srcOrd="0" destOrd="0" presId="urn:microsoft.com/office/officeart/2005/8/layout/list1"/>
    <dgm:cxn modelId="{149043D9-1185-4B26-9D68-D376913DB1C4}" type="presParOf" srcId="{F07D9015-2E87-4A47-8131-6127C189A897}" destId="{4A4E41B9-86BA-4C69-85E5-44CA9C483A26}" srcOrd="1" destOrd="0" presId="urn:microsoft.com/office/officeart/2005/8/layout/list1"/>
    <dgm:cxn modelId="{AAE7A1EB-E7CF-4B45-B7C8-BE7F954A1D04}" type="presParOf" srcId="{D6F48BEE-3A6B-483F-AAF4-C9223A0AA8BE}" destId="{8F9A6C46-EDB4-4501-BF9B-D4ADE96B2918}" srcOrd="5" destOrd="0" presId="urn:microsoft.com/office/officeart/2005/8/layout/list1"/>
    <dgm:cxn modelId="{6611E81F-626B-4CFA-BBC7-8E95821DF04A}" type="presParOf" srcId="{D6F48BEE-3A6B-483F-AAF4-C9223A0AA8BE}" destId="{7E4DE64B-F9B3-43A3-9611-8087D389AE5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E98969-5B98-44DE-99ED-7C02016796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7E39444-5A7E-4E29-82B8-67104A042FB6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l-GR" sz="2800" dirty="0" smtClean="0"/>
            <a:t>Ζωική</a:t>
          </a:r>
          <a:r>
            <a:rPr lang="el-GR" sz="2800" baseline="0" dirty="0" smtClean="0"/>
            <a:t> κοπριά </a:t>
          </a:r>
          <a:endParaRPr lang="el-GR" sz="2800" dirty="0"/>
        </a:p>
      </dgm:t>
    </dgm:pt>
    <dgm:pt modelId="{AE5A8DEB-75EC-4AF0-8651-B89250F127C3}" type="parTrans" cxnId="{803D734D-7371-498C-8839-EFCBD520C94A}">
      <dgm:prSet/>
      <dgm:spPr/>
      <dgm:t>
        <a:bodyPr/>
        <a:lstStyle/>
        <a:p>
          <a:endParaRPr lang="el-GR"/>
        </a:p>
      </dgm:t>
    </dgm:pt>
    <dgm:pt modelId="{6DCDF953-885C-4740-91EA-07A5557DCCA4}" type="sibTrans" cxnId="{803D734D-7371-498C-8839-EFCBD520C94A}">
      <dgm:prSet/>
      <dgm:spPr/>
      <dgm:t>
        <a:bodyPr/>
        <a:lstStyle/>
        <a:p>
          <a:endParaRPr lang="el-GR"/>
        </a:p>
      </dgm:t>
    </dgm:pt>
    <dgm:pt modelId="{044D5E19-DDDC-4CB0-AFB2-3798D41E7580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l-GR" sz="2800" dirty="0" smtClean="0"/>
            <a:t>Χλωρή</a:t>
          </a:r>
          <a:r>
            <a:rPr lang="el-GR" sz="2800" baseline="0" dirty="0" smtClean="0"/>
            <a:t> λίπανση </a:t>
          </a:r>
          <a:endParaRPr lang="el-GR" dirty="0">
            <a:solidFill>
              <a:srgbClr val="000099"/>
            </a:solidFill>
          </a:endParaRPr>
        </a:p>
      </dgm:t>
    </dgm:pt>
    <dgm:pt modelId="{8B2AA8F7-E767-48B8-B0D3-864547B0D835}" type="parTrans" cxnId="{963E6309-A66F-4793-A08E-AFAF9500ED53}">
      <dgm:prSet/>
      <dgm:spPr/>
      <dgm:t>
        <a:bodyPr/>
        <a:lstStyle/>
        <a:p>
          <a:endParaRPr lang="el-GR"/>
        </a:p>
      </dgm:t>
    </dgm:pt>
    <dgm:pt modelId="{9A7C7B04-9AD7-49D3-AAA0-A96A8E800F2C}" type="sibTrans" cxnId="{963E6309-A66F-4793-A08E-AFAF9500ED53}">
      <dgm:prSet/>
      <dgm:spPr/>
      <dgm:t>
        <a:bodyPr/>
        <a:lstStyle/>
        <a:p>
          <a:endParaRPr lang="el-GR"/>
        </a:p>
      </dgm:t>
    </dgm:pt>
    <dgm:pt modelId="{25431A78-0C5C-4983-BBA4-A812477A65E5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l-GR" sz="2800" dirty="0" smtClean="0"/>
            <a:t>Αμειψισπορά </a:t>
          </a:r>
          <a:endParaRPr lang="el-GR" sz="2800" dirty="0"/>
        </a:p>
      </dgm:t>
    </dgm:pt>
    <dgm:pt modelId="{F8FA1431-FE33-4E4E-8ABC-1A3DDF524762}" type="parTrans" cxnId="{A7F3C7C0-AD99-490D-91CE-0522014D8847}">
      <dgm:prSet/>
      <dgm:spPr/>
      <dgm:t>
        <a:bodyPr/>
        <a:lstStyle/>
        <a:p>
          <a:endParaRPr lang="el-GR"/>
        </a:p>
      </dgm:t>
    </dgm:pt>
    <dgm:pt modelId="{FFEE5989-3CE6-4370-917F-CF5BD68FDF19}" type="sibTrans" cxnId="{A7F3C7C0-AD99-490D-91CE-0522014D8847}">
      <dgm:prSet/>
      <dgm:spPr/>
      <dgm:t>
        <a:bodyPr/>
        <a:lstStyle/>
        <a:p>
          <a:endParaRPr lang="el-GR"/>
        </a:p>
      </dgm:t>
    </dgm:pt>
    <dgm:pt modelId="{5FACE927-8E12-4F98-B00D-930141F514FB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l-GR" sz="2800" dirty="0" smtClean="0"/>
            <a:t>Διαδοχή καλλιεργειών </a:t>
          </a:r>
          <a:endParaRPr lang="el-GR" sz="2800" dirty="0"/>
        </a:p>
      </dgm:t>
    </dgm:pt>
    <dgm:pt modelId="{3313C804-F2E8-484C-98CE-B31DD2FD5470}" type="parTrans" cxnId="{7AB8A694-2CFB-4F73-A0E5-95F767F96DCC}">
      <dgm:prSet/>
      <dgm:spPr/>
      <dgm:t>
        <a:bodyPr/>
        <a:lstStyle/>
        <a:p>
          <a:endParaRPr lang="el-GR"/>
        </a:p>
      </dgm:t>
    </dgm:pt>
    <dgm:pt modelId="{82E4AE43-09FA-4664-8244-092AFDD3B25B}" type="sibTrans" cxnId="{7AB8A694-2CFB-4F73-A0E5-95F767F96DCC}">
      <dgm:prSet/>
      <dgm:spPr/>
      <dgm:t>
        <a:bodyPr/>
        <a:lstStyle/>
        <a:p>
          <a:endParaRPr lang="el-GR"/>
        </a:p>
      </dgm:t>
    </dgm:pt>
    <dgm:pt modelId="{67B1A254-A167-4293-A8B0-05DD940640C1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l-GR" sz="2600" dirty="0" smtClean="0">
              <a:solidFill>
                <a:srgbClr val="002060"/>
              </a:solidFill>
            </a:rPr>
            <a:t>Συστηματική εναλλαγή καλλιεργειών στο χωράφι (2, 3 ή και περισσότερα χρόνια)</a:t>
          </a:r>
          <a:endParaRPr lang="el-GR" sz="2600" dirty="0">
            <a:solidFill>
              <a:srgbClr val="002060"/>
            </a:solidFill>
          </a:endParaRPr>
        </a:p>
      </dgm:t>
    </dgm:pt>
    <dgm:pt modelId="{3731829D-CC69-48AA-8758-2E154C672DF0}" type="parTrans" cxnId="{72738333-553B-4CF3-A341-8D5803A3074D}">
      <dgm:prSet/>
      <dgm:spPr/>
      <dgm:t>
        <a:bodyPr/>
        <a:lstStyle/>
        <a:p>
          <a:endParaRPr lang="el-GR"/>
        </a:p>
      </dgm:t>
    </dgm:pt>
    <dgm:pt modelId="{73359A39-0B2F-49C5-81C6-8D0FF1F66884}" type="sibTrans" cxnId="{72738333-553B-4CF3-A341-8D5803A3074D}">
      <dgm:prSet/>
      <dgm:spPr/>
      <dgm:t>
        <a:bodyPr/>
        <a:lstStyle/>
        <a:p>
          <a:endParaRPr lang="el-GR"/>
        </a:p>
      </dgm:t>
    </dgm:pt>
    <dgm:pt modelId="{B84BE545-40C8-4844-B27D-6245E43A6CD3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l-GR" sz="2400" dirty="0" smtClean="0">
              <a:solidFill>
                <a:srgbClr val="002060"/>
              </a:solidFill>
            </a:rPr>
            <a:t>Δύο ή περισσότερες καλλιέργειες διαδέχονται η μία την άλλη στο ίδιο χωράφι τον ίδιο χρόνο </a:t>
          </a:r>
          <a:endParaRPr lang="el-GR" sz="2400" dirty="0">
            <a:solidFill>
              <a:srgbClr val="002060"/>
            </a:solidFill>
          </a:endParaRPr>
        </a:p>
      </dgm:t>
    </dgm:pt>
    <dgm:pt modelId="{0490C82A-9F7E-4C64-9E35-5DFAF5EBACF7}" type="parTrans" cxnId="{D9683ADE-CEE0-49A3-9119-C53B166E26AF}">
      <dgm:prSet/>
      <dgm:spPr/>
      <dgm:t>
        <a:bodyPr/>
        <a:lstStyle/>
        <a:p>
          <a:endParaRPr lang="el-GR"/>
        </a:p>
      </dgm:t>
    </dgm:pt>
    <dgm:pt modelId="{30EEE779-02D5-4333-B6C0-FE136A98BE45}" type="sibTrans" cxnId="{D9683ADE-CEE0-49A3-9119-C53B166E26AF}">
      <dgm:prSet/>
      <dgm:spPr/>
      <dgm:t>
        <a:bodyPr/>
        <a:lstStyle/>
        <a:p>
          <a:endParaRPr lang="el-GR"/>
        </a:p>
      </dgm:t>
    </dgm:pt>
    <dgm:pt modelId="{1A2BB3ED-B1CE-43EC-BB45-1A7D5F4894A2}" type="pres">
      <dgm:prSet presAssocID="{90E98969-5B98-44DE-99ED-7C02016796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5C95834-7B91-4785-9666-1C8C4B0DBA59}" type="pres">
      <dgm:prSet presAssocID="{77E39444-5A7E-4E29-82B8-67104A042FB6}" presName="parentText" presStyleLbl="node1" presStyleIdx="0" presStyleCnt="4" custScaleY="83018" custLinFactNeighborY="-4826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BC276C-F57A-438F-93FB-A0E47925E786}" type="pres">
      <dgm:prSet presAssocID="{6DCDF953-885C-4740-91EA-07A5557DCCA4}" presName="spacer" presStyleCnt="0"/>
      <dgm:spPr/>
    </dgm:pt>
    <dgm:pt modelId="{F6425166-A054-461D-B347-BA774BFC671B}" type="pres">
      <dgm:prSet presAssocID="{044D5E19-DDDC-4CB0-AFB2-3798D41E7580}" presName="parentText" presStyleLbl="node1" presStyleIdx="1" presStyleCnt="4" custScaleY="81839" custLinFactY="-13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50B629-75C3-440B-8DE7-0AA834DC17EF}" type="pres">
      <dgm:prSet presAssocID="{9A7C7B04-9AD7-49D3-AAA0-A96A8E800F2C}" presName="spacer" presStyleCnt="0"/>
      <dgm:spPr/>
    </dgm:pt>
    <dgm:pt modelId="{166DC40A-3179-4CCA-9227-453D69BDEA1E}" type="pres">
      <dgm:prSet presAssocID="{25431A78-0C5C-4983-BBA4-A812477A65E5}" presName="parentText" presStyleLbl="node1" presStyleIdx="2" presStyleCnt="4" custScaleY="72432" custLinFactNeighborX="-1000" custLinFactNeighborY="-4824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22B852-1F65-40FD-B176-AAB97C9CA525}" type="pres">
      <dgm:prSet presAssocID="{25431A78-0C5C-4983-BBA4-A812477A65E5}" presName="childText" presStyleLbl="revTx" presStyleIdx="0" presStyleCnt="2" custLinFactNeighborY="-41139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l-GR"/>
        </a:p>
      </dgm:t>
    </dgm:pt>
    <dgm:pt modelId="{AB592500-7CD4-483A-9F12-96D67D0CAE4F}" type="pres">
      <dgm:prSet presAssocID="{5FACE927-8E12-4F98-B00D-930141F514FB}" presName="parentText" presStyleLbl="node1" presStyleIdx="3" presStyleCnt="4" custScaleY="97318" custLinFactNeighborY="-5452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25F3AA2-7B5E-49A8-9332-FF71374A56FC}" type="pres">
      <dgm:prSet presAssocID="{5FACE927-8E12-4F98-B00D-930141F514FB}" presName="childText" presStyleLbl="revTx" presStyleIdx="1" presStyleCnt="2" custLinFactNeighborX="-1000" custLinFactNeighborY="-4945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9A43A61-4A53-42DC-B266-391678829F0B}" type="presOf" srcId="{77E39444-5A7E-4E29-82B8-67104A042FB6}" destId="{35C95834-7B91-4785-9666-1C8C4B0DBA59}" srcOrd="0" destOrd="0" presId="urn:microsoft.com/office/officeart/2005/8/layout/vList2"/>
    <dgm:cxn modelId="{6D796F1C-9285-45CE-B6B4-E067BAC52A38}" type="presOf" srcId="{90E98969-5B98-44DE-99ED-7C020167964D}" destId="{1A2BB3ED-B1CE-43EC-BB45-1A7D5F4894A2}" srcOrd="0" destOrd="0" presId="urn:microsoft.com/office/officeart/2005/8/layout/vList2"/>
    <dgm:cxn modelId="{64A1851D-BDEE-4D57-91C6-8282CC7F48E4}" type="presOf" srcId="{25431A78-0C5C-4983-BBA4-A812477A65E5}" destId="{166DC40A-3179-4CCA-9227-453D69BDEA1E}" srcOrd="0" destOrd="0" presId="urn:microsoft.com/office/officeart/2005/8/layout/vList2"/>
    <dgm:cxn modelId="{72738333-553B-4CF3-A341-8D5803A3074D}" srcId="{25431A78-0C5C-4983-BBA4-A812477A65E5}" destId="{67B1A254-A167-4293-A8B0-05DD940640C1}" srcOrd="0" destOrd="0" parTransId="{3731829D-CC69-48AA-8758-2E154C672DF0}" sibTransId="{73359A39-0B2F-49C5-81C6-8D0FF1F66884}"/>
    <dgm:cxn modelId="{733AB3D4-F250-43B5-A4C0-9AAED6F7177E}" type="presOf" srcId="{B84BE545-40C8-4844-B27D-6245E43A6CD3}" destId="{325F3AA2-7B5E-49A8-9332-FF71374A56FC}" srcOrd="0" destOrd="0" presId="urn:microsoft.com/office/officeart/2005/8/layout/vList2"/>
    <dgm:cxn modelId="{7AB8A694-2CFB-4F73-A0E5-95F767F96DCC}" srcId="{90E98969-5B98-44DE-99ED-7C020167964D}" destId="{5FACE927-8E12-4F98-B00D-930141F514FB}" srcOrd="3" destOrd="0" parTransId="{3313C804-F2E8-484C-98CE-B31DD2FD5470}" sibTransId="{82E4AE43-09FA-4664-8244-092AFDD3B25B}"/>
    <dgm:cxn modelId="{AE1D1966-9C45-45B4-98D0-43536A951C3D}" type="presOf" srcId="{67B1A254-A167-4293-A8B0-05DD940640C1}" destId="{8522B852-1F65-40FD-B176-AAB97C9CA525}" srcOrd="0" destOrd="0" presId="urn:microsoft.com/office/officeart/2005/8/layout/vList2"/>
    <dgm:cxn modelId="{A7F3C7C0-AD99-490D-91CE-0522014D8847}" srcId="{90E98969-5B98-44DE-99ED-7C020167964D}" destId="{25431A78-0C5C-4983-BBA4-A812477A65E5}" srcOrd="2" destOrd="0" parTransId="{F8FA1431-FE33-4E4E-8ABC-1A3DDF524762}" sibTransId="{FFEE5989-3CE6-4370-917F-CF5BD68FDF19}"/>
    <dgm:cxn modelId="{D5EA7B57-9D2C-4BD2-9B19-96BBAF96FB19}" type="presOf" srcId="{044D5E19-DDDC-4CB0-AFB2-3798D41E7580}" destId="{F6425166-A054-461D-B347-BA774BFC671B}" srcOrd="0" destOrd="0" presId="urn:microsoft.com/office/officeart/2005/8/layout/vList2"/>
    <dgm:cxn modelId="{803D734D-7371-498C-8839-EFCBD520C94A}" srcId="{90E98969-5B98-44DE-99ED-7C020167964D}" destId="{77E39444-5A7E-4E29-82B8-67104A042FB6}" srcOrd="0" destOrd="0" parTransId="{AE5A8DEB-75EC-4AF0-8651-B89250F127C3}" sibTransId="{6DCDF953-885C-4740-91EA-07A5557DCCA4}"/>
    <dgm:cxn modelId="{70C1F103-75DA-4167-9175-C212FE320F3F}" type="presOf" srcId="{5FACE927-8E12-4F98-B00D-930141F514FB}" destId="{AB592500-7CD4-483A-9F12-96D67D0CAE4F}" srcOrd="0" destOrd="0" presId="urn:microsoft.com/office/officeart/2005/8/layout/vList2"/>
    <dgm:cxn modelId="{963E6309-A66F-4793-A08E-AFAF9500ED53}" srcId="{90E98969-5B98-44DE-99ED-7C020167964D}" destId="{044D5E19-DDDC-4CB0-AFB2-3798D41E7580}" srcOrd="1" destOrd="0" parTransId="{8B2AA8F7-E767-48B8-B0D3-864547B0D835}" sibTransId="{9A7C7B04-9AD7-49D3-AAA0-A96A8E800F2C}"/>
    <dgm:cxn modelId="{D9683ADE-CEE0-49A3-9119-C53B166E26AF}" srcId="{5FACE927-8E12-4F98-B00D-930141F514FB}" destId="{B84BE545-40C8-4844-B27D-6245E43A6CD3}" srcOrd="0" destOrd="0" parTransId="{0490C82A-9F7E-4C64-9E35-5DFAF5EBACF7}" sibTransId="{30EEE779-02D5-4333-B6C0-FE136A98BE45}"/>
    <dgm:cxn modelId="{B36D33A0-4A16-4140-9EA8-F2F0F705DE19}" type="presParOf" srcId="{1A2BB3ED-B1CE-43EC-BB45-1A7D5F4894A2}" destId="{35C95834-7B91-4785-9666-1C8C4B0DBA59}" srcOrd="0" destOrd="0" presId="urn:microsoft.com/office/officeart/2005/8/layout/vList2"/>
    <dgm:cxn modelId="{37783907-227D-4298-8244-A4DEB008F112}" type="presParOf" srcId="{1A2BB3ED-B1CE-43EC-BB45-1A7D5F4894A2}" destId="{46BC276C-F57A-438F-93FB-A0E47925E786}" srcOrd="1" destOrd="0" presId="urn:microsoft.com/office/officeart/2005/8/layout/vList2"/>
    <dgm:cxn modelId="{DCC3B15F-BA4B-4097-A29A-809111CB1C4C}" type="presParOf" srcId="{1A2BB3ED-B1CE-43EC-BB45-1A7D5F4894A2}" destId="{F6425166-A054-461D-B347-BA774BFC671B}" srcOrd="2" destOrd="0" presId="urn:microsoft.com/office/officeart/2005/8/layout/vList2"/>
    <dgm:cxn modelId="{A78B0F85-08E3-4C53-A79C-92F469499A27}" type="presParOf" srcId="{1A2BB3ED-B1CE-43EC-BB45-1A7D5F4894A2}" destId="{2A50B629-75C3-440B-8DE7-0AA834DC17EF}" srcOrd="3" destOrd="0" presId="urn:microsoft.com/office/officeart/2005/8/layout/vList2"/>
    <dgm:cxn modelId="{8F719160-CDD7-4730-9BB1-A2E58101A685}" type="presParOf" srcId="{1A2BB3ED-B1CE-43EC-BB45-1A7D5F4894A2}" destId="{166DC40A-3179-4CCA-9227-453D69BDEA1E}" srcOrd="4" destOrd="0" presId="urn:microsoft.com/office/officeart/2005/8/layout/vList2"/>
    <dgm:cxn modelId="{4A8DF014-6846-4F98-A40F-A68B4E4BB915}" type="presParOf" srcId="{1A2BB3ED-B1CE-43EC-BB45-1A7D5F4894A2}" destId="{8522B852-1F65-40FD-B176-AAB97C9CA525}" srcOrd="5" destOrd="0" presId="urn:microsoft.com/office/officeart/2005/8/layout/vList2"/>
    <dgm:cxn modelId="{CB01153C-D2FA-4A17-8E8D-DB93B19EDCFF}" type="presParOf" srcId="{1A2BB3ED-B1CE-43EC-BB45-1A7D5F4894A2}" destId="{AB592500-7CD4-483A-9F12-96D67D0CAE4F}" srcOrd="6" destOrd="0" presId="urn:microsoft.com/office/officeart/2005/8/layout/vList2"/>
    <dgm:cxn modelId="{3D38D65C-3D6C-4266-8D06-A7D37D6FAE82}" type="presParOf" srcId="{1A2BB3ED-B1CE-43EC-BB45-1A7D5F4894A2}" destId="{325F3AA2-7B5E-49A8-9332-FF71374A56F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067F34-7CD5-4A19-9671-90C589E00D71}">
      <dsp:nvSpPr>
        <dsp:cNvPr id="0" name=""/>
        <dsp:cNvSpPr/>
      </dsp:nvSpPr>
      <dsp:spPr>
        <a:xfrm>
          <a:off x="0" y="0"/>
          <a:ext cx="8064896" cy="1057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Τρόποι με τους οποίους επιτυγχάνεται η λίπανση του εδάφους </a:t>
          </a:r>
          <a:endParaRPr lang="el-GR" sz="2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0"/>
        <a:ext cx="8064896" cy="1057591"/>
      </dsp:txXfrm>
    </dsp:sp>
    <dsp:sp modelId="{358F2E41-1096-4997-B89B-A8697A7B5BF2}">
      <dsp:nvSpPr>
        <dsp:cNvPr id="0" name=""/>
        <dsp:cNvSpPr/>
      </dsp:nvSpPr>
      <dsp:spPr>
        <a:xfrm>
          <a:off x="0" y="1296142"/>
          <a:ext cx="8064896" cy="154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1700" kern="1200" dirty="0" smtClean="0">
              <a:solidFill>
                <a:srgbClr val="000099"/>
              </a:solidFill>
            </a:rPr>
            <a:t>  </a:t>
          </a:r>
          <a:r>
            <a:rPr lang="el-GR" sz="24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Προσθήκη χημικών λιπασμάτων</a:t>
          </a:r>
          <a:endParaRPr lang="el-GR" sz="2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4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Προσθήκη κοπριάς</a:t>
          </a:r>
          <a:endParaRPr lang="el-GR" sz="2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4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Χλωρή λίπανση </a:t>
          </a:r>
          <a:endParaRPr lang="el-GR" sz="2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4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Προσθήκη άλλων οργανικών ουσιών </a:t>
          </a:r>
          <a:endParaRPr lang="el-GR" sz="2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1296142"/>
        <a:ext cx="8064896" cy="15473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9A96C0-1718-45B0-9C52-F1AE875D9AEF}">
      <dsp:nvSpPr>
        <dsp:cNvPr id="0" name=""/>
        <dsp:cNvSpPr/>
      </dsp:nvSpPr>
      <dsp:spPr>
        <a:xfrm>
          <a:off x="0" y="179343"/>
          <a:ext cx="8820472" cy="21168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4567" tIns="249936" rIns="68456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Συνθετικά λιπάσματα που περιλαμβάνουν ένα ή περισσότερα θρ.στοιχεία </a:t>
          </a:r>
          <a:endParaRPr lang="el-GR" sz="20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Κοκκώδη, υγρά, σκόνες </a:t>
          </a:r>
          <a:endParaRPr lang="el-GR" sz="20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Βασικά θρ. στοιχεία που περιλαμβάνουν Ν, </a:t>
          </a:r>
          <a:r>
            <a:rPr lang="en-US" sz="20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P, K </a:t>
          </a:r>
          <a:r>
            <a:rPr lang="el-GR" sz="20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αλλά ιχνοστοιχεία</a:t>
          </a:r>
          <a:endParaRPr lang="el-GR" sz="20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Προσοχή στις οδηγίες χρήσης (δοσολογία)</a:t>
          </a:r>
          <a:endParaRPr lang="el-GR" sz="20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179343"/>
        <a:ext cx="8820472" cy="2116800"/>
      </dsp:txXfrm>
    </dsp:sp>
    <dsp:sp modelId="{A9074D54-EC49-4E22-A6D6-B7AE285E3677}">
      <dsp:nvSpPr>
        <dsp:cNvPr id="0" name=""/>
        <dsp:cNvSpPr/>
      </dsp:nvSpPr>
      <dsp:spPr>
        <a:xfrm>
          <a:off x="425949" y="2223"/>
          <a:ext cx="8390771" cy="35424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Arial" pitchFamily="34" charset="0"/>
              <a:cs typeface="Arial" pitchFamily="34" charset="0"/>
            </a:rPr>
            <a:t>Ανόργανη Λίπανση (Συμβατικός λαχανόκηπος)</a:t>
          </a:r>
          <a:endParaRPr lang="el-GR" sz="2000" kern="1200" dirty="0">
            <a:latin typeface="Arial" pitchFamily="34" charset="0"/>
            <a:cs typeface="Arial" pitchFamily="34" charset="0"/>
          </a:endParaRPr>
        </a:p>
      </dsp:txBody>
      <dsp:txXfrm>
        <a:off x="425949" y="2223"/>
        <a:ext cx="8390771" cy="354240"/>
      </dsp:txXfrm>
    </dsp:sp>
    <dsp:sp modelId="{7E4DE64B-F9B3-43A3-9611-8087D389AE5B}">
      <dsp:nvSpPr>
        <dsp:cNvPr id="0" name=""/>
        <dsp:cNvSpPr/>
      </dsp:nvSpPr>
      <dsp:spPr>
        <a:xfrm>
          <a:off x="0" y="2538064"/>
          <a:ext cx="8820472" cy="18522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4567" tIns="249936" rIns="68456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Λιπάσματα από φυσικές πρώτες ύλες </a:t>
          </a:r>
          <a:endParaRPr lang="el-GR" sz="20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Ζωική κοπριά, κομπόστ, ιχθυάλευρα, χλωρή λίπανση </a:t>
          </a:r>
          <a:endParaRPr lang="el-GR" sz="20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Λιπάσματα αργής αποδέσμευσης με μικρότερες συγκεντρώσεις στοιχείων  </a:t>
          </a:r>
          <a:endParaRPr lang="el-GR" sz="20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0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2538064"/>
        <a:ext cx="8820472" cy="1852200"/>
      </dsp:txXfrm>
    </dsp:sp>
    <dsp:sp modelId="{4A4E41B9-86BA-4C69-85E5-44CA9C483A26}">
      <dsp:nvSpPr>
        <dsp:cNvPr id="0" name=""/>
        <dsp:cNvSpPr/>
      </dsp:nvSpPr>
      <dsp:spPr>
        <a:xfrm>
          <a:off x="419919" y="2360944"/>
          <a:ext cx="8398390" cy="35424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33375" tIns="0" rIns="23337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Arial" pitchFamily="34" charset="0"/>
              <a:cs typeface="Arial" pitchFamily="34" charset="0"/>
            </a:rPr>
            <a:t>Οργανική Λίπανση (Βιολογικός Λαχανόκηπος)</a:t>
          </a:r>
          <a:endParaRPr lang="el-GR" sz="2000" kern="1200" dirty="0">
            <a:latin typeface="Arial" pitchFamily="34" charset="0"/>
            <a:cs typeface="Arial" pitchFamily="34" charset="0"/>
          </a:endParaRPr>
        </a:p>
      </dsp:txBody>
      <dsp:txXfrm>
        <a:off x="419919" y="2360944"/>
        <a:ext cx="8398390" cy="3542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C95834-7B91-4785-9666-1C8C4B0DBA59}">
      <dsp:nvSpPr>
        <dsp:cNvPr id="0" name=""/>
        <dsp:cNvSpPr/>
      </dsp:nvSpPr>
      <dsp:spPr>
        <a:xfrm>
          <a:off x="0" y="0"/>
          <a:ext cx="7200800" cy="652720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Ζωική</a:t>
          </a:r>
          <a:r>
            <a:rPr lang="el-GR" sz="2800" kern="1200" baseline="0" dirty="0" smtClean="0"/>
            <a:t> κοπριά </a:t>
          </a:r>
          <a:endParaRPr lang="el-GR" sz="2800" kern="1200" dirty="0"/>
        </a:p>
      </dsp:txBody>
      <dsp:txXfrm>
        <a:off x="0" y="0"/>
        <a:ext cx="7200800" cy="652720"/>
      </dsp:txXfrm>
    </dsp:sp>
    <dsp:sp modelId="{F6425166-A054-461D-B347-BA774BFC671B}">
      <dsp:nvSpPr>
        <dsp:cNvPr id="0" name=""/>
        <dsp:cNvSpPr/>
      </dsp:nvSpPr>
      <dsp:spPr>
        <a:xfrm>
          <a:off x="0" y="666677"/>
          <a:ext cx="7200800" cy="643450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Χλωρή</a:t>
          </a:r>
          <a:r>
            <a:rPr lang="el-GR" sz="2800" kern="1200" baseline="0" dirty="0" smtClean="0"/>
            <a:t> λίπανση </a:t>
          </a:r>
          <a:endParaRPr lang="el-GR" kern="1200" dirty="0">
            <a:solidFill>
              <a:srgbClr val="000099"/>
            </a:solidFill>
          </a:endParaRPr>
        </a:p>
      </dsp:txBody>
      <dsp:txXfrm>
        <a:off x="0" y="666677"/>
        <a:ext cx="7200800" cy="643450"/>
      </dsp:txXfrm>
    </dsp:sp>
    <dsp:sp modelId="{166DC40A-3179-4CCA-9227-453D69BDEA1E}">
      <dsp:nvSpPr>
        <dsp:cNvPr id="0" name=""/>
        <dsp:cNvSpPr/>
      </dsp:nvSpPr>
      <dsp:spPr>
        <a:xfrm>
          <a:off x="0" y="1174380"/>
          <a:ext cx="7200800" cy="569489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Αμειψισπορά </a:t>
          </a:r>
          <a:endParaRPr lang="el-GR" sz="2800" kern="1200" dirty="0"/>
        </a:p>
      </dsp:txBody>
      <dsp:txXfrm>
        <a:off x="0" y="1174380"/>
        <a:ext cx="7200800" cy="569489"/>
      </dsp:txXfrm>
    </dsp:sp>
    <dsp:sp modelId="{8522B852-1F65-40FD-B176-AAB97C9CA525}">
      <dsp:nvSpPr>
        <dsp:cNvPr id="0" name=""/>
        <dsp:cNvSpPr/>
      </dsp:nvSpPr>
      <dsp:spPr>
        <a:xfrm>
          <a:off x="0" y="1808418"/>
          <a:ext cx="7200800" cy="80419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8625" tIns="33020" rIns="184912" bIns="33020" numCol="1" spcCol="1270" anchor="t" anchorCtr="0">
          <a:noAutofit/>
        </a:bodyPr>
        <a:lstStyle/>
        <a:p>
          <a:pPr marL="228600" lvl="1" indent="-228600" algn="ctr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600" kern="1200" dirty="0" smtClean="0">
              <a:solidFill>
                <a:srgbClr val="002060"/>
              </a:solidFill>
            </a:rPr>
            <a:t>Συστηματική εναλλαγή καλλιεργειών στο χωράφι (2, 3 ή και περισσότερα χρόνια)</a:t>
          </a:r>
          <a:endParaRPr lang="el-GR" sz="2600" kern="1200" dirty="0">
            <a:solidFill>
              <a:srgbClr val="002060"/>
            </a:solidFill>
          </a:endParaRPr>
        </a:p>
      </dsp:txBody>
      <dsp:txXfrm>
        <a:off x="0" y="1808418"/>
        <a:ext cx="7200800" cy="804194"/>
      </dsp:txXfrm>
    </dsp:sp>
    <dsp:sp modelId="{AB592500-7CD4-483A-9F12-96D67D0CAE4F}">
      <dsp:nvSpPr>
        <dsp:cNvPr id="0" name=""/>
        <dsp:cNvSpPr/>
      </dsp:nvSpPr>
      <dsp:spPr>
        <a:xfrm>
          <a:off x="0" y="2533152"/>
          <a:ext cx="7200800" cy="765153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Διαδοχή καλλιεργειών </a:t>
          </a:r>
          <a:endParaRPr lang="el-GR" sz="2800" kern="1200" dirty="0"/>
        </a:p>
      </dsp:txBody>
      <dsp:txXfrm>
        <a:off x="0" y="2533152"/>
        <a:ext cx="7200800" cy="765153"/>
      </dsp:txXfrm>
    </dsp:sp>
    <dsp:sp modelId="{325F3AA2-7B5E-49A8-9332-FF71374A56FC}">
      <dsp:nvSpPr>
        <dsp:cNvPr id="0" name=""/>
        <dsp:cNvSpPr/>
      </dsp:nvSpPr>
      <dsp:spPr>
        <a:xfrm>
          <a:off x="0" y="3312366"/>
          <a:ext cx="7200800" cy="738990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8625" tIns="30480" rIns="170688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400" kern="1200" dirty="0" smtClean="0">
              <a:solidFill>
                <a:srgbClr val="002060"/>
              </a:solidFill>
            </a:rPr>
            <a:t>Δύο ή περισσότερες καλλιέργειες διαδέχονται η μία την άλλη στο ίδιο χωράφι τον ίδιο χρόνο </a:t>
          </a:r>
          <a:endParaRPr lang="el-GR" sz="2400" kern="1200" dirty="0">
            <a:solidFill>
              <a:srgbClr val="002060"/>
            </a:solidFill>
          </a:endParaRPr>
        </a:p>
      </dsp:txBody>
      <dsp:txXfrm>
        <a:off x="0" y="3312366"/>
        <a:ext cx="7200800" cy="738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024A-50D9-4BBE-952C-217330B63482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46FEA-0EB0-4689-9964-C54CEF6F650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F2FA0-AD58-4F37-BEDE-D60682AB4EDC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2D53F-1711-46C9-A6C6-7809C19877B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3FB97-844A-4357-B3E2-771C7BE7046E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E57DB-97BD-4A52-89EE-12740EA642B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B63E8-155B-4793-85E2-E3DC58967E15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DE700-6490-4CF7-A90E-3637705C23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AB3E8-72B8-4550-BFA8-340F395DBA96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189FE-612C-4643-9ACE-6C3D611B9D7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041E-05AF-47FD-BD5D-466D24E9136A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B270D-709A-41F8-81F2-9F41B2FEAE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6900-2927-44C9-AF29-0BFA78EE3908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69CD-0426-4700-BB78-A88E4047F2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61EAE-8848-4EEC-8CB9-7EAAA292670D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F3EA0-3CAC-4CC2-8C82-65A1508FE1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0FBC-E729-4E69-B71C-41884FC459B7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3F22-F3DF-439F-A6FA-B9409AEC4E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A7D60-82B2-4A04-A92C-5DB97CF6D748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0BD4-91F0-4FAF-8EB1-55F9F29FA1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33057-F99A-4DF4-B471-56764FA3BFBE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58B81-2A0C-43E1-8DBC-9ADD34959E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798088-C9B9-4375-86BE-3E38E06EB616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36E800-943B-4E2C-B853-08754F9FCA2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Στρογγυλεμένο ορθογώνιο"/>
          <p:cNvSpPr/>
          <p:nvPr/>
        </p:nvSpPr>
        <p:spPr>
          <a:xfrm>
            <a:off x="755576" y="980728"/>
            <a:ext cx="7777162" cy="18002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500" b="1" i="1" dirty="0" smtClean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i="1" dirty="0" smtClean="0">
                <a:solidFill>
                  <a:schemeClr val="bg1"/>
                </a:solidFill>
              </a:rPr>
              <a:t>“ </a:t>
            </a:r>
            <a:r>
              <a:rPr lang="el-GR" sz="3500" b="1" i="1" dirty="0" smtClean="0">
                <a:solidFill>
                  <a:schemeClr val="bg1"/>
                </a:solidFill>
              </a:rPr>
              <a:t>Ρόλος του εδάφους, πώς να εξασφαλίσουμε ένα γόνιμο έδαφος</a:t>
            </a:r>
            <a:r>
              <a:rPr lang="en-US" sz="3500" b="1" i="1" dirty="0" smtClean="0">
                <a:solidFill>
                  <a:schemeClr val="bg1"/>
                </a:solidFill>
              </a:rPr>
              <a:t>:</a:t>
            </a:r>
            <a:endParaRPr lang="el-GR" sz="3500" b="1" i="1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500" b="1" i="1" dirty="0" smtClean="0">
                <a:solidFill>
                  <a:schemeClr val="bg1"/>
                </a:solidFill>
              </a:rPr>
              <a:t>καλές πρακτικές</a:t>
            </a:r>
            <a:r>
              <a:rPr lang="en-US" sz="3500" b="1" i="1" dirty="0" smtClean="0">
                <a:solidFill>
                  <a:schemeClr val="bg1"/>
                </a:solidFill>
              </a:rPr>
              <a:t>”</a:t>
            </a:r>
            <a:endParaRPr lang="el-GR" sz="35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500" dirty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10 - TextBox"/>
          <p:cNvSpPr txBox="1">
            <a:spLocks noChangeArrowheads="1"/>
          </p:cNvSpPr>
          <p:nvPr/>
        </p:nvSpPr>
        <p:spPr bwMode="auto">
          <a:xfrm>
            <a:off x="467544" y="4797152"/>
            <a:ext cx="8002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Κοντοπούλου </a:t>
            </a:r>
            <a:r>
              <a:rPr lang="el-G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Χάρις-Κων/να</a:t>
            </a:r>
          </a:p>
          <a:p>
            <a:pPr algn="ctr"/>
            <a:r>
              <a:rPr lang="el-G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Υποψ. διδάκτωρ Γεωπονικού Πανεπιστημίου Αθηνών</a:t>
            </a:r>
            <a:endParaRPr lang="el-GR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024769" cy="9087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71600" y="188640"/>
            <a:ext cx="6912768" cy="46166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ΓΕΩΠΟΝΙΚΟ ΠΑΝΕΠΙΣΤΗΜΙΟ ΑΘΗΝΩΝ</a:t>
            </a:r>
          </a:p>
        </p:txBody>
      </p:sp>
      <p:sp>
        <p:nvSpPr>
          <p:cNvPr id="22530" name="AutoShape 2" descr="https://encrypted-tbn3.gstatic.com/images?q=tbn:ANd9GcT4aEzUD7L5QvsSjHBydvQ9XaVZRXjEmoWETel7wmrRggELFGaUY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22532" name="AutoShape 4" descr="https://encrypted-tbn3.gstatic.com/images?q=tbn:ANd9GcT4aEzUD7L5QvsSjHBydvQ9XaVZRXjEmoWETel7wmrRggELFGaUY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pic>
        <p:nvPicPr>
          <p:cNvPr id="22534" name="Picture 6" descr="https://encrypted-tbn3.gstatic.com/images?q=tbn:ANd9GcT4aEzUD7L5QvsSjHBydvQ9XaVZRXjEmoWETel7wmrRggELFGaU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924944"/>
            <a:ext cx="2828925" cy="1619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6453336"/>
            <a:ext cx="91440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3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259632" y="18864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chemeClr val="bg1"/>
                </a:solidFill>
              </a:rPr>
              <a:t>Λίπανση με ζωική κοπριά</a:t>
            </a:r>
            <a:endParaRPr lang="el-GR" sz="3200" dirty="0">
              <a:solidFill>
                <a:schemeClr val="bg1"/>
              </a:solidFill>
            </a:endParaRPr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/>
        </p:nvGraphicFramePr>
        <p:xfrm>
          <a:off x="323528" y="1052736"/>
          <a:ext cx="8136904" cy="532993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68452"/>
                <a:gridCol w="4068452"/>
              </a:tblGrid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Φρέσκια (νωπή)</a:t>
                      </a:r>
                      <a:r>
                        <a:rPr lang="el-GR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κοπριά 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Χωνεμένη</a:t>
                      </a:r>
                      <a:r>
                        <a:rPr lang="el-GR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κοπριά 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rgbClr val="002060"/>
                          </a:solidFill>
                        </a:rPr>
                        <a:t>Φθινόπωρο </a:t>
                      </a:r>
                      <a:endParaRPr lang="el-GR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rgbClr val="002060"/>
                          </a:solidFill>
                        </a:rPr>
                        <a:t>Άνοιξη</a:t>
                      </a:r>
                      <a:endParaRPr lang="el-GR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rgbClr val="002060"/>
                          </a:solidFill>
                        </a:rPr>
                        <a:t>Όχι</a:t>
                      </a:r>
                      <a:r>
                        <a:rPr lang="el-GR" sz="2000" baseline="0" dirty="0" smtClean="0">
                          <a:solidFill>
                            <a:srgbClr val="002060"/>
                          </a:solidFill>
                        </a:rPr>
                        <a:t> απευθείας τοποθέτηση </a:t>
                      </a:r>
                      <a:endParaRPr lang="el-GR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rgbClr val="002060"/>
                          </a:solidFill>
                        </a:rPr>
                        <a:t>Μπορεί να εφαρμοστεί αμέσως μετά την φύτευση </a:t>
                      </a:r>
                      <a:endParaRPr lang="el-GR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rgbClr val="002060"/>
                          </a:solidFill>
                        </a:rPr>
                        <a:t>Χάνονται</a:t>
                      </a:r>
                      <a:r>
                        <a:rPr lang="el-GR" sz="2000" baseline="0" dirty="0" smtClean="0">
                          <a:solidFill>
                            <a:srgbClr val="002060"/>
                          </a:solidFill>
                        </a:rPr>
                        <a:t> λιγότερα θρ.στοιχεία  κατά την αποσύνθεση/απόπλυση</a:t>
                      </a:r>
                      <a:endParaRPr lang="el-GR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rgbClr val="002060"/>
                          </a:solidFill>
                        </a:rPr>
                        <a:t>Μεγαλύτερη</a:t>
                      </a:r>
                      <a:r>
                        <a:rPr lang="el-GR" sz="2000" baseline="0" dirty="0" smtClean="0">
                          <a:solidFill>
                            <a:srgbClr val="002060"/>
                          </a:solidFill>
                        </a:rPr>
                        <a:t> περιεκτικότητα σε ολικά θρ.στοιχεία </a:t>
                      </a:r>
                      <a:endParaRPr lang="el-GR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46054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r>
                        <a:rPr lang="el-GR" sz="2000" baseline="0" dirty="0" smtClean="0">
                          <a:solidFill>
                            <a:srgbClr val="002060"/>
                          </a:solidFill>
                        </a:rPr>
                        <a:t>  μικροοργανισμοί στο έδαφος </a:t>
                      </a:r>
                      <a:endParaRPr lang="el-GR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rgbClr val="002060"/>
                          </a:solidFill>
                        </a:rPr>
                        <a:t>Μεγαλύτερη περιεκτικότητα σε άμεσα θρ. στοιχεία  </a:t>
                      </a:r>
                      <a:endParaRPr lang="el-GR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rgbClr val="002060"/>
                          </a:solidFill>
                        </a:rPr>
                        <a:t>Μικροοργανισμοί</a:t>
                      </a:r>
                      <a:r>
                        <a:rPr lang="el-GR" sz="2000" baseline="0" dirty="0" smtClean="0">
                          <a:solidFill>
                            <a:srgbClr val="002060"/>
                          </a:solidFill>
                        </a:rPr>
                        <a:t> εφοδιάζονται με μεγαλύτερη ενέργεια = απελευθέρωση ποσοτήτων </a:t>
                      </a:r>
                    </a:p>
                    <a:p>
                      <a:pPr algn="ctr"/>
                      <a:r>
                        <a:rPr lang="el-GR" sz="2000" baseline="0" dirty="0" smtClean="0">
                          <a:solidFill>
                            <a:srgbClr val="002060"/>
                          </a:solidFill>
                        </a:rPr>
                        <a:t>θρ. στοιχείων </a:t>
                      </a:r>
                      <a:endParaRPr lang="el-GR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rgbClr val="002060"/>
                          </a:solidFill>
                        </a:rPr>
                        <a:t>Όχι</a:t>
                      </a:r>
                      <a:r>
                        <a:rPr lang="el-GR" sz="2000" baseline="0" dirty="0" smtClean="0">
                          <a:solidFill>
                            <a:srgbClr val="002060"/>
                          </a:solidFill>
                        </a:rPr>
                        <a:t> κίνδυνος εγκαυμάτων </a:t>
                      </a:r>
                      <a:endParaRPr lang="el-GR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rgbClr val="002060"/>
                          </a:solidFill>
                        </a:rPr>
                        <a:t>Όχι</a:t>
                      </a:r>
                      <a:r>
                        <a:rPr lang="el-GR" sz="2000" baseline="0" dirty="0" smtClean="0">
                          <a:solidFill>
                            <a:srgbClr val="002060"/>
                          </a:solidFill>
                        </a:rPr>
                        <a:t> έλλειψη αζώτου </a:t>
                      </a:r>
                      <a:endParaRPr lang="el-GR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rgbClr val="002060"/>
                          </a:solidFill>
                        </a:rPr>
                        <a:t>Οι σπόροι</a:t>
                      </a:r>
                      <a:r>
                        <a:rPr lang="el-GR" sz="2000" baseline="0" dirty="0" smtClean="0">
                          <a:solidFill>
                            <a:srgbClr val="002060"/>
                          </a:solidFill>
                        </a:rPr>
                        <a:t> των ζιζανίων καταστρέφονται </a:t>
                      </a:r>
                      <a:endParaRPr lang="el-GR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dirty="0" smtClean="0">
                <a:solidFill>
                  <a:srgbClr val="FFFFFF"/>
                </a:solidFill>
                <a:latin typeface="Arial" charset="0"/>
              </a:rPr>
              <a:t>Ζωική Κοπριά  </a:t>
            </a:r>
            <a:endParaRPr lang="el-GR" sz="3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23528" y="1340768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Εγκαύματα από την γρήγορη αποσύνθεση</a:t>
            </a:r>
          </a:p>
          <a:p>
            <a:endParaRPr lang="el-GR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</a:rPr>
              <a:t> Σχηματισμός όγκων αερίων στο έδαφος, δυσκολία στην διακίνηση νερού </a:t>
            </a:r>
          </a:p>
          <a:p>
            <a:endParaRPr lang="el-GR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</a:rPr>
              <a:t> Δέσμευση του αφομοιώσιμου Ν από τα βακτήρια που αποσυνθέτουν την οργανική ουσία</a:t>
            </a:r>
          </a:p>
          <a:p>
            <a:endParaRPr lang="el-GR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</a:rPr>
              <a:t> Μηχανικές δυσκολίες στις καλλιεργητικές εργασίες</a:t>
            </a:r>
          </a:p>
          <a:p>
            <a:endParaRPr lang="el-GR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</a:rPr>
              <a:t> Σχηματισμός τοξικών οργανικών ενώσεων </a:t>
            </a:r>
            <a:endParaRPr lang="en-US" sz="2400" dirty="0" smtClean="0">
              <a:solidFill>
                <a:srgbClr val="002060"/>
              </a:solidFill>
            </a:endParaRPr>
          </a:p>
          <a:p>
            <a:endParaRPr lang="el-GR" sz="2400" dirty="0">
              <a:solidFill>
                <a:srgbClr val="002060"/>
              </a:solidFill>
            </a:endParaRPr>
          </a:p>
        </p:txBody>
      </p:sp>
      <p:sp>
        <p:nvSpPr>
          <p:cNvPr id="36866" name="AutoShape 2" descr="data:image/png;base64,iVBORw0KGgoAAAANSUhEUgAAAO8AAADTCAMAAABeFrRdAAAAwFBMVEX////bAAAAAADdJibcAAD+9/fYAAD+9PT52Nj87e375ub/+/v529vfKirzubn2ycnnb2/30dHtlZX97+/64OD19fXt7e3xsLDiRkbxrKzhQEC+vr7sj4/2zMzodXXvoKD0wMDkW1vPz88wMDCrq6vjTk7pfn4mJibeISHlY2PZ2dnwpaXfMTHkWlrqhYVFRUXj4+MbGxttbW14eHjdERGOjo6ampp3d3dVVVVdXV3gODg5OTmXl5empqaEhIQRERFCmUjqAAAK+klEQVR4nOWdeUPTTBCHSYWAHF7YeqDYgoCKCmLx4gW//7d6SZs01z57J5vE50+7rTsk2dmd38xkba11ds8/7s2j+efDV9vt/+et8+JPHKXE8cnj0NNpmKe5tUuTvwz6Gj8rW7tgGnpSzXEoMDeKz0NPqym+isy9N/hR6Ik1wyOxufc8Dz21Jtgka6Poc+i5NcEh2zvER3iLzY2i+Wbo6XnnRGZvfBp6er7hxWqYS5bc2ig6CT1Bv7xRXN4onoaeok+2VZc3ivZCz9EnT9T2xu9CT9IfT1V3c8L6fuhpeuOPhrlRdBh6mr54oXN57+/o3dAT9cPGXMvcKHoZeqZ++Kpp7kAOhs91zY2iBzuhJ+uBj/r2xs9CT9adx3qLVcrD0NN15oGJudHH0NN15dzo8kbx09ATdmOTfNFr+Pee+6RTMOuEDojxi9BTdmGX7tst3HR92Ag9aQcoiJNsleGOjt+EnrQ9U1qskqPQU7qje+uTdsAXpUdd2oj01ie9g8s7X378kK5+T0XSh3TDTtMBIrUw4XXIWdtDQZxZNgDv91chp23LFt2u+bGegtLrffRJL8HcU8MxPQGDOMVrt0uDeic3bNCzWZYClc94X6C19095mHIN7wloR9W3ko9+EGTa1mjvnXY+wx+mV3IDCgr1bCvcY/dJAqezz1fBWNkZqie8gmsWi+Ktz+kCb7U+b0soiAOxC46B9ATIK6NzwD7dDdNWZ23NNt2gFHukGOZ6q9O2Zgbm8jmefFIv5AYSFCRxGtQg+hDaAXFberHolnjS2qytoYdRqv1RPkv35YYNmrlc2zVc0rsDOdOiTjI5uL2+u/vv/VH+T4YuuzNQECfPzZhcfxutuFqZTOGBuNuhnS9webOFZ3w3KvPrU/oJ+KSo03KDVFC4Z3I2qnG7/MjgSNUdPsBNmR5mL+vW3nO9/LCHoR0K4nxOfdGN0N7R+8WH6JPeBrRIyj7NeLr8/D+xuaPRZPEx5dB2trqB7sj0YDcmc0c/lwPIJ3W0ugEFzjSY/B7tHY0XA0humHczk5QCM5lY8JvtPViOILlBFAYKjvLqsLmjq+UIukM6KTesw92cPX38+I5GF+kYqlHqYGhHubp+kth7k47RDtMHB73naqYye8/G6SD04IHMQkhQyHdHMnuPV6PIJ3VMbnirFjbFm8ny/cw78I5VN1DEreBJZOtVbi+esDolN5CgMC+eXiX2XuSjKCWvS9UNm+SLStEJib2/C8N0IiSBoQqF8qoKp6OE74VhlhGwFqEKhUp0UbKf/FEcRxHOva6EdlRBnBQ8Dq72zyk2EewWQXWgEomRnI+OSgOn8HsdkRsoE6caaTtieyflkZo3TBgUWaE5E7a3MrLLcgNludaX0x0096Y6lOSGDvgkA3eJDumuOnJDy6GHADMCBdkXV2Tv+9pQkhvmoX0ShWBE291rsveoPhZ+V5jh0yIoKIhcBzqkcX0sHbjCVjdgxrZwa0An4DPR4E5WN1A44oNwNDmkK9HgLoZ2DLNbx8die6+FoykgFlACVwgKNX6J7T0QDt4g8S1YdYNGhUKZqvibcikejS13QvkkqvHE6gPxAn0mWJ4XdKy6QatCocSR0N5fNBzvnyByAz5fLOeJF+jabnIFrQ9fmrBHBa2ffyTf+au/XCWoBOU2wZZHsrkIF+hPPJ7OmgGaKc3AXGm6hXAHLUm8U1SYtohuEKeMaIE+ln1BlfDTGiYVCjmiHfRP6Tc6Ut1AgoKq0lFgb/3wW8TkfN0ceoKCAEG+meDwW6QT1Q3WmocgxKH4xj4ppC3KDVShoE4Nqy/QwsNvEe34Z3NQfFh9Fj8wXK4S9uCP25rcYBTEKVMXvX8ov2Pn+jxC4rZG6u6ktqNULFcJgeUGeqC0OsFcVO2dqL+jqT82BPWt1lswqwv0MR1+i5C+LDuaeINywvS0juoC/Vv9lbDVDdS3Otbb8FQXaD78FtHKD2kG2tBqLh7VHTQffkuQT2q8ugGDaJpx/2qIQ3L4LYLVDU2HdhQVCmrKO+i/GsvzgkByAwkKe9qdMsshDunht0iY6gYP7TLKC7RQShFC4bJGQzumgoKAcojjVv+LqvzqBsAKBYNcvyOb5TkBJfDmGlcYCwoCymmjustVAkngjckN+Bc2Cp6V7DX5YuvVDfQEmQVHiyeGC/XwAh5WDxMoSchwhSyKhGLll2i3mRKeygwF99uCvfLYZI1Wqxtoh2MqXhUXaM3d5Arn3Z0+GFUxXS2KO2idw2+RFqsbqG+1cULUOA/p1PIIlbQW2qEkbAtvny/Q+rvJDDx9e65u2KSIs0XySB7SMVueF7RUcUeCgs3KmJ8YNGKTVdqpbsAiGZsIYR7SgcQcKVb9W0yxFxQErEI6mJgjpYVmSigoWEX4Vw7JbDeZgY7Rn08iN28ZLcvSCr+rh4qY+bzZRJCgYNt/LHNIhrvJDGrw50tueEjnItsl8af98rzgtNnqBjdBQUAW0rFartYkPsmL3IBZfda3T+aQrKfUqNxAQRz7LWsqAmtJR2Ko4s6D3ICCgsPyv7RXrXQjWN3gLIFjVqiLe192/DKITdZoTG6gkIJTtsiyMtYkNlkFe3o6VjegjDF1+dUfbstVgk12rga+gjhlFm3OHB7fNavsaw1QhnTM5htfXrrczQnm2fUakC/qQnMIH2JHBfLrwSpEihhXxyjZbOQZ8Yb3Bn8dbyjnW27ArNCuNGfCxDe7n6MgTmcaQu5Q1o6V3IB9q7vTXM3r3p7OIF1qnmdSXa4ABYUu+KIMf9UNWKHQrXdteatuoB9qJSVVH/RJhrE1jAH6Se+aTO430LbhqxKeYqdeBYUKR3fLgOzZlcuJP8OoYwJBgoJ7vGTtqNhl5ZtlCLqAj3c3oCN3joeNq/ntNzaaWYkZ2GsQT3SqUJBxaV5fpsS9ugErFFzj2eIWlK5PsXN1Ax20XDtfjL8J7XW9wph7oHl5MCvUtSSTGvb9dfRMjnKDY4UCUq+ly1DX1MlxeneDa4UCAndzguMijd1rNdznDm2cXfMF+PJaK98rHEI7FMRxzgeRtNu0zOTIsa9u8LUBr0GL8xLTRMoq1qE2EhSctXNZu2ujOgYxltUNb8Fc+6Buhuzx1S2rk2D57oYGgvYpkm6qI3ePZNngD1+E6Z7bdNuwvaq3e4jARBAP+dQN389W1Q208/bx8mH5euV+DraQG3xVKAipV+4XcfVHCcbVDTOw14+gAM36FmiXTUoxrG7wVqEgRvYAWyR+CyCftC7e+dOfx5egILmhXcX+FKNmSti3xVc9Il9gP5fX7N0N+80LCt8bfXoTDKobfFYoELVmI0ucQ5Qr9HuD4K3gs15c3EDWhy/KoIeydpptKohTZlx3Ssf+rm6CZnUDVij4Frd/VMy986Ii5Wj2bvJcoSBhUly1rvxe3AQt5Yu2Ys28If3g7tfNzc3F3YHna7tAp/fadmfb/1ug0VvPe4VCSNS9E/1XKAQFe2NmPsl/hUJYFL1PMbO2G6/fMUfe4K+RCoWwzMDehU/ynIXYBbA3dbIgQe5CNA08aReegU2HksV570Fv2aPmCvdL9Du69kMkfrw2Cz2HVnmHfTWGydc1enyHyeFa6Bm0yyG9YHignFIa+0B5g8fFQRKf82lhiMS7+H7IQfJhhzNUBsjiyIcpKsNjKRT+Mxc4PdHTW5UGR5YQjfGPYZHL3v+ET1oviMD4xuzhMC/lBm+fDPwSH1YF0UevB2txHM9EysHWMwq895r5l/PCrfw/TBTJZKQJ46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6868" name="Picture 4" descr="http://www.professionalresumewriters.net/wp-content/uploads/2014/07/Dang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836712"/>
            <a:ext cx="1388195" cy="1224136"/>
          </a:xfrm>
          <a:prstGeom prst="rect">
            <a:avLst/>
          </a:prstGeom>
          <a:noFill/>
        </p:spPr>
      </p:pic>
      <p:grpSp>
        <p:nvGrpSpPr>
          <p:cNvPr id="11" name="10 - Ομάδα"/>
          <p:cNvGrpSpPr/>
          <p:nvPr/>
        </p:nvGrpSpPr>
        <p:grpSpPr>
          <a:xfrm>
            <a:off x="5868144" y="2924944"/>
            <a:ext cx="2952328" cy="2664296"/>
            <a:chOff x="5868144" y="2924944"/>
            <a:chExt cx="2952328" cy="2664296"/>
          </a:xfrm>
        </p:grpSpPr>
        <p:sp>
          <p:nvSpPr>
            <p:cNvPr id="9" name="8 - Επεξήγηση με στρογγυλεμένο παραλληλόγραμμο"/>
            <p:cNvSpPr/>
            <p:nvPr/>
          </p:nvSpPr>
          <p:spPr>
            <a:xfrm>
              <a:off x="5868144" y="2924944"/>
              <a:ext cx="2952328" cy="2664296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0" name="9 - TextBox"/>
            <p:cNvSpPr txBox="1"/>
            <p:nvPr/>
          </p:nvSpPr>
          <p:spPr>
            <a:xfrm>
              <a:off x="5940152" y="3212977"/>
              <a:ext cx="266429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 smtClean="0">
                  <a:solidFill>
                    <a:schemeClr val="bg1"/>
                  </a:solidFill>
                </a:rPr>
                <a:t>Προσθήκη </a:t>
              </a:r>
            </a:p>
            <a:p>
              <a:pPr algn="ctr"/>
              <a:r>
                <a:rPr lang="el-GR" sz="2000" dirty="0" smtClean="0">
                  <a:solidFill>
                    <a:schemeClr val="bg1"/>
                  </a:solidFill>
                </a:rPr>
                <a:t>ασβεστίου και νιτρικού λιπάσματος </a:t>
              </a:r>
            </a:p>
            <a:p>
              <a:pPr algn="ctr"/>
              <a:r>
                <a:rPr lang="el-GR" sz="2000" dirty="0" smtClean="0">
                  <a:solidFill>
                    <a:schemeClr val="bg1"/>
                  </a:solidFill>
                </a:rPr>
                <a:t>θα βοηθήσει την ταχεία αποδόμηση της οργανικής ουσίας 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11 - Ορθογώνιο"/>
          <p:cNvSpPr/>
          <p:nvPr/>
        </p:nvSpPr>
        <p:spPr>
          <a:xfrm>
            <a:off x="323528" y="908720"/>
            <a:ext cx="6846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u="sng" dirty="0" smtClean="0">
                <a:solidFill>
                  <a:srgbClr val="002060"/>
                </a:solidFill>
              </a:rPr>
              <a:t>Αποφυγή αχώνευτης κοπριάς</a:t>
            </a:r>
            <a:r>
              <a:rPr lang="en-US" sz="2400" u="sng" dirty="0" smtClean="0">
                <a:solidFill>
                  <a:srgbClr val="002060"/>
                </a:solidFill>
              </a:rPr>
              <a:t> </a:t>
            </a:r>
            <a:r>
              <a:rPr lang="el-GR" sz="2400" u="sng" dirty="0" smtClean="0">
                <a:solidFill>
                  <a:srgbClr val="002060"/>
                </a:solidFill>
              </a:rPr>
              <a:t>πριν την φύτευση </a:t>
            </a:r>
            <a:r>
              <a:rPr lang="en-US" sz="2400" u="sng" dirty="0" smtClean="0">
                <a:solidFill>
                  <a:srgbClr val="002060"/>
                </a:solidFill>
              </a:rPr>
              <a:t>:</a:t>
            </a:r>
            <a:endParaRPr lang="el-GR" sz="2400" u="sng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dirty="0" smtClean="0">
                <a:solidFill>
                  <a:srgbClr val="FFFFFF"/>
                </a:solidFill>
                <a:latin typeface="Arial" charset="0"/>
              </a:rPr>
              <a:t>Χλωρή Λίπανση  </a:t>
            </a:r>
            <a:endParaRPr lang="el-GR" sz="3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67544" y="980728"/>
            <a:ext cx="8136904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i="1" dirty="0" smtClean="0">
                <a:solidFill>
                  <a:srgbClr val="002060"/>
                </a:solidFill>
              </a:rPr>
              <a:t>Τι είναι η χλωρή λίπανση </a:t>
            </a:r>
            <a:r>
              <a:rPr lang="en-US" sz="2200" b="1" i="1" dirty="0" smtClean="0">
                <a:solidFill>
                  <a:srgbClr val="002060"/>
                </a:solidFill>
              </a:rPr>
              <a:t>;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pPr algn="just"/>
            <a:r>
              <a:rPr lang="en-US" sz="2200" dirty="0" smtClean="0">
                <a:solidFill>
                  <a:srgbClr val="002060"/>
                </a:solidFill>
              </a:rPr>
              <a:t>K</a:t>
            </a:r>
            <a:r>
              <a:rPr lang="el-GR" sz="2200" dirty="0" smtClean="0">
                <a:solidFill>
                  <a:srgbClr val="002060"/>
                </a:solidFill>
              </a:rPr>
              <a:t>αλλιέργεια ψυχανθούς στην επιθυμητή μας έκταση και χρησιμοποίηση του για χλωρή λίπανση, με στόχο τον εμπλουτισμό του εδάφους σε άζωτο και οργανική ουσία.  </a:t>
            </a:r>
          </a:p>
          <a:p>
            <a:pPr algn="just"/>
            <a:endParaRPr lang="el-GR" sz="2400" dirty="0" smtClean="0">
              <a:solidFill>
                <a:srgbClr val="002060"/>
              </a:solidFill>
            </a:endParaRPr>
          </a:p>
          <a:p>
            <a:pPr algn="just"/>
            <a:r>
              <a:rPr lang="el-GR" sz="2300" b="1" i="1" dirty="0" smtClean="0">
                <a:solidFill>
                  <a:srgbClr val="002060"/>
                </a:solidFill>
              </a:rPr>
              <a:t>Τι είναι τα ψυχανθή</a:t>
            </a:r>
            <a:r>
              <a:rPr lang="en-US" sz="2300" b="1" i="1" dirty="0" smtClean="0">
                <a:solidFill>
                  <a:srgbClr val="002060"/>
                </a:solidFill>
              </a:rPr>
              <a:t>;</a:t>
            </a:r>
            <a:endParaRPr lang="el-GR" sz="2300" b="1" i="1" dirty="0" smtClean="0">
              <a:solidFill>
                <a:srgbClr val="002060"/>
              </a:solidFill>
            </a:endParaRPr>
          </a:p>
          <a:p>
            <a:pPr algn="just"/>
            <a:endParaRPr lang="el-GR" sz="2400" b="1" i="1" dirty="0" smtClean="0">
              <a:solidFill>
                <a:srgbClr val="002060"/>
              </a:solidFill>
            </a:endParaRPr>
          </a:p>
          <a:p>
            <a:pPr algn="just"/>
            <a:r>
              <a:rPr lang="el-GR" sz="2200" dirty="0" smtClean="0">
                <a:solidFill>
                  <a:srgbClr val="002060"/>
                </a:solidFill>
              </a:rPr>
              <a:t>Φυτά τα οποία έχουν την ιδιότητα να συμβιώνουν με συγκεκριμένα βακτήρια του γένους </a:t>
            </a:r>
            <a:r>
              <a:rPr lang="el-GR" sz="2200" i="1" dirty="0" smtClean="0">
                <a:solidFill>
                  <a:srgbClr val="002060"/>
                </a:solidFill>
              </a:rPr>
              <a:t>Rhizobium</a:t>
            </a:r>
            <a:r>
              <a:rPr lang="el-GR" sz="2200" dirty="0" smtClean="0">
                <a:solidFill>
                  <a:srgbClr val="002060"/>
                </a:solidFill>
              </a:rPr>
              <a:t> και μέσω αυτών να δεσμεύουν το άζωτο της ατμόσφαιρας (αζωτοδέσμευση) και </a:t>
            </a:r>
          </a:p>
          <a:p>
            <a:pPr algn="just"/>
            <a:r>
              <a:rPr lang="el-GR" sz="2200" dirty="0" smtClean="0">
                <a:solidFill>
                  <a:srgbClr val="002060"/>
                </a:solidFill>
              </a:rPr>
              <a:t>να το έχουν διαθέσιμο σε άμεσα αφομοιώσιμη μορφή.</a:t>
            </a:r>
            <a:endParaRPr lang="en-US" sz="2400" b="1" i="1" dirty="0" smtClean="0">
              <a:solidFill>
                <a:srgbClr val="002060"/>
              </a:solidFill>
            </a:endParaRPr>
          </a:p>
          <a:p>
            <a:pPr algn="just"/>
            <a:endParaRPr lang="el-GR" sz="2400" b="1" i="1" dirty="0" smtClean="0">
              <a:solidFill>
                <a:srgbClr val="002060"/>
              </a:solidFill>
            </a:endParaRPr>
          </a:p>
          <a:p>
            <a:pPr algn="just"/>
            <a:endParaRPr lang="el-GR" sz="2400" dirty="0" smtClean="0">
              <a:solidFill>
                <a:srgbClr val="002060"/>
              </a:solidFill>
            </a:endParaRPr>
          </a:p>
          <a:p>
            <a:pPr algn="just"/>
            <a:r>
              <a:rPr lang="el-GR" sz="2400" dirty="0" smtClean="0">
                <a:solidFill>
                  <a:srgbClr val="002060"/>
                </a:solidFill>
              </a:rPr>
              <a:t>   </a:t>
            </a:r>
            <a:endParaRPr lang="el-GR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dirty="0" smtClean="0">
                <a:solidFill>
                  <a:srgbClr val="FFFFFF"/>
                </a:solidFill>
                <a:latin typeface="Arial" charset="0"/>
              </a:rPr>
              <a:t>Χλωρή Λίπανση   </a:t>
            </a:r>
            <a:endParaRPr lang="el-GR" sz="32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789040"/>
            <a:ext cx="4032448" cy="262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467544" y="980728"/>
            <a:ext cx="367530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sng" dirty="0" smtClean="0">
                <a:solidFill>
                  <a:srgbClr val="002060"/>
                </a:solidFill>
              </a:rPr>
              <a:t>Φθινοπωρινά - Χειμερινά </a:t>
            </a:r>
          </a:p>
          <a:p>
            <a:endParaRPr lang="el-GR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</a:rPr>
              <a:t> Βίκος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</a:rPr>
              <a:t> Κουκιά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</a:rPr>
              <a:t> Λαθούρι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</a:rPr>
              <a:t> Λούπινο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</a:rPr>
              <a:t> Μηδική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</a:rPr>
              <a:t> Μπιζέλι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</a:rPr>
              <a:t> Τριφύλλι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</a:rPr>
              <a:t> Φακή </a:t>
            </a:r>
          </a:p>
          <a:p>
            <a:r>
              <a:rPr lang="el-GR" sz="2000" dirty="0" smtClean="0">
                <a:solidFill>
                  <a:srgbClr val="002060"/>
                </a:solidFill>
              </a:rPr>
              <a:t> </a:t>
            </a:r>
            <a:endParaRPr lang="el-GR" sz="2000" dirty="0">
              <a:solidFill>
                <a:srgbClr val="00206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572000" y="9807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u="sng" dirty="0" smtClean="0">
                <a:solidFill>
                  <a:srgbClr val="002060"/>
                </a:solidFill>
              </a:rPr>
              <a:t>Ανοιξιάτικα-Καλοκαιρινά</a:t>
            </a:r>
          </a:p>
          <a:p>
            <a:r>
              <a:rPr lang="el-GR" sz="2400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</a:rPr>
              <a:t> Τριφύλλι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</a:rPr>
              <a:t> Φασόλι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</a:rPr>
              <a:t> Φακή </a:t>
            </a:r>
          </a:p>
          <a:p>
            <a:r>
              <a:rPr lang="el-GR" sz="2400" dirty="0" smtClean="0">
                <a:solidFill>
                  <a:srgbClr val="002060"/>
                </a:solidFill>
              </a:rPr>
              <a:t> </a:t>
            </a:r>
            <a:endParaRPr lang="el-GR" sz="2400" dirty="0">
              <a:solidFill>
                <a:srgbClr val="002060"/>
              </a:solidFill>
            </a:endParaRPr>
          </a:p>
        </p:txBody>
      </p:sp>
      <p:pic>
        <p:nvPicPr>
          <p:cNvPr id="9" name="Picture 1" descr="C:\Users\Χαριτίνη\Pictures\phd photos\PDRM05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8000" y="3789040"/>
            <a:ext cx="320384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3200" dirty="0" smtClean="0">
              <a:solidFill>
                <a:srgbClr val="FFFFFF"/>
              </a:solidFill>
              <a:latin typeface="Arial" charset="0"/>
            </a:endParaRPr>
          </a:p>
          <a:p>
            <a:pPr algn="ctr">
              <a:defRPr/>
            </a:pPr>
            <a:r>
              <a:rPr lang="el-GR" sz="3200" dirty="0" smtClean="0">
                <a:solidFill>
                  <a:srgbClr val="FFFFFF"/>
                </a:solidFill>
                <a:latin typeface="Arial" charset="0"/>
              </a:rPr>
              <a:t>Πως επιτυγχάνεται η χλωρή λίπανση  </a:t>
            </a:r>
          </a:p>
          <a:p>
            <a:pPr algn="ctr">
              <a:defRPr/>
            </a:pPr>
            <a:r>
              <a:rPr lang="el-GR" sz="3200" dirty="0" smtClean="0">
                <a:solidFill>
                  <a:srgbClr val="FFFFFF"/>
                </a:solidFill>
                <a:latin typeface="Arial" charset="0"/>
              </a:rPr>
              <a:t> </a:t>
            </a:r>
            <a:endParaRPr lang="el-GR" sz="3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39553" y="1196752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</a:rPr>
              <a:t> Σπέρνουμε φυτά κατάλληλα για χλωρή λίπανση  (ψυχανθή)</a:t>
            </a:r>
          </a:p>
          <a:p>
            <a:endParaRPr lang="el-GR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</a:rPr>
              <a:t> Χλωρή βλάστηση αποσυντίθεται πολύ πιο γρήγορα από </a:t>
            </a:r>
          </a:p>
          <a:p>
            <a:r>
              <a:rPr lang="el-GR" sz="2400" dirty="0" smtClean="0">
                <a:solidFill>
                  <a:srgbClr val="002060"/>
                </a:solidFill>
              </a:rPr>
              <a:t>  την αποξηραμένη βλάστηση</a:t>
            </a:r>
          </a:p>
          <a:p>
            <a:endParaRPr lang="el-GR" sz="2400" dirty="0" smtClean="0">
              <a:solidFill>
                <a:srgbClr val="002060"/>
              </a:solidFill>
            </a:endParaRPr>
          </a:p>
          <a:p>
            <a:endParaRPr lang="el-GR" sz="2400" dirty="0" smtClean="0">
              <a:solidFill>
                <a:srgbClr val="002060"/>
              </a:solidFill>
            </a:endParaRPr>
          </a:p>
          <a:p>
            <a:endParaRPr lang="el-GR" sz="2400" dirty="0" smtClean="0">
              <a:solidFill>
                <a:srgbClr val="002060"/>
              </a:solidFill>
            </a:endParaRPr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539552" y="3501008"/>
            <a:ext cx="8208912" cy="8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l-G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Κατάλληλο στάδιο ενσωμάτωσης φυτομάζας στο έδαφος, </a:t>
            </a:r>
          </a:p>
          <a:p>
            <a:pPr algn="just"/>
            <a:r>
              <a:rPr lang="el-G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στάδιο της άνθισης του φυτού  </a:t>
            </a:r>
          </a:p>
          <a:p>
            <a:pPr algn="just"/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Βέλος προς τα κάτω"/>
          <p:cNvSpPr/>
          <p:nvPr/>
        </p:nvSpPr>
        <p:spPr>
          <a:xfrm>
            <a:off x="4211960" y="2996952"/>
            <a:ext cx="504056" cy="36004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467544" y="4869160"/>
            <a:ext cx="8064896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Η ενσωμάτωση πρέπει να γίνεται αρκετό χρόνο </a:t>
            </a:r>
          </a:p>
          <a:p>
            <a:pPr algn="ctr"/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για να συμπληρωθεί η αποσύνθεση και </a:t>
            </a:r>
          </a:p>
          <a:p>
            <a:pPr algn="ctr"/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να αποδοθούν τα θρεπτικά στοιχεία</a:t>
            </a:r>
            <a:endParaRPr lang="el-GR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Βέλος προς τα κάτω"/>
          <p:cNvSpPr/>
          <p:nvPr/>
        </p:nvSpPr>
        <p:spPr>
          <a:xfrm>
            <a:off x="4139952" y="4437112"/>
            <a:ext cx="504056" cy="36004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dirty="0" smtClean="0">
                <a:solidFill>
                  <a:srgbClr val="FFFFFF"/>
                </a:solidFill>
                <a:latin typeface="Arial" charset="0"/>
              </a:rPr>
              <a:t>Χλωρή Λίπανση  </a:t>
            </a:r>
            <a:endParaRPr lang="el-GR" sz="3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611561" y="908720"/>
            <a:ext cx="813690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002060"/>
                </a:solidFill>
              </a:rPr>
              <a:t>Πλεονεκτήματα χλωρής λίπανσης</a:t>
            </a:r>
            <a:r>
              <a:rPr lang="en-US" sz="2800" dirty="0" smtClean="0">
                <a:solidFill>
                  <a:srgbClr val="002060"/>
                </a:solidFill>
              </a:rPr>
              <a:t>:</a:t>
            </a:r>
            <a:endParaRPr lang="el-GR" sz="2800" dirty="0" smtClean="0">
              <a:solidFill>
                <a:srgbClr val="002060"/>
              </a:solidFill>
            </a:endParaRPr>
          </a:p>
          <a:p>
            <a:endParaRPr lang="el-GR" sz="2800" dirty="0" smtClean="0">
              <a:solidFill>
                <a:srgbClr val="002060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03000"/>
              <a:buFont typeface="Wingdings" pitchFamily="2" charset="2"/>
              <a:buChar char="ü"/>
            </a:pPr>
            <a:r>
              <a:rPr lang="el-GR" sz="2800" dirty="0" smtClean="0">
                <a:solidFill>
                  <a:srgbClr val="002060"/>
                </a:solidFill>
              </a:rPr>
              <a:t> </a:t>
            </a:r>
            <a:r>
              <a:rPr lang="en-US" sz="2600" dirty="0" smtClean="0">
                <a:solidFill>
                  <a:srgbClr val="002060"/>
                </a:solidFill>
              </a:rPr>
              <a:t>A</a:t>
            </a:r>
            <a:r>
              <a:rPr lang="el-GR" sz="2600" dirty="0" smtClean="0">
                <a:solidFill>
                  <a:srgbClr val="002060"/>
                </a:solidFill>
              </a:rPr>
              <a:t>ύξηση της οργανικής ουσίας</a:t>
            </a:r>
          </a:p>
          <a:p>
            <a:pPr>
              <a:buClr>
                <a:schemeClr val="accent6">
                  <a:lumMod val="75000"/>
                </a:schemeClr>
              </a:buClr>
              <a:buSzPct val="103000"/>
              <a:buFont typeface="Wingdings" pitchFamily="2" charset="2"/>
              <a:buChar char="ü"/>
            </a:pPr>
            <a:r>
              <a:rPr lang="el-GR" sz="2600" dirty="0" smtClean="0">
                <a:solidFill>
                  <a:srgbClr val="002060"/>
                </a:solidFill>
              </a:rPr>
              <a:t> Εμπλουτισμός εδάφους σε Ν </a:t>
            </a:r>
          </a:p>
          <a:p>
            <a:pPr>
              <a:buClr>
                <a:schemeClr val="accent6">
                  <a:lumMod val="75000"/>
                </a:schemeClr>
              </a:buClr>
              <a:buSzPct val="103000"/>
              <a:buFont typeface="Wingdings" pitchFamily="2" charset="2"/>
              <a:buChar char="ü"/>
            </a:pPr>
            <a:r>
              <a:rPr lang="el-GR" sz="2600" dirty="0" smtClean="0">
                <a:solidFill>
                  <a:srgbClr val="002060"/>
                </a:solidFill>
              </a:rPr>
              <a:t> Εμπλουτισμός σε αφομοιώσιμα θρ. στοιχεία </a:t>
            </a:r>
          </a:p>
          <a:p>
            <a:pPr>
              <a:buClr>
                <a:schemeClr val="accent6">
                  <a:lumMod val="75000"/>
                </a:schemeClr>
              </a:buClr>
              <a:buSzPct val="103000"/>
              <a:buFont typeface="Wingdings" pitchFamily="2" charset="2"/>
              <a:buChar char="ü"/>
            </a:pPr>
            <a:r>
              <a:rPr lang="el-GR" sz="2600" dirty="0" smtClean="0">
                <a:solidFill>
                  <a:srgbClr val="002060"/>
                </a:solidFill>
              </a:rPr>
              <a:t> Βελτίωση του υπεδάφους</a:t>
            </a:r>
          </a:p>
          <a:p>
            <a:pPr>
              <a:buClr>
                <a:schemeClr val="accent6">
                  <a:lumMod val="75000"/>
                </a:schemeClr>
              </a:buClr>
              <a:buSzPct val="103000"/>
              <a:buFont typeface="Wingdings" pitchFamily="2" charset="2"/>
              <a:buChar char="ü"/>
            </a:pPr>
            <a:r>
              <a:rPr lang="el-GR" sz="2600" dirty="0" smtClean="0">
                <a:solidFill>
                  <a:srgbClr val="002060"/>
                </a:solidFill>
              </a:rPr>
              <a:t> Μεταφορά θρ. στοιχείων από το υπέδαφος στα  </a:t>
            </a:r>
          </a:p>
          <a:p>
            <a:pPr>
              <a:buClr>
                <a:schemeClr val="accent6">
                  <a:lumMod val="75000"/>
                </a:schemeClr>
              </a:buClr>
              <a:buSzPct val="103000"/>
            </a:pPr>
            <a:r>
              <a:rPr lang="el-GR" sz="2600" dirty="0" smtClean="0">
                <a:solidFill>
                  <a:srgbClr val="002060"/>
                </a:solidFill>
              </a:rPr>
              <a:t>    ανώτερα στρώματα</a:t>
            </a:r>
          </a:p>
          <a:p>
            <a:pPr>
              <a:buClr>
                <a:schemeClr val="accent6">
                  <a:lumMod val="75000"/>
                </a:schemeClr>
              </a:buClr>
              <a:buSzPct val="103000"/>
              <a:buFont typeface="Wingdings" pitchFamily="2" charset="2"/>
              <a:buChar char="ü"/>
            </a:pPr>
            <a:r>
              <a:rPr lang="el-GR" sz="2600" dirty="0" smtClean="0">
                <a:solidFill>
                  <a:srgbClr val="002060"/>
                </a:solidFill>
              </a:rPr>
              <a:t> Επιδρά ευνοϊκά στην ανάπτυξη </a:t>
            </a:r>
          </a:p>
          <a:p>
            <a:pPr>
              <a:buClr>
                <a:schemeClr val="accent6">
                  <a:lumMod val="75000"/>
                </a:schemeClr>
              </a:buClr>
              <a:buSzPct val="103000"/>
            </a:pPr>
            <a:r>
              <a:rPr lang="el-GR" sz="2600" dirty="0" smtClean="0">
                <a:solidFill>
                  <a:srgbClr val="002060"/>
                </a:solidFill>
              </a:rPr>
              <a:t>    μικροοργανισμών </a:t>
            </a:r>
          </a:p>
          <a:p>
            <a:pPr>
              <a:buClr>
                <a:schemeClr val="accent6">
                  <a:lumMod val="75000"/>
                </a:schemeClr>
              </a:buClr>
              <a:buSzPct val="103000"/>
              <a:buFont typeface="Wingdings" pitchFamily="2" charset="2"/>
              <a:buChar char="ü"/>
            </a:pPr>
            <a:r>
              <a:rPr lang="el-GR" sz="2600" dirty="0" smtClean="0">
                <a:solidFill>
                  <a:srgbClr val="002060"/>
                </a:solidFill>
              </a:rPr>
              <a:t> Προφυλάσσει το έδαφος από την διάβρωση     </a:t>
            </a:r>
            <a:endParaRPr lang="el-GR" sz="2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552" y="28136"/>
            <a:ext cx="7992690" cy="100841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smtClean="0">
                <a:solidFill>
                  <a:srgbClr val="FFFFFF"/>
                </a:solidFill>
                <a:latin typeface="Arial" charset="0"/>
              </a:rPr>
              <a:t>“</a:t>
            </a:r>
            <a:r>
              <a:rPr lang="el-GR" sz="3000" dirty="0" smtClean="0">
                <a:solidFill>
                  <a:srgbClr val="FFFFFF"/>
                </a:solidFill>
                <a:latin typeface="Arial" charset="0"/>
              </a:rPr>
              <a:t> Καλές πρακτικές για να διατηρήσω το χωράφι μου γόνιμο</a:t>
            </a:r>
            <a:r>
              <a:rPr lang="en-US" sz="3000" dirty="0" smtClean="0">
                <a:solidFill>
                  <a:srgbClr val="FFFFFF"/>
                </a:solidFill>
                <a:latin typeface="Arial" charset="0"/>
              </a:rPr>
              <a:t>”</a:t>
            </a:r>
            <a:r>
              <a:rPr lang="el-GR" sz="3000" dirty="0" smtClean="0">
                <a:solidFill>
                  <a:srgbClr val="FFFFFF"/>
                </a:solidFill>
                <a:latin typeface="Arial" charset="0"/>
              </a:rPr>
              <a:t> </a:t>
            </a:r>
            <a:endParaRPr lang="el-GR" sz="3000" dirty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899592" y="1412776"/>
          <a:ext cx="72008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552" y="188640"/>
            <a:ext cx="7920038" cy="93610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“</a:t>
            </a:r>
            <a:r>
              <a:rPr lang="el-GR" sz="3200" dirty="0" smtClean="0">
                <a:solidFill>
                  <a:srgbClr val="FFFFFF"/>
                </a:solidFill>
                <a:latin typeface="Arial" charset="0"/>
              </a:rPr>
              <a:t> Καλές πρακτικές για να διατηρήσω το χωράφι μου γόνιμο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”</a:t>
            </a:r>
            <a:r>
              <a:rPr lang="el-GR" sz="3200" dirty="0" smtClean="0">
                <a:solidFill>
                  <a:srgbClr val="FFFFFF"/>
                </a:solidFill>
                <a:latin typeface="Arial" charset="0"/>
              </a:rPr>
              <a:t> </a:t>
            </a:r>
            <a:endParaRPr lang="el-GR" sz="3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23528" y="1268760"/>
            <a:ext cx="882047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u="sng" dirty="0" smtClean="0">
                <a:solidFill>
                  <a:srgbClr val="002060"/>
                </a:solidFill>
              </a:rPr>
              <a:t>Οφέλη μετά από σύστημα αμειψισποράς </a:t>
            </a:r>
            <a:r>
              <a:rPr lang="en-US" sz="2400" i="1" u="sng" dirty="0" smtClean="0">
                <a:solidFill>
                  <a:srgbClr val="002060"/>
                </a:solidFill>
              </a:rPr>
              <a:t>:</a:t>
            </a:r>
            <a:endParaRPr lang="el-GR" sz="2400" i="1" u="sng" dirty="0" smtClean="0">
              <a:solidFill>
                <a:srgbClr val="002060"/>
              </a:solidFill>
            </a:endParaRPr>
          </a:p>
          <a:p>
            <a:endParaRPr lang="en-US" sz="9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Έλεγχος των ασθενειών και των εντόμων </a:t>
            </a:r>
          </a:p>
          <a:p>
            <a:endParaRPr lang="el-GR" sz="22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</a:rPr>
              <a:t>  Καλύτερη αντιμετώπιση των φυσικών και χημικών ιδιοτήτων του   </a:t>
            </a:r>
          </a:p>
          <a:p>
            <a:r>
              <a:rPr lang="el-GR" sz="2200" dirty="0" smtClean="0">
                <a:solidFill>
                  <a:srgbClr val="002060"/>
                </a:solidFill>
              </a:rPr>
              <a:t>   εδάφους </a:t>
            </a:r>
          </a:p>
          <a:p>
            <a:endParaRPr lang="el-GR" sz="22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</a:rPr>
              <a:t>  Καλύτερη αξιοποίηση των διαθέσιμων μέσων παραγωγής </a:t>
            </a:r>
            <a:endParaRPr lang="el-GR" sz="2200" dirty="0">
              <a:solidFill>
                <a:srgbClr val="002060"/>
              </a:solidFill>
            </a:endParaRPr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539552" y="4077072"/>
            <a:ext cx="8136904" cy="12961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300" dirty="0" smtClean="0">
              <a:solidFill>
                <a:schemeClr val="bg1"/>
              </a:solidFill>
            </a:endParaRPr>
          </a:p>
          <a:p>
            <a:pPr algn="ctr"/>
            <a:r>
              <a:rPr lang="el-GR" sz="2300" b="1" dirty="0" smtClean="0">
                <a:solidFill>
                  <a:schemeClr val="bg1"/>
                </a:solidFill>
              </a:rPr>
              <a:t>Αποφυγή εναλλαγής καλλιέργειας φυτών της ίδιας οικογένειας </a:t>
            </a:r>
          </a:p>
          <a:p>
            <a:pPr algn="ctr"/>
            <a:r>
              <a:rPr lang="el-GR" sz="2300" b="1" dirty="0" smtClean="0">
                <a:solidFill>
                  <a:schemeClr val="bg1"/>
                </a:solidFill>
              </a:rPr>
              <a:t>Εναλλαγή βαθύρριζων με επιπολαιόρριζα </a:t>
            </a:r>
          </a:p>
          <a:p>
            <a:pPr algn="ctr"/>
            <a:r>
              <a:rPr lang="el-GR" sz="2300" b="1" dirty="0" smtClean="0">
                <a:solidFill>
                  <a:schemeClr val="bg1"/>
                </a:solidFill>
              </a:rPr>
              <a:t>Εισαγωγή φυτού χλωρής λίπανσης</a:t>
            </a:r>
          </a:p>
          <a:p>
            <a:pPr algn="ctr"/>
            <a:endParaRPr lang="el-G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dirty="0">
                <a:solidFill>
                  <a:srgbClr val="FFFFFF"/>
                </a:solidFill>
                <a:latin typeface="Arial" charset="0"/>
              </a:rPr>
              <a:t>Βάθος Ριζικού Συστήματος/Είδος   </a:t>
            </a:r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827585" y="1125538"/>
          <a:ext cx="7200798" cy="48957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0266"/>
                <a:gridCol w="2400266"/>
                <a:gridCol w="2400266"/>
              </a:tblGrid>
              <a:tr h="659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/>
                        <a:t>Αβαθές  (-60εκ)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Ενδιάμεσο (-120εκ)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Βαθύ (&gt;120εκ)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470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rgbClr val="000099"/>
                          </a:solidFill>
                        </a:rPr>
                        <a:t>Κουνουπίδι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99"/>
                          </a:solidFill>
                        </a:rPr>
                        <a:t>Αγγούρι</a:t>
                      </a:r>
                      <a:endParaRPr lang="el-GR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99"/>
                          </a:solidFill>
                        </a:rPr>
                        <a:t>Γλυκοπατάτα</a:t>
                      </a:r>
                      <a:endParaRPr lang="el-GR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470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rgbClr val="000099"/>
                          </a:solidFill>
                        </a:rPr>
                        <a:t>Κρεμμύδι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99"/>
                          </a:solidFill>
                        </a:rPr>
                        <a:t>Καρότο</a:t>
                      </a:r>
                      <a:endParaRPr lang="el-GR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99"/>
                          </a:solidFill>
                        </a:rPr>
                        <a:t>Καρπούζι</a:t>
                      </a:r>
                      <a:endParaRPr lang="el-GR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470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rgbClr val="000099"/>
                          </a:solidFill>
                        </a:rPr>
                        <a:t>Λάχανο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99"/>
                          </a:solidFill>
                        </a:rPr>
                        <a:t>Κολοκυθάκι</a:t>
                      </a:r>
                      <a:endParaRPr lang="el-GR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99"/>
                          </a:solidFill>
                        </a:rPr>
                        <a:t>Κολοκύθες</a:t>
                      </a:r>
                      <a:endParaRPr lang="el-GR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470745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99"/>
                          </a:solidFill>
                        </a:rPr>
                        <a:t>Μαϊντανός</a:t>
                      </a:r>
                      <a:endParaRPr lang="el-GR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99"/>
                          </a:solidFill>
                        </a:rPr>
                        <a:t>Μελιτζάνα</a:t>
                      </a:r>
                      <a:endParaRPr lang="el-GR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99"/>
                          </a:solidFill>
                        </a:rPr>
                        <a:t>Σπαράγγι</a:t>
                      </a:r>
                      <a:endParaRPr lang="el-GR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470745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99"/>
                          </a:solidFill>
                        </a:rPr>
                        <a:t>Πράσο</a:t>
                      </a:r>
                      <a:endParaRPr lang="el-GR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99"/>
                          </a:solidFill>
                        </a:rPr>
                        <a:t>Πεπόνι</a:t>
                      </a:r>
                      <a:endParaRPr lang="el-GR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99"/>
                          </a:solidFill>
                        </a:rPr>
                        <a:t>Τομάτα</a:t>
                      </a:r>
                      <a:endParaRPr lang="el-GR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470745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99"/>
                          </a:solidFill>
                        </a:rPr>
                        <a:t>Μπρόκολο</a:t>
                      </a:r>
                      <a:endParaRPr lang="el-GR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99"/>
                          </a:solidFill>
                        </a:rPr>
                        <a:t>Πιπεριά</a:t>
                      </a:r>
                      <a:endParaRPr lang="el-GR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470745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99"/>
                          </a:solidFill>
                        </a:rPr>
                        <a:t>Ραπανάκι</a:t>
                      </a:r>
                      <a:endParaRPr lang="el-GR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99"/>
                          </a:solidFill>
                        </a:rPr>
                        <a:t>Φασολάκι</a:t>
                      </a:r>
                      <a:endParaRPr lang="el-GR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</a:tr>
              <a:tr h="470745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99"/>
                          </a:solidFill>
                        </a:rPr>
                        <a:t>Σέλινο</a:t>
                      </a:r>
                      <a:endParaRPr lang="el-GR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</a:tr>
              <a:tr h="470745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000099"/>
                          </a:solidFill>
                        </a:rPr>
                        <a:t>Σπανάκι</a:t>
                      </a:r>
                      <a:endParaRPr lang="el-GR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dirty="0">
                <a:solidFill>
                  <a:srgbClr val="FFFFFF"/>
                </a:solidFill>
                <a:latin typeface="Arial" charset="0"/>
              </a:rPr>
              <a:t>Εποχικότητα Λαχανικών   </a:t>
            </a: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684213" y="981075"/>
          <a:ext cx="7416824" cy="5100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54206"/>
                <a:gridCol w="1854206"/>
                <a:gridCol w="1854206"/>
                <a:gridCol w="185420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Ψυχοανθεκτικά Λαχανικά </a:t>
                      </a:r>
                      <a:endParaRPr lang="el-G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Θερμοαπαιτητικά Λαχανικά</a:t>
                      </a:r>
                      <a:endParaRPr lang="el-G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rgbClr val="000099"/>
                          </a:solidFill>
                        </a:rPr>
                        <a:t>Πολύ</a:t>
                      </a:r>
                      <a:r>
                        <a:rPr lang="el-GR" sz="1600" b="1" baseline="0" dirty="0" smtClean="0">
                          <a:solidFill>
                            <a:srgbClr val="000099"/>
                          </a:solidFill>
                        </a:rPr>
                        <a:t> ανθεκτικά </a:t>
                      </a:r>
                      <a:endParaRPr lang="el-GR" sz="16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rgbClr val="000099"/>
                          </a:solidFill>
                        </a:rPr>
                        <a:t>Μέτρια ανθεκτικά</a:t>
                      </a:r>
                      <a:endParaRPr lang="el-GR" sz="16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rgbClr val="000099"/>
                          </a:solidFill>
                        </a:rPr>
                        <a:t>Πολύ</a:t>
                      </a:r>
                      <a:r>
                        <a:rPr lang="el-GR" sz="1600" b="1" baseline="0" dirty="0" smtClean="0">
                          <a:solidFill>
                            <a:srgbClr val="000099"/>
                          </a:solidFill>
                        </a:rPr>
                        <a:t> ανθεκτικά </a:t>
                      </a:r>
                      <a:endParaRPr lang="el-GR" sz="16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rgbClr val="000099"/>
                          </a:solidFill>
                        </a:rPr>
                        <a:t>Μέτρια ανθεκτικά</a:t>
                      </a:r>
                      <a:endParaRPr lang="el-GR" sz="16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Σπανάκι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Σέλινο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Φασολά</a:t>
                      </a:r>
                      <a:r>
                        <a:rPr lang="el-GR" sz="2000" baseline="0" dirty="0" smtClean="0">
                          <a:solidFill>
                            <a:srgbClr val="000099"/>
                          </a:solidFill>
                        </a:rPr>
                        <a:t>κι 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Πεπόνι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Καρότο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Μάραθος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Αγγούρι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Καρπούζι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Μαϊντανός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Μαρούλι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Κολοκυθάκι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Μπάμια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Άνηθος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Πατάτα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Τομάτα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Λάχανο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Παντζάρι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Πιπεριά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Κουνουπίδι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Ραπανάκι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Μελιτζάνα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Μπρόκολο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solidFill>
                            <a:srgbClr val="000099"/>
                          </a:solidFill>
                        </a:rPr>
                        <a:t>Γλυκοκαλάμποκο</a:t>
                      </a:r>
                      <a:endParaRPr lang="el-GR" sz="18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Αντίδι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Κρεμμύδι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Σκόρδο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000099"/>
                          </a:solidFill>
                        </a:rPr>
                        <a:t>Πράσο</a:t>
                      </a:r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5 - TextBox"/>
          <p:cNvSpPr txBox="1">
            <a:spLocks noChangeArrowheads="1"/>
          </p:cNvSpPr>
          <p:nvPr/>
        </p:nvSpPr>
        <p:spPr bwMode="auto">
          <a:xfrm>
            <a:off x="395536" y="1484784"/>
            <a:ext cx="528862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600" dirty="0">
                <a:solidFill>
                  <a:srgbClr val="000099"/>
                </a:solidFill>
                <a:latin typeface="Calibri" pitchFamily="34" charset="0"/>
              </a:rPr>
              <a:t>1.  </a:t>
            </a:r>
            <a:r>
              <a:rPr lang="el-GR" sz="2600" dirty="0" smtClean="0">
                <a:solidFill>
                  <a:srgbClr val="000099"/>
                </a:solidFill>
                <a:latin typeface="Calibri" pitchFamily="34" charset="0"/>
              </a:rPr>
              <a:t>Εκλογή του κατάλληλου εδάφους  </a:t>
            </a:r>
            <a:endParaRPr lang="el-GR" sz="26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dirty="0"/>
              <a:t>Επιτυχία ενός σχολικού λαχανόκηπου </a:t>
            </a:r>
          </a:p>
        </p:txBody>
      </p:sp>
      <p:sp>
        <p:nvSpPr>
          <p:cNvPr id="8197" name="AutoShape 4" descr="data:image/jpeg;base64,/9j/4AAQSkZJRgABAQAAAQABAAD/2wCEAAkGBg0NDRANDQ8NDQwNDQ0ODA4NDQ4NDAwNFBAWFBQQEhIXGyYeFxkkGRISHy8gJScpLCwsFR4xNTQqNSYrMCkBCQoKDgwOFw8PFCwkHyQqKSkqKSkpKSkpKTUsKSkpKS0sLCkpKSktKiksKSkpLCkpKSksLCksKSkpKSkpKSwpKf/AABEIAQoAvQMBIgACEQEDEQH/xAAcAAACAgMBAQAAAAAAAAAAAAAAAwIEAQUGBwj/xAA9EAACAQEEBwUGAgoDAQAAAAAAAQIDBBESIQUGMUFRYXETFCIygSORobHB0WLhByRCUmNygpLC8DND8RX/xAAZAQADAQEBAAAAAAAAAAAAAAAAAQIDBAX/xAAoEQACAgEEAQQCAgMAAAAAAAAAAQIRAwQSITFBE1GBkUKhMtEiI2H/2gAMAwEAAhEDEQA/APcQAAAAAAAAAAAAAAAAAAADmdbdMypuFClJqacas2tsUnfFe9X+i4m+t9thQpSqz8sFfdvk90VzbuR59OcqzqVqmc6mJ/8AnLYvQ7dJiUnvl0jHLKlSO90VpGNpoxqxybynH92a2r/dzRcPP9VtM93r4Ju6jWajK/ZCf7Mvo+vI9AMtRh9KdePBWOe5AAAc5oAAAAAAAAAAAAAAAAAAAAAAAAAAAAAAAAAAajWTTHdaPhftql8af4eM/T5tFwg5yUUJulbNFrTpPvFZWaD9nSb7RrZKpsfu2dWzXO667ddd6C7NSwxvfmlm+PQlOR7CiopRj4ONu3bNPJnoGqGm+8Ueym761FJO/bOnsjL6P8zz6vlKS/ExujdJTstaFaG2LzW6cHti+q+hrqMPqwrz4Jxz2yPWwEWK2Qr0oVabvhUipRe/o+a2eg88BquGd4AACAAAAAAAAAAAAAAAAAAAAAAAAAAAAAXaLRGlCVSbwwgnKT5I8+tNrlbK8q88op3U47oxWyP1fNmy1p0s7RU7rSfs4S9o1slNfRfPojXqCilFbEepp8Xpx3Pt/pHNkludeCM2JnInNiJyOhGZrrZ53zufwKzZZt3mT4opyZ1R6Rk+zqtR9P8AY1e61H7KtL2beyFV7uktnW7iz0I8Pcj0/U3WHvlDBUf6zRSVS/bUjuqfR8+qPM1uCv8AZH5OnDP8WdCAAeYdIAAAAAAAAAAAAAAAAAAAAAAAAGj1o033en2VN+3qLK7bThsxddy/I2OlNIws1J1Z53ZQjvnPdFHD08depK0VXfKTvXC/lyWxHZpsKl/nLpfsxyTrhEbLZ8Eb35nt5ciU2NmyvNndbbtmHQqbK85DajK82WhFS3bE+ZRky7as4vlma+TOiHRDMSZY0TpapY68K9PbF+KN9yqQfmg+v2e4pyYtsckmqYlwe5aPt9O00YV6TxU6kb1xXFPg070+hZPLNQ9Z+61u7VZXWevJXNvKlWeSfJPJP0fE9TPAz4nilXjwd8J7lYAAGBYAAAAAAAAAAAAAAAAEatSMIuUmoxim5N7ElvJHJ6yaUdefdaL8EX7RrZKS3dF8+hthxPJKvsictqs1+kbbK3V8WaoU8oLguPVjJK5XLJLYTo2ZQiordv4viRqo9JtcRj0jn57ZWqMr1GOqMrzZaJYibK82OmyvUZaEIq5prka2TNjNmuqq5vqbQIYqTFSZOQqTKEQkz1X9H+tHe6Pdq0r7TQirm3nWo7FLm1kn6PeeUSYzR+kqtlrwtFF4alOWJcGt8XyavT6nNnxLJGvPg0hLaz6BAoaD0xSt1mhaKXlmvFG++VOa80HzT+j3l88Npp0zu7AAAQAAAAAAAAAAFXSNvjZ6TqSz3RjvlLchpOTpCbooaw6W7GHZU37aotq2whx6vcanR+j8Cvfme3lyI2KlKrN16ucpO9ffpuRuaVI9B1ijsXyYfydsrd2KlqoXG4aKFteREZNspo0NdXFSoy3aXmU5nbEwZXmyvUY+ZXmaokRMo2hZ9S7UKloRcSWVJCpDpCpIoQmQmQ6SFSRLKOi1D1q/+facFWX6paGo1b9lKeyNX6Pl0R7QmfOMonqv6MtaO3o9xrS9tQj7Ft51KCyu6xyXS7gzzdXh/NfJ0Yp+Gd0AAecdAAAAAAAABhu7N5JbeCOQ0ha3bK+V/Y08o81vl1fyNnrLpFxirPDz1PPdtUP3fX5dTX2ah2cbt+2T4s9DTw2R3vt9GGSVvaXrNFK5bkXFsKFKpcPdoVxE02xpjak7jVW2sNtFqNXaKt5pjgTKRVrSKsyxUK8zsSMWV5leZYqFeZoiSvMrVVkWpleZaEUpIXJD5xFSRQhEkLlEfKJBxJoYhxH6PtlSzVoV6Tw1KUlKD3X8HxTV6fJsi4mMJLVjs930HpinbbNTtFPJTXijfe6c1lKD6P6Mvnkv6PtYe6WnsKjus9pai73lTrbIz9fK/TgetHiZ8XpTrx4O2EtyAAAwLAVabRGlCVSXlim3z5DTn9ZLU5SjZ48pT6vyr6+41xQ3ySJlLarNdZ8VWpKvPNtu7hfy5JZFpmadNRiorYl7zEj0G7ZzpEHIhKqSkJmNIBVSZWmPmImapEMrzETHzETNESV5iJliYiaNEIrTQmaLE0ImiiStNCpRLE0LcSgEOJBxHuJFxEAjCGEbhDCIBaieu6kae75ZVGbvr0LqdW/bNXeGp6pe9M8nwm41V0w7Fa4VW7qUvZ11/Db83o7n6Pic+pw+pDjtdGmOe1nsQGE781sMnhHcRqTUYuTyUU23wSOTs0nVqzrS3ttcm9i9EbrWG0YKDittSSj6bX8rvU1Vip4aa4vxP1/K47tPHbBy9+DCbt0OYuQ1i5GqJFSEzHSETNESxMxEx8xEzVEsRMRMfMTM0RJXmImixMRNGiJK80JkixJCpItCK7iQcR7iRcBiEOJHAWMBjAIZXwBgH4AwCASoGVAdgM4AA9J1G0t3iyKnJ31LPdTlxcLvA/dl/SdGeYamaQ7vbYJu6Ff2UuF78j/uuX9TPTzw9Xj2ZHXT5O3FK4nN6y1cVaFNfsxv9ZP7JGUrsitbZ47bJ8J3f2xu+aLJ1VthFf8ADO7bZli5E7yEhIBUhMx0hMzREsRMTMfMRM2RLETETLExEzRECJoTJD5oVJGiJK8kLcR7iYwliEOBjAPwGMArGIwGMBYwGMBICMAYB+AMADEYDOAfgM4AsBFzVzWTTTTW57met6Mtir0KdZf9lOMnyk1mvfeeV9md3qNacVjcG86VWcV/K7pL4yZw62NwUvZm2F1KihRlirzlxlUfvl+ZcvKFhfjb5P5ovXhkXIRM3mGYvMNkDISEyHSEzNEJiZiZjpCpGqIYiYmY6YqaNUSxEkKcR8kRwmhIjCGAdhDAKwEYAwD8AYBWMRgDAPwBgFYxGAMA/AZwCsBGAMA/AZwBYUIwG91PtyoOunsbpNdfH+RqcAqNVwlK7e1f/vqTOHqRcRp7XZvrHlNrk18S7eVKscFpnHhUmvRt3fQs3nPPmmaIzeYbMXkWyaAGyEjLZFstCFSEyHSEyNESxMhUkOkLaNkSKwhhGYTOELEKwhhHYQwCsYnAZwDsAYCbGJwGcA7AZwCsKEdmGAsYAwCsdCMAYCxgDAKwoRgM2Cw9rKplfhcfjf8AYdgNxqZZ041ptXqU4RXom/8AJE5MmyDkOMbkkL1gpYLS5fvqM11WT+XxMKV6v4mz1ms2KnGottOVz/ll+d3vNJZp3xu4fIyxPfjT9uC5KpMe2RbBsi2XRINkGzLZBspIRhsXIk2QbLQhciOEZcCiXYiGEzhGKJnCKwF4TOEZhJKJNjFYDKgNUDKgTYxWAzgHKBJQJbHQjAZwD1AzgJsKEYAwFjAGALHRTtHhg3yuXV5HTas2bs7JDjUcqj9Xl8Ejm7RRdSpToR2zkr+V+V/zfodvTpqMVGOUYpJLgkrkYaqVQUffkvEuWyNeiqkJQl5ZRafqcXKEqNRwlti3GX3+p3BotZNH3pV4rNXRqdN0vp7jLS5Nstr6ZeWNqzVNkWxdKpu4bCTZ6FUc9g2QbMtkGxpCBsg2DYFoRlE0iCGRExmVEkogiaRDYyKiSUSaiZUSWx0RUSSiTUSSiQ2OhagTUCaiTUSWx0LUCSgNUCSgQ5DoRgIySSbeSSvfQtYChbcVScbPTzlNrFy35/NlR5YPgs6tWV1Ks7TJZK+NPq1n7ll6s6UTY7LGjTjTjsirur3v1Y44M2T1Jt/RtCO1UBiUU001emmmnsa4GQMizjtK6OdnqZX9nLOnL/F80VlO87S12SFaDhNXp7Hvi9zXM4+3WGdCeGWz9mS2SXFfY9bBmWRU+zlnDbyuhTZFsLzB1JGQAADAzEYhaGIhjGRJogiaIYxiJogiaM2UTSJKJiJNEMoyok1EwicSGMyok0jCF2q1xpRvecn5Y73+RNNukMhbrUqUeM35V9XyLegtGOmnWqf81TjtjF5+9idE6LlUl3ivtydOL+EmuHBepvTPNkUVsj8/0VCNu2AAByGoAAAACbXZIVoOE1etz3xfFPiOAabTtAcdpHRVSzvPxU2/DNLLo+DKR3s4KSakk08mmr00aHSGre2VDL+HJ5f0v7npYdWnxP7OaeKuUaACVWjKDwzi4yW5q5kTuMTKGIWiaJYxiGIUhkTNjGImhaZNMhlDUyaYpMmmQxjUyaZVqWqENrvfBZsxQo2i05QWCnvk8l79/oTt4t8Idk7Rb1Hww8c3kks0n9XyLmjNCNvtrR4p7YweaXOX2LujtEU6Ga8VTfN7fRbi8c+TOktsPs0jDzIAADkNQAAAAAAAAAAAAAAABVostOqsNSKkuazXR7jT2rViLzpTw/hnmves/mb0DWGWcP4slxT7OOr6HtFPbTclxh418Mypfc7mrnweTO8ITpRllKMZL8ST+Z1R1j/KJk8PsziFURNVVxNxpWy04t4YQj0hFGiqLM7ISWRWZSW0eq8ePwZnvUVxMWaCbzSfVJnTWCx0sN/Z07+OCN/yM8uSOPtDjFyOcp1ak8qdOUuicvkXKOhLVU87VOPN5+5fVnSpGTklqn+Ma/ZssS8s1lk1foU85LtJcZ+X0js995s0gA5pTlN3JmiSXQAAED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sz="1800" dirty="0">
              <a:latin typeface="Calibri" pitchFamily="34" charset="0"/>
            </a:endParaRPr>
          </a:p>
        </p:txBody>
      </p:sp>
      <p:pic>
        <p:nvPicPr>
          <p:cNvPr id="6150" name="Picture 6" descr="https://encrypted-tbn1.gstatic.com/images?q=tbn:ANd9GcTVWz5-b56blRORWS3pmAAq1gNKDAoY3o9672tFKljk6gZOLr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36912"/>
            <a:ext cx="2087563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AutoShape 15" descr="data:image/jpeg;base64,/9j/4AAQSkZJRgABAQAAAQABAAD/2wCEAAkGBxQSEhUUExMWFRUSFxcUFBUYFRISEhUZFBkbFxYVFhUYHCggGBonGxUWITEkJSkrLy4uFx8zODMsOSgtLisBCgoKDg0OGxAQGDQkHCQsLCwsLCwsLCwsLCwsLCwsLCwsLCwsLCwsLCwsLCwsLCwsLCwsLCwsLCwsLCwsLCwsLP/AABEIALQA8AMBIgACEQEDEQH/xAAbAAEAAgMBAQAAAAAAAAAAAAAAAwQBAgYFB//EAD0QAAEDAQQDDgQFBQEBAAAAAAEAAhEDBBIhMQVBUQYTFCIyYXFygZGSsdHSFjNSoUJTssHwI2KC4fFEc//EABkBAQEBAQEBAAAAAAAAAAAAAAABAgMEBf/EAB8RAQEAAgMAAgMAAAAAAAAAAAABAhETMVEDIRJBYf/aAAwDAQACEQMRAD8A7C1Wp99/HfynfidtPOoxaqh/G/xO9Vra+W/rO8yprHTwnuXj+9vqamlmi94zqPJ6zo81Jwh/1u8RUaLaaiThD/rd4inCH/W7xFRom01EnCH/AFu8RThD/rd4io0TZqJOEP8Ard4inCH/AFu8RUaJs1EnCH/W7xFOEP8Ard4io0Ta6jY1CdZ7ysNcRkSFhEElotL3AS93FBiHEd8Z/wC157rTUGb3+J3qriqWtmMrNJI04XU/Mf4neqcLqfmP8TvVQos7rWom4XU/Mf4neqcLqfmP8TvVQom6aibhdT8x/id6rWraqkfMf43eqjWR54JumogNqf8AW/xO9VLT0lVblVf0FziO4qs7PKOZYU3TUK1tqT8yoP8AN/qo+HVfzanjf6pXyyVdYtrUkWOHVfzanjf6pw6r+bU8b/VV0U3V1Fjh1X82p43+q3oW6reb/Vqcofjft6VUUln5TesPNXdSyOlr2UCo+TPGd0ZrZZdmsLu5iIiAiIgIiICIiAiIgIiICjrgkQBM86kRB59akWmO46io16ZCjfSbBwGRWfxa2oIiLKiIjkENcDtUSEog1qNkKu5hGatKG0uyGz+FZsWIURFloUln5TesPNRqSz8pvWHmiV1VYQ53SfNaKS0ct3WPmo16XKCIigIiICIiAiIgIiICIorRaGUwXPe1oAkkkDuGZ7FRKi5atu3pBxDKb3jCDg2SdUHVkptHbsrPU5bt6MxxsQf8hgmk3HRrDhgVHZ7QyoLzHteNrXBw7wtqroBUV5yIi5tiyFhYc4DNUVnZ/wAhYRFAUNoGvs51Mo64w6FL0RXREWGxSWflN6w81GpLPym9YeaJXV2jlu6x81GpLRy3dY+ajXpcp0IiKAiIgIiICIiAsgTkqmkreyhTNSoYbkNrj9LRrK4G3br7Q8vuEMY4FoaAC4AyJvZzB1Kpa9LdJutMmnZzAEh1TOeZnNzrkn2p5deL3Fx1kme9RFsAagcB2LCrISdRg+iqqWrUJw1bFGQiJbLa6lJ16m9zDtBI79q6/Re7gkBloaP/AKtBn/Jv7juXFkLVxTSy6fXaFZr2hzHBzTkQZC3XzDQ+lqlndLTxTymmbp9Dzr6Do7S9GsBcqNLiMWzxh2HFc7jp0mUq8sVMoGvNZWQo0plERQFgj+ZBZWtRshQVURFhsUln5TesPNRqSz8pvWHmiV1do5busfNRqja7XUvvg0+U7ORrPOoqduqTi1ruhwb9yV3/ACcpPp6aKrWt0RxOnjBwHa0QVCdJf2/f/SbivQReeNIn6fupqVtB/CR3fum4aWkVU2vmVHSW6GlQBLyL0cVoMuJ1Yahzq7NPXc4ASTAGJOoLmdLbs6NNsUw9z3DikBsDGJIOeUxrXJ2vdNa7S641xaH8UU6YiZ1TmV49B95weXawQXQcspnDOFqRztehpPTb6zmcIeXhpJhrWNwJF4gADjENGY1BRW22McIpUyxgMv4ziXZQTjxYJIgZ4TOqsQHNJBGwcoG9hlhzjNVnmT/OxVlbNpcwggAHlBxEu++G3+QoOEO2/Ya9Z2lb2i23w0PmGiBGrUTG3AdyqF2xFWqLQXBobeLiA3EjE4AYEZkhQU3tujE3pjIXQMIM9p7lrTr3HSTiMc9mWWPctRZ3Gbom6YJGLccscsYKIlctLo7lLVs1RnLGAGPGa8NnKbpN08xVnRtBr3XIF55DQ4uhoLjAMc5gCTGMpo2pvkiJmTJx2D/qiY8tIIJBHYQvatujBZ6wp1aZqCGOgOLb4cL05SG6oMHNeEefPWqbddordq5oDazL8fjB43a3X3rqLBpdlYTTeHRmIAcOkal8pa/YVNZbQ6m4Oa4tI1jNYuEvTcyr6si5/Q26ilUaG1nilUwEkHe3TPGvCQ3ITMZ93u16gYYJ6CMQRtByI5wudlnbcsrdFX4Y3ae5Zfa2xgcejBZ201qjjHpPmtFoa42+ab6Nqw03Uln5TesPNQ76Nqks1QXm4jlDzQqe3VDvj8Ty3fqKzReSMcdhxnozhaW75lTru/UVG2oQrv7TX0srN5VxWKyK/MruGlgVDtWd8O1VbTa2Uxee4NA1nL/Z5hK5zTO6Rj2ObQvw6Bfc25EGSWAEnFsjH7LeM2xllpf0xuuNMPp0SC/IvusvM23SQTPOuIe4kySSTmTiT2rDW44CBEQOb/krC660527Wqdnc2ma8tDWuDADdc5ziJi5jgBjJw2SVXpEvnARMnCGiejLKVtUpG6YIjCRhJ5zrgd2O0qSreaIjGlgSI17T2kKspX2YbzvrXCA+45haGuYXCWkj+4B0EfQ7tq02yRhM4c32WajiAS7DfLrgJwwkA5k5EjmlRtqy5sE0xkTi6JEOMDE4akF3RNsptfFai14cWNkyLgvcZ3TdJ+yoVCBIGeEHZhxpWtV84SSBktFQaAIgSYMkwe0bMFNZ7Y9jXtY6G1AA8Q0hwbMAggzme9Vi7Z2rAfJw7UF3SFrvgFlOnTEhz6dNgY2RMEZkiCcCTmta1UlrZaW3mg4tDZbPFIjPLNQAjGRP7LarVLjLiSYAxM4DADoQLxJzxOuc52lQvccowwx6Vuom00G7WQtllhAkHZhzIGnuzQYXqaE0q+i9oJLqV4B9OcCCcbv0uxJBGteWtsyg7LROkRWbseMXNODo1Hn7Mu6by4KyW40arHtxdTcHRBIMHEO5jkelddoXSvCr+DWvEvLGght3MloJJgax/uOOfx6+4645/qr6LAMrK4ugpLNy29Zvmo1JZuW3rN81YV6Nu+ZU67v1FQKe3fMqdd36ioFL2s6FFarTvbS+7eu4xqMbeZSrIdHbgdhBzBGsJC9PnmmLW6pVcSXXQTdDolo2QP5gom1BdAmInO8R04BdVpHco2oS6k8MdEw9xLXOxkTiWnpwXK2uwVKXLY5vPEt8QwXqlln081lnZVqwBjJjA6gNY2qM1hqB5pzUtott9pDmNvEtN8AMgNBF0MaA0TMnDUO2mCJWkepod7b8uhwaZfTLg0uu4iL2DheiQMc8Nap2g4kA3hMh0yY2GMJUJRB6LNIl1Msquc4Bt2mBdht3kZ6hLu9ecsgYLCAsha3cZ1rKBCyxmoDuWodK3Y8gyDBQaoshYQEWpfsxWyD09F6XdSY+mWteyoCAHYhjjhfbz9OCqBjAOLeM8qXNGQOIAxKiFI5kYZrNSqG4zEbcRjghpqWGJjALd9EhoJBF6SNhAwkHpkdib5iboEzIJiSIi64RB2g6u6FsdWqtZe47aY3thawNY0Teuy1o+rWmxH+2J6Ao7HpU03tfTJD2EFrhGf79GtdLYdyVsAFQhtK7BDnVG3p1XWslxPZG1XqW59oINRt8gGS5ruMSZLjj0DXkpcpFkt6b6HtJqCoDTFMscSWtDm02y48USTBGAInX3X05vsi82V3du+M1NCks3Lb1m+ajUlm5bes3zUi16Nu+ZU67v1FQKe3fMqdd36ioFL2s6EREUWHsBEEAg5g4g9iyiCvb9H0a1NtN9NrRTkMdTa2m9t4yZgQ6eefuZ5yvuQdP9Oowj+8PY7o4ocD9l1aLc+TKMX48XDUdz9S+Wv4oEyQHvmBk2G4k5YwFPQ0DVGL7M8sMSQTIE4kQcTHMuyRa5b4zxf18ztFEsJDmubBjjAtK07V9TFd2GJwy1x0Tkq9Sz03YupUnE6zSpOPeWrXLPGeOvmhKwM19CdoegTO9M7BA7gpGaMs4/wDPSPS0+qcsOOvnF3HMAYyti0jMZ5c6+o2VtKmQ5lms4LcjvQnzxUlWpTcHNdZbMQ4yRvUAHa0A8U84iVeXFOPJ8pXpaO0bv1OoQQCzKSASbpcGgZmQ12Wxdu7R1nP/AJqI6Gu8i4hWrHU3qd6aylOBNOnTpE9JY0Epy4nHk+eaC0Ma96417oEgMaXXjBjHICY716NDcfaqpO90hc1PNSm2meq9xF4c8LtH2h5ze4/5FRQs838XivqlS3DkUnMrWqzXoa5pDnPN4SLpIbyQ0nGJk7AvIbuNA5dZro+kPg9F5voukRZvy2tY/FJ3Xl0Nz1Bn4bx2ux+xwV+lZmtyGGzIfZSosW2umoy0wIH++/NLx2rCKK1fTBxIxPYq1RkFXAobS0kTs1RH7olVlJZuW3rN81Gt6I4zekeaqPSt3zKnXd+oqBT275lTru/UVApe1nQiIiiIiAiIgIiICIiAiIgIiICIiAiIgIiICIiAiIgLVzJzy2c62RBo2iBz9MQrWjnhlRjgxpIcIvAnGcDE5qBSWflN6w80lSz6b275lTru/UVAp7d8yp13fqKgS9k6EREUREQEREBERAREQEREBERAREQEREBERAREQEREBERAUln5TesPNRrak6CDsIPciVLbR/Uqdd+z6ioFm01P6rxgOO+ScPxFaPdEHVjMY9CtiS/TZFhrpddGPTxY71u9sEiQYMSMuxRdtUREUREQEREBERAREQEREBERAREQEREBERAREQZA/mH7rUOGsx2x/wBWwWpAIjDvGCRK2SzVW32h0kXhMZxOpVnvjig9v7LWzctvWb5q/tLfp9CrbjbO5znE1JcSTxm6zP0ozcbQGF6pGy832oi9v4Y+Pm8ufrb4Pobanib7Vn4Qobanib7URTjx8Xlz9PhChtqeJvtT4Qobanib7UROPHw5c/T4Qobanib7U+EKG2p4m+1ETjx8OXP0+EKG2p4m+1PhChtqeJvtRE48fDlz9PhChtqeJvtT4Qobanib7UROPHw5c/T4Qobanib7U+EKG2p4m+1ETjx8OXP0+EKG2p4m+1PhChtqeJvtRE48fDlz9PhChtqeJvtT4Qobanib7UROPHw5c/T4Qobanib7Vq7chQ+qp4m+1YROPHw5c/UVXclRH46nez2qjaNz9NuTn97faiLGWGPjph8ud/bzbRo9rci77eipb0JRFwykevG2xMyyA6z9vRXLNopjjBLu9voiK4yM5ZWOgsu5GgYl1QzqvNj7NW+kNx1mLcA5pGtrhj3grKL1T48ddPFflz328L4XpTF+p3s9q9OzbjKAIN+qYIPKZq6Goizjhj43l8mXr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8200" name="AutoShape 17" descr="data:image/jpeg;base64,/9j/4AAQSkZJRgABAQAAAQABAAD/2wCEAAkGBxQSEhUUExMWFRUSFxcUFBUYFRISEhUZFBkbFxYVFhUYHCggGBonGxUWITEkJSkrLy4uFx8zODMsOSgtLisBCgoKDg0OGxAQGDQkHCQsLCwsLCwsLCwsLCwsLCwsLCwsLCwsLCwsLCwsLCwsLCwsLCwsLCwsLCwsLCwsLCwsLP/AABEIALQA8AMBIgACEQEDEQH/xAAbAAEAAgMBAQAAAAAAAAAAAAAAAwQBAgYFB//EAD0QAAEDAQQDDgQFBQEBAAAAAAEAAhEDBBIhMQVBUQYTFCIyYXFygZGSsdHSFjNSoUJTssHwI2KC4fFEc//EABkBAQEBAQEBAAAAAAAAAAAAAAABAgMEBf/EAB8RAQEAAgMAAgMAAAAAAAAAAAABAhETMVEDIRJBYf/aAAwDAQACEQMRAD8A7C1Wp99/HfynfidtPOoxaqh/G/xO9Vra+W/rO8yprHTwnuXj+9vqamlmi94zqPJ6zo81Jwh/1u8RUaLaaiThD/rd4inCH/W7xFRom01EnCH/AFu8RThD/rd4io0TZqJOEP8Ard4inCH/AFu8RUaJs1EnCH/W7xFOEP8Ard4io0Ta6jY1CdZ7ysNcRkSFhEElotL3AS93FBiHEd8Z/wC157rTUGb3+J3qriqWtmMrNJI04XU/Mf4neqcLqfmP8TvVQos7rWom4XU/Mf4neqcLqfmP8TvVQom6aibhdT8x/id6rWraqkfMf43eqjWR54JumogNqf8AW/xO9VLT0lVblVf0FziO4qs7PKOZYU3TUK1tqT8yoP8AN/qo+HVfzanjf6pXyyVdYtrUkWOHVfzanjf6pw6r+bU8b/VV0U3V1Fjh1X82p43+q3oW6reb/Vqcofjft6VUUln5TesPNXdSyOlr2UCo+TPGd0ZrZZdmsLu5iIiAiIgIiICIiAiIgIiICjrgkQBM86kRB59akWmO46io16ZCjfSbBwGRWfxa2oIiLKiIjkENcDtUSEog1qNkKu5hGatKG0uyGz+FZsWIURFloUln5TesPNRqSz8pvWHmiV1VYQ53SfNaKS0ct3WPmo16XKCIigIiICIiAiIgIiICIorRaGUwXPe1oAkkkDuGZ7FRKi5atu3pBxDKb3jCDg2SdUHVkptHbsrPU5bt6MxxsQf8hgmk3HRrDhgVHZ7QyoLzHteNrXBw7wtqroBUV5yIi5tiyFhYc4DNUVnZ/wAhYRFAUNoGvs51Mo64w6FL0RXREWGxSWflN6w81GpLPym9YeaJXV2jlu6x81GpLRy3dY+ajXpcp0IiKAiIgIiICIiAsgTkqmkreyhTNSoYbkNrj9LRrK4G3br7Q8vuEMY4FoaAC4AyJvZzB1Kpa9LdJutMmnZzAEh1TOeZnNzrkn2p5deL3Fx1kme9RFsAagcB2LCrISdRg+iqqWrUJw1bFGQiJbLa6lJ16m9zDtBI79q6/Re7gkBloaP/AKtBn/Jv7juXFkLVxTSy6fXaFZr2hzHBzTkQZC3XzDQ+lqlndLTxTymmbp9Dzr6Do7S9GsBcqNLiMWzxh2HFc7jp0mUq8sVMoGvNZWQo0plERQFgj+ZBZWtRshQVURFhsUln5TesPNRqSz8pvWHmiV1do5busfNRqja7XUvvg0+U7ORrPOoqduqTi1ruhwb9yV3/ACcpPp6aKrWt0RxOnjBwHa0QVCdJf2/f/SbivQReeNIn6fupqVtB/CR3fum4aWkVU2vmVHSW6GlQBLyL0cVoMuJ1Yahzq7NPXc4ASTAGJOoLmdLbs6NNsUw9z3DikBsDGJIOeUxrXJ2vdNa7S641xaH8UU6YiZ1TmV49B95weXawQXQcspnDOFqRztehpPTb6zmcIeXhpJhrWNwJF4gADjENGY1BRW22McIpUyxgMv4ziXZQTjxYJIgZ4TOqsQHNJBGwcoG9hlhzjNVnmT/OxVlbNpcwggAHlBxEu++G3+QoOEO2/Ya9Z2lb2i23w0PmGiBGrUTG3AdyqF2xFWqLQXBobeLiA3EjE4AYEZkhQU3tujE3pjIXQMIM9p7lrTr3HSTiMc9mWWPctRZ3Gbom6YJGLccscsYKIlctLo7lLVs1RnLGAGPGa8NnKbpN08xVnRtBr3XIF55DQ4uhoLjAMc5gCTGMpo2pvkiJmTJx2D/qiY8tIIJBHYQvatujBZ6wp1aZqCGOgOLb4cL05SG6oMHNeEefPWqbddordq5oDazL8fjB43a3X3rqLBpdlYTTeHRmIAcOkal8pa/YVNZbQ6m4Oa4tI1jNYuEvTcyr6si5/Q26ilUaG1nilUwEkHe3TPGvCQ3ITMZ93u16gYYJ6CMQRtByI5wudlnbcsrdFX4Y3ae5Zfa2xgcejBZ201qjjHpPmtFoa42+ab6Nqw03Uln5TesPNQ76Nqks1QXm4jlDzQqe3VDvj8Ty3fqKzReSMcdhxnozhaW75lTru/UVG2oQrv7TX0srN5VxWKyK/MruGlgVDtWd8O1VbTa2Uxee4NA1nL/Z5hK5zTO6Rj2ObQvw6Bfc25EGSWAEnFsjH7LeM2xllpf0xuuNMPp0SC/IvusvM23SQTPOuIe4kySSTmTiT2rDW44CBEQOb/krC660527Wqdnc2ma8tDWuDADdc5ziJi5jgBjJw2SVXpEvnARMnCGiejLKVtUpG6YIjCRhJ5zrgd2O0qSreaIjGlgSI17T2kKspX2YbzvrXCA+45haGuYXCWkj+4B0EfQ7tq02yRhM4c32WajiAS7DfLrgJwwkA5k5EjmlRtqy5sE0xkTi6JEOMDE4akF3RNsptfFai14cWNkyLgvcZ3TdJ+yoVCBIGeEHZhxpWtV84SSBktFQaAIgSYMkwe0bMFNZ7Y9jXtY6G1AA8Q0hwbMAggzme9Vi7Z2rAfJw7UF3SFrvgFlOnTEhz6dNgY2RMEZkiCcCTmta1UlrZaW3mg4tDZbPFIjPLNQAjGRP7LarVLjLiSYAxM4DADoQLxJzxOuc52lQvccowwx6Vuom00G7WQtllhAkHZhzIGnuzQYXqaE0q+i9oJLqV4B9OcCCcbv0uxJBGteWtsyg7LROkRWbseMXNODo1Hn7Mu6by4KyW40arHtxdTcHRBIMHEO5jkelddoXSvCr+DWvEvLGght3MloJJgax/uOOfx6+4645/qr6LAMrK4ugpLNy29Zvmo1JZuW3rN81YV6Nu+ZU67v1FQKe3fMqdd36ioFL2s6FFarTvbS+7eu4xqMbeZSrIdHbgdhBzBGsJC9PnmmLW6pVcSXXQTdDolo2QP5gom1BdAmInO8R04BdVpHco2oS6k8MdEw9xLXOxkTiWnpwXK2uwVKXLY5vPEt8QwXqlln081lnZVqwBjJjA6gNY2qM1hqB5pzUtott9pDmNvEtN8AMgNBF0MaA0TMnDUO2mCJWkepod7b8uhwaZfTLg0uu4iL2DheiQMc8Nap2g4kA3hMh0yY2GMJUJRB6LNIl1Msquc4Bt2mBdht3kZ6hLu9ecsgYLCAsha3cZ1rKBCyxmoDuWodK3Y8gyDBQaoshYQEWpfsxWyD09F6XdSY+mWteyoCAHYhjjhfbz9OCqBjAOLeM8qXNGQOIAxKiFI5kYZrNSqG4zEbcRjghpqWGJjALd9EhoJBF6SNhAwkHpkdib5iboEzIJiSIi64RB2g6u6FsdWqtZe47aY3thawNY0Teuy1o+rWmxH+2J6Ao7HpU03tfTJD2EFrhGf79GtdLYdyVsAFQhtK7BDnVG3p1XWslxPZG1XqW59oINRt8gGS5ruMSZLjj0DXkpcpFkt6b6HtJqCoDTFMscSWtDm02y48USTBGAInX3X05vsi82V3du+M1NCks3Lb1m+ajUlm5bes3zUi16Nu+ZU67v1FQKe3fMqdd36ioFL2s6EREUWHsBEEAg5g4g9iyiCvb9H0a1NtN9NrRTkMdTa2m9t4yZgQ6eefuZ5yvuQdP9Oowj+8PY7o4ocD9l1aLc+TKMX48XDUdz9S+Wv4oEyQHvmBk2G4k5YwFPQ0DVGL7M8sMSQTIE4kQcTHMuyRa5b4zxf18ztFEsJDmubBjjAtK07V9TFd2GJwy1x0Tkq9Sz03YupUnE6zSpOPeWrXLPGeOvmhKwM19CdoegTO9M7BA7gpGaMs4/wDPSPS0+qcsOOvnF3HMAYyti0jMZ5c6+o2VtKmQ5lms4LcjvQnzxUlWpTcHNdZbMQ4yRvUAHa0A8U84iVeXFOPJ8pXpaO0bv1OoQQCzKSASbpcGgZmQ12Wxdu7R1nP/AJqI6Gu8i4hWrHU3qd6aylOBNOnTpE9JY0Epy4nHk+eaC0Ma96417oEgMaXXjBjHICY716NDcfaqpO90hc1PNSm2meq9xF4c8LtH2h5ze4/5FRQs838XivqlS3DkUnMrWqzXoa5pDnPN4SLpIbyQ0nGJk7AvIbuNA5dZro+kPg9F5voukRZvy2tY/FJ3Xl0Nz1Bn4bx2ux+xwV+lZmtyGGzIfZSosW2umoy0wIH++/NLx2rCKK1fTBxIxPYq1RkFXAobS0kTs1RH7olVlJZuW3rN81Gt6I4zekeaqPSt3zKnXd+oqBT275lTru/UVApe1nQiIiiIiAiIgIiICIiAiIgIiICIiAiIgIiICIiAiIgLVzJzy2c62RBo2iBz9MQrWjnhlRjgxpIcIvAnGcDE5qBSWflN6w80lSz6b275lTru/UVAp7d8yp13fqKgS9k6EREUREQEREBERAREQEREBERAREQEREBERAREQEREBERAUln5TesPNRrak6CDsIPciVLbR/Uqdd+z6ioFm01P6rxgOO+ScPxFaPdEHVjMY9CtiS/TZFhrpddGPTxY71u9sEiQYMSMuxRdtUREUREQEREBERAREQEREBERAREQEREBERAREQZA/mH7rUOGsx2x/wBWwWpAIjDvGCRK2SzVW32h0kXhMZxOpVnvjig9v7LWzctvWb5q/tLfp9CrbjbO5znE1JcSTxm6zP0ozcbQGF6pGy832oi9v4Y+Pm8ufrb4Pobanib7Vn4Qobanib7URTjx8Xlz9PhChtqeJvtT4Qobanib7UROPHw5c/T4Qobanib7U+EKG2p4m+1ETjx8OXP0+EKG2p4m+1PhChtqeJvtRE48fDlz9PhChtqeJvtT4Qobanib7UROPHw5c/T4Qobanib7U+EKG2p4m+1ETjx8OXP0+EKG2p4m+1PhChtqeJvtRE48fDlz9PhChtqeJvtT4Qobanib7UROPHw5c/T4Qobanib7Vq7chQ+qp4m+1YROPHw5c/UVXclRH46nez2qjaNz9NuTn97faiLGWGPjph8ud/bzbRo9rci77eipb0JRFwykevG2xMyyA6z9vRXLNopjjBLu9voiK4yM5ZWOgsu5GgYl1QzqvNj7NW+kNx1mLcA5pGtrhj3grKL1T48ddPFflz328L4XpTF+p3s9q9OzbjKAIN+qYIPKZq6Goizjhj43l8mXr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8201" name="AutoShape 19" descr="data:image/jpeg;base64,/9j/4AAQSkZJRgABAQAAAQABAAD/2wCEAAkGBxQSEhUUExMWFRUSFxcUFBUYFRISEhUZFBkbFxYVFhUYHCggGBonGxUWITEkJSkrLy4uFx8zODMsOSgtLisBCgoKDg0OGxAQGDQkHCQsLCwsLCwsLCwsLCwsLCwsLCwsLCwsLCwsLCwsLCwsLCwsLCwsLCwsLCwsLCwsLCwsLP/AABEIALQA8AMBIgACEQEDEQH/xAAbAAEAAgMBAQAAAAAAAAAAAAAAAwQBAgYFB//EAD0QAAEDAQQDDgQFBQEBAAAAAAEAAhEDBBIhMQVBUQYTFCIyYXFygZGSsdHSFjNSoUJTssHwI2KC4fFEc//EABkBAQEBAQEBAAAAAAAAAAAAAAABAgMEBf/EAB8RAQEAAgMAAgMAAAAAAAAAAAABAhETMVEDIRJBYf/aAAwDAQACEQMRAD8A7C1Wp99/HfynfidtPOoxaqh/G/xO9Vra+W/rO8yprHTwnuXj+9vqamlmi94zqPJ6zo81Jwh/1u8RUaLaaiThD/rd4inCH/W7xFRom01EnCH/AFu8RThD/rd4io0TZqJOEP8Ard4inCH/AFu8RUaJs1EnCH/W7xFOEP8Ard4io0Ta6jY1CdZ7ysNcRkSFhEElotL3AS93FBiHEd8Z/wC157rTUGb3+J3qriqWtmMrNJI04XU/Mf4neqcLqfmP8TvVQos7rWom4XU/Mf4neqcLqfmP8TvVQom6aibhdT8x/id6rWraqkfMf43eqjWR54JumogNqf8AW/xO9VLT0lVblVf0FziO4qs7PKOZYU3TUK1tqT8yoP8AN/qo+HVfzanjf6pXyyVdYtrUkWOHVfzanjf6pw6r+bU8b/VV0U3V1Fjh1X82p43+q3oW6reb/Vqcofjft6VUUln5TesPNXdSyOlr2UCo+TPGd0ZrZZdmsLu5iIiAiIgIiICIiAiIgIiICjrgkQBM86kRB59akWmO46io16ZCjfSbBwGRWfxa2oIiLKiIjkENcDtUSEog1qNkKu5hGatKG0uyGz+FZsWIURFloUln5TesPNRqSz8pvWHmiV1VYQ53SfNaKS0ct3WPmo16XKCIigIiICIiAiIgIiICIorRaGUwXPe1oAkkkDuGZ7FRKi5atu3pBxDKb3jCDg2SdUHVkptHbsrPU5bt6MxxsQf8hgmk3HRrDhgVHZ7QyoLzHteNrXBw7wtqroBUV5yIi5tiyFhYc4DNUVnZ/wAhYRFAUNoGvs51Mo64w6FL0RXREWGxSWflN6w81GpLPym9YeaJXV2jlu6x81GpLRy3dY+ajXpcp0IiKAiIgIiICIiAsgTkqmkreyhTNSoYbkNrj9LRrK4G3br7Q8vuEMY4FoaAC4AyJvZzB1Kpa9LdJutMmnZzAEh1TOeZnNzrkn2p5deL3Fx1kme9RFsAagcB2LCrISdRg+iqqWrUJw1bFGQiJbLa6lJ16m9zDtBI79q6/Re7gkBloaP/AKtBn/Jv7juXFkLVxTSy6fXaFZr2hzHBzTkQZC3XzDQ+lqlndLTxTymmbp9Dzr6Do7S9GsBcqNLiMWzxh2HFc7jp0mUq8sVMoGvNZWQo0plERQFgj+ZBZWtRshQVURFhsUln5TesPNRqSz8pvWHmiV1do5busfNRqja7XUvvg0+U7ORrPOoqduqTi1ruhwb9yV3/ACcpPp6aKrWt0RxOnjBwHa0QVCdJf2/f/SbivQReeNIn6fupqVtB/CR3fum4aWkVU2vmVHSW6GlQBLyL0cVoMuJ1Yahzq7NPXc4ASTAGJOoLmdLbs6NNsUw9z3DikBsDGJIOeUxrXJ2vdNa7S641xaH8UU6YiZ1TmV49B95weXawQXQcspnDOFqRztehpPTb6zmcIeXhpJhrWNwJF4gADjENGY1BRW22McIpUyxgMv4ziXZQTjxYJIgZ4TOqsQHNJBGwcoG9hlhzjNVnmT/OxVlbNpcwggAHlBxEu++G3+QoOEO2/Ya9Z2lb2i23w0PmGiBGrUTG3AdyqF2xFWqLQXBobeLiA3EjE4AYEZkhQU3tujE3pjIXQMIM9p7lrTr3HSTiMc9mWWPctRZ3Gbom6YJGLccscsYKIlctLo7lLVs1RnLGAGPGa8NnKbpN08xVnRtBr3XIF55DQ4uhoLjAMc5gCTGMpo2pvkiJmTJx2D/qiY8tIIJBHYQvatujBZ6wp1aZqCGOgOLb4cL05SG6oMHNeEefPWqbddordq5oDazL8fjB43a3X3rqLBpdlYTTeHRmIAcOkal8pa/YVNZbQ6m4Oa4tI1jNYuEvTcyr6si5/Q26ilUaG1nilUwEkHe3TPGvCQ3ITMZ93u16gYYJ6CMQRtByI5wudlnbcsrdFX4Y3ae5Zfa2xgcejBZ201qjjHpPmtFoa42+ab6Nqw03Uln5TesPNQ76Nqks1QXm4jlDzQqe3VDvj8Ty3fqKzReSMcdhxnozhaW75lTru/UVG2oQrv7TX0srN5VxWKyK/MruGlgVDtWd8O1VbTa2Uxee4NA1nL/Z5hK5zTO6Rj2ObQvw6Bfc25EGSWAEnFsjH7LeM2xllpf0xuuNMPp0SC/IvusvM23SQTPOuIe4kySSTmTiT2rDW44CBEQOb/krC660527Wqdnc2ma8tDWuDADdc5ziJi5jgBjJw2SVXpEvnARMnCGiejLKVtUpG6YIjCRhJ5zrgd2O0qSreaIjGlgSI17T2kKspX2YbzvrXCA+45haGuYXCWkj+4B0EfQ7tq02yRhM4c32WajiAS7DfLrgJwwkA5k5EjmlRtqy5sE0xkTi6JEOMDE4akF3RNsptfFai14cWNkyLgvcZ3TdJ+yoVCBIGeEHZhxpWtV84SSBktFQaAIgSYMkwe0bMFNZ7Y9jXtY6G1AA8Q0hwbMAggzme9Vi7Z2rAfJw7UF3SFrvgFlOnTEhz6dNgY2RMEZkiCcCTmta1UlrZaW3mg4tDZbPFIjPLNQAjGRP7LarVLjLiSYAxM4DADoQLxJzxOuc52lQvccowwx6Vuom00G7WQtllhAkHZhzIGnuzQYXqaE0q+i9oJLqV4B9OcCCcbv0uxJBGteWtsyg7LROkRWbseMXNODo1Hn7Mu6by4KyW40arHtxdTcHRBIMHEO5jkelddoXSvCr+DWvEvLGght3MloJJgax/uOOfx6+4645/qr6LAMrK4ugpLNy29Zvmo1JZuW3rN81YV6Nu+ZU67v1FQKe3fMqdd36ioFL2s6FFarTvbS+7eu4xqMbeZSrIdHbgdhBzBGsJC9PnmmLW6pVcSXXQTdDolo2QP5gom1BdAmInO8R04BdVpHco2oS6k8MdEw9xLXOxkTiWnpwXK2uwVKXLY5vPEt8QwXqlln081lnZVqwBjJjA6gNY2qM1hqB5pzUtott9pDmNvEtN8AMgNBF0MaA0TMnDUO2mCJWkepod7b8uhwaZfTLg0uu4iL2DheiQMc8Nap2g4kA3hMh0yY2GMJUJRB6LNIl1Msquc4Bt2mBdht3kZ6hLu9ecsgYLCAsha3cZ1rKBCyxmoDuWodK3Y8gyDBQaoshYQEWpfsxWyD09F6XdSY+mWteyoCAHYhjjhfbz9OCqBjAOLeM8qXNGQOIAxKiFI5kYZrNSqG4zEbcRjghpqWGJjALd9EhoJBF6SNhAwkHpkdib5iboEzIJiSIi64RB2g6u6FsdWqtZe47aY3thawNY0Teuy1o+rWmxH+2J6Ao7HpU03tfTJD2EFrhGf79GtdLYdyVsAFQhtK7BDnVG3p1XWslxPZG1XqW59oINRt8gGS5ruMSZLjj0DXkpcpFkt6b6HtJqCoDTFMscSWtDm02y48USTBGAInX3X05vsi82V3du+M1NCks3Lb1m+ajUlm5bes3zUi16Nu+ZU67v1FQKe3fMqdd36ioFL2s6EREUWHsBEEAg5g4g9iyiCvb9H0a1NtN9NrRTkMdTa2m9t4yZgQ6eefuZ5yvuQdP9Oowj+8PY7o4ocD9l1aLc+TKMX48XDUdz9S+Wv4oEyQHvmBk2G4k5YwFPQ0DVGL7M8sMSQTIE4kQcTHMuyRa5b4zxf18ztFEsJDmubBjjAtK07V9TFd2GJwy1x0Tkq9Sz03YupUnE6zSpOPeWrXLPGeOvmhKwM19CdoegTO9M7BA7gpGaMs4/wDPSPS0+qcsOOvnF3HMAYyti0jMZ5c6+o2VtKmQ5lms4LcjvQnzxUlWpTcHNdZbMQ4yRvUAHa0A8U84iVeXFOPJ8pXpaO0bv1OoQQCzKSASbpcGgZmQ12Wxdu7R1nP/AJqI6Gu8i4hWrHU3qd6aylOBNOnTpE9JY0Epy4nHk+eaC0Ma96417oEgMaXXjBjHICY716NDcfaqpO90hc1PNSm2meq9xF4c8LtH2h5ze4/5FRQs838XivqlS3DkUnMrWqzXoa5pDnPN4SLpIbyQ0nGJk7AvIbuNA5dZro+kPg9F5voukRZvy2tY/FJ3Xl0Nz1Bn4bx2ux+xwV+lZmtyGGzIfZSosW2umoy0wIH++/NLx2rCKK1fTBxIxPYq1RkFXAobS0kTs1RH7olVlJZuW3rN81Gt6I4zekeaqPSt3zKnXd+oqBT275lTru/UVApe1nQiIiiIiAiIgIiICIiAiIgIiICIiAiIgIiICIiAiIgLVzJzy2c62RBo2iBz9MQrWjnhlRjgxpIcIvAnGcDE5qBSWflN6w80lSz6b275lTru/UVAp7d8yp13fqKgS9k6EREUREQEREBERAREQEREBERAREQEREBERAREQEREBERAUln5TesPNRrak6CDsIPciVLbR/Uqdd+z6ioFm01P6rxgOO+ScPxFaPdEHVjMY9CtiS/TZFhrpddGPTxY71u9sEiQYMSMuxRdtUREUREQEREBERAREQEREBERAREQEREBERAREQZA/mH7rUOGsx2x/wBWwWpAIjDvGCRK2SzVW32h0kXhMZxOpVnvjig9v7LWzctvWb5q/tLfp9CrbjbO5znE1JcSTxm6zP0ozcbQGF6pGy832oi9v4Y+Pm8ufrb4Pobanib7Vn4Qobanib7URTjx8Xlz9PhChtqeJvtT4Qobanib7UROPHw5c/T4Qobanib7U+EKG2p4m+1ETjx8OXP0+EKG2p4m+1PhChtqeJvtRE48fDlz9PhChtqeJvtT4Qobanib7UROPHw5c/T4Qobanib7U+EKG2p4m+1ETjx8OXP0+EKG2p4m+1PhChtqeJvtRE48fDlz9PhChtqeJvtT4Qobanib7UROPHw5c/T4Qobanib7Vq7chQ+qp4m+1YROPHw5c/UVXclRH46nez2qjaNz9NuTn97faiLGWGPjph8ud/bzbRo9rci77eipb0JRFwykevG2xMyyA6z9vRXLNopjjBLu9voiK4yM5ZWOgsu5GgYl1QzqvNj7NW+kNx1mLcA5pGtrhj3grKL1T48ddPFflz328L4XpTF+p3s9q9OzbjKAIN+qYIPKZq6Goizjhj43l8mXr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pic>
        <p:nvPicPr>
          <p:cNvPr id="6155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365625"/>
            <a:ext cx="149542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14 - TextBox"/>
          <p:cNvSpPr txBox="1">
            <a:spLocks noChangeArrowheads="1"/>
          </p:cNvSpPr>
          <p:nvPr/>
        </p:nvSpPr>
        <p:spPr bwMode="auto">
          <a:xfrm>
            <a:off x="179512" y="3140968"/>
            <a:ext cx="707700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600" dirty="0">
                <a:solidFill>
                  <a:srgbClr val="000099"/>
                </a:solidFill>
              </a:rPr>
              <a:t>2. </a:t>
            </a:r>
            <a:r>
              <a:rPr lang="el-GR" sz="2600" dirty="0" smtClean="0">
                <a:solidFill>
                  <a:srgbClr val="000099"/>
                </a:solidFill>
              </a:rPr>
              <a:t>Ύπαρξη καλής &amp; αρκετής ποσότητας νερού </a:t>
            </a:r>
            <a:endParaRPr lang="el-GR" sz="2600" dirty="0">
              <a:solidFill>
                <a:srgbClr val="000099"/>
              </a:solidFill>
            </a:endParaRPr>
          </a:p>
        </p:txBody>
      </p:sp>
      <p:sp>
        <p:nvSpPr>
          <p:cNvPr id="6157" name="15 - TextBox"/>
          <p:cNvSpPr txBox="1">
            <a:spLocks noChangeArrowheads="1"/>
          </p:cNvSpPr>
          <p:nvPr/>
        </p:nvSpPr>
        <p:spPr bwMode="auto">
          <a:xfrm>
            <a:off x="468313" y="4581525"/>
            <a:ext cx="37369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600" dirty="0">
                <a:solidFill>
                  <a:srgbClr val="000099"/>
                </a:solidFill>
              </a:rPr>
              <a:t>3. </a:t>
            </a:r>
            <a:r>
              <a:rPr lang="el-GR" sz="2600" dirty="0" smtClean="0">
                <a:solidFill>
                  <a:srgbClr val="000099"/>
                </a:solidFill>
              </a:rPr>
              <a:t>Προσωπική εργασία  </a:t>
            </a:r>
            <a:endParaRPr lang="el-GR" sz="2600" dirty="0">
              <a:solidFill>
                <a:srgbClr val="000099"/>
              </a:solidFill>
            </a:endParaRPr>
          </a:p>
        </p:txBody>
      </p:sp>
      <p:pic>
        <p:nvPicPr>
          <p:cNvPr id="15366" name="Picture 6" descr="https://encrypted-tbn0.gstatic.com/images?q=tbn:ANd9GcTDv9Cj-t9_0m7t1zGPkubza4dQSufcENRiLqAtsQUrf9vflVw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908720"/>
            <a:ext cx="2016224" cy="1680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6" grpId="0"/>
      <p:bldP spid="61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dirty="0" err="1">
                <a:solidFill>
                  <a:srgbClr val="FFFFFF"/>
                </a:solidFill>
                <a:latin typeface="Arial" charset="0"/>
              </a:rPr>
              <a:t>Τροφοπενίες</a:t>
            </a:r>
            <a:r>
              <a:rPr lang="el-GR" sz="3200" dirty="0">
                <a:solidFill>
                  <a:srgbClr val="FFFFFF"/>
                </a:solidFill>
                <a:latin typeface="Arial" charset="0"/>
              </a:rPr>
              <a:t> Κηπευτικών    </a:t>
            </a:r>
          </a:p>
        </p:txBody>
      </p:sp>
      <p:pic>
        <p:nvPicPr>
          <p:cNvPr id="18436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341438"/>
            <a:ext cx="345598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 descr="http://geoplexus.files.wordpress.com/2008/03/fe_toma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341438"/>
            <a:ext cx="345598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dirty="0" err="1">
                <a:solidFill>
                  <a:srgbClr val="FFFFFF"/>
                </a:solidFill>
                <a:latin typeface="Arial" charset="0"/>
              </a:rPr>
              <a:t>Τροφοπενίες</a:t>
            </a:r>
            <a:r>
              <a:rPr lang="el-GR" sz="3200" dirty="0">
                <a:solidFill>
                  <a:srgbClr val="FFFFFF"/>
                </a:solidFill>
                <a:latin typeface="Arial" charset="0"/>
              </a:rPr>
              <a:t> Κηπευτικών    </a:t>
            </a:r>
          </a:p>
        </p:txBody>
      </p:sp>
      <p:pic>
        <p:nvPicPr>
          <p:cNvPr id="19460" name="Picture 2" descr="http://www.aquaagriculture.com/images/potass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68413"/>
            <a:ext cx="35274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http://geoplexus.files.wordpress.com/2008/03/mg_toma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68413"/>
            <a:ext cx="3744913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dirty="0" err="1">
                <a:solidFill>
                  <a:srgbClr val="FFFFFF"/>
                </a:solidFill>
                <a:latin typeface="Arial" charset="0"/>
              </a:rPr>
              <a:t>Τροφοπενίες</a:t>
            </a:r>
            <a:r>
              <a:rPr lang="el-GR" sz="3200" dirty="0">
                <a:solidFill>
                  <a:srgbClr val="FFFFFF"/>
                </a:solidFill>
                <a:latin typeface="Arial" charset="0"/>
              </a:rPr>
              <a:t> Κηπευτικών    </a:t>
            </a:r>
          </a:p>
        </p:txBody>
      </p:sp>
      <p:pic>
        <p:nvPicPr>
          <p:cNvPr id="20484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125538"/>
            <a:ext cx="345598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196975"/>
            <a:ext cx="345598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Στρογγυλεμένο ορθογώνιο"/>
          <p:cNvSpPr/>
          <p:nvPr/>
        </p:nvSpPr>
        <p:spPr>
          <a:xfrm>
            <a:off x="611560" y="4509120"/>
            <a:ext cx="7920037" cy="79216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3200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el-GR" sz="3200" dirty="0">
                <a:solidFill>
                  <a:srgbClr val="000099"/>
                </a:solidFill>
              </a:rPr>
              <a:t> Σας ευχαριστώ για την προσοχή σας! </a:t>
            </a:r>
          </a:p>
          <a:p>
            <a:pPr algn="ctr">
              <a:defRPr/>
            </a:pPr>
            <a:endParaRPr lang="el-GR" sz="32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" name="Picture 10" descr="https://encrypted-tbn3.gstatic.com/images?q=tbn:ANd9GcTh1CqL_BFGLtt_n0S1ub5j_7Cuny-4Xw-gpNy_Dt04ydkW9B-u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268760"/>
            <a:ext cx="3456384" cy="278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dirty="0">
                <a:solidFill>
                  <a:srgbClr val="FFFFFF"/>
                </a:solidFill>
                <a:latin typeface="Arial" charset="0"/>
              </a:rPr>
              <a:t>Έδαφος </a:t>
            </a:r>
          </a:p>
        </p:txBody>
      </p:sp>
      <p:sp>
        <p:nvSpPr>
          <p:cNvPr id="9220" name="4 - Ορθογώνιο"/>
          <p:cNvSpPr>
            <a:spLocks noChangeArrowheads="1"/>
          </p:cNvSpPr>
          <p:nvPr/>
        </p:nvSpPr>
        <p:spPr bwMode="auto">
          <a:xfrm>
            <a:off x="611560" y="1484784"/>
            <a:ext cx="6264275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i="1" dirty="0">
                <a:solidFill>
                  <a:srgbClr val="000099"/>
                </a:solidFill>
              </a:rPr>
              <a:t>Βασικός Ρόλος </a:t>
            </a:r>
            <a:r>
              <a:rPr lang="el-GR" sz="2400" b="1" i="1" dirty="0" smtClean="0">
                <a:solidFill>
                  <a:srgbClr val="000099"/>
                </a:solidFill>
              </a:rPr>
              <a:t>εδάφους</a:t>
            </a:r>
            <a:r>
              <a:rPr lang="en-US" sz="2400" b="1" i="1" dirty="0" smtClean="0">
                <a:solidFill>
                  <a:srgbClr val="000099"/>
                </a:solidFill>
              </a:rPr>
              <a:t>:</a:t>
            </a:r>
            <a:endParaRPr lang="el-GR" sz="2400" b="1" i="1" dirty="0" smtClean="0">
              <a:solidFill>
                <a:srgbClr val="000099"/>
              </a:solidFill>
            </a:endParaRPr>
          </a:p>
          <a:p>
            <a:endParaRPr lang="el-GR" sz="2400" b="1" i="1" dirty="0" smtClean="0">
              <a:solidFill>
                <a:srgbClr val="000099"/>
              </a:solidFill>
            </a:endParaRPr>
          </a:p>
          <a:p>
            <a:endParaRPr lang="en-US" sz="2400" b="1" i="1" dirty="0">
              <a:solidFill>
                <a:srgbClr val="000099"/>
              </a:solidFill>
            </a:endParaRPr>
          </a:p>
          <a:p>
            <a:endParaRPr lang="el-GR" b="1" dirty="0">
              <a:solidFill>
                <a:srgbClr val="000099"/>
              </a:solidFill>
            </a:endParaRPr>
          </a:p>
          <a:p>
            <a:pPr>
              <a:buSzPct val="115000"/>
              <a:buFont typeface="Arial" charset="0"/>
              <a:buChar char="•"/>
            </a:pPr>
            <a:r>
              <a:rPr lang="el-GR" sz="2400" b="1" dirty="0">
                <a:solidFill>
                  <a:srgbClr val="000099"/>
                </a:solidFill>
              </a:rPr>
              <a:t> Μέσο ανάπτυξης των ριζών των φυτών</a:t>
            </a:r>
          </a:p>
          <a:p>
            <a:r>
              <a:rPr lang="el-GR" sz="2400" b="1" dirty="0">
                <a:solidFill>
                  <a:srgbClr val="000099"/>
                </a:solidFill>
              </a:rPr>
              <a:t> </a:t>
            </a:r>
          </a:p>
          <a:p>
            <a:r>
              <a:rPr lang="el-GR" sz="2400" b="1" dirty="0">
                <a:solidFill>
                  <a:srgbClr val="000099"/>
                </a:solidFill>
              </a:rPr>
              <a:t>• Μέσο στήριξης των φυτών </a:t>
            </a:r>
          </a:p>
          <a:p>
            <a:endParaRPr lang="el-GR" sz="1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Στρογγυλεμένο ορθογώνιο"/>
          <p:cNvSpPr/>
          <p:nvPr/>
        </p:nvSpPr>
        <p:spPr>
          <a:xfrm>
            <a:off x="539552" y="18864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400" dirty="0" smtClean="0">
                <a:solidFill>
                  <a:srgbClr val="FFFFFF"/>
                </a:solidFill>
                <a:latin typeface="Arial" charset="0"/>
              </a:rPr>
              <a:t>Επιθυμητά χαρακτηριστικά εδάφους </a:t>
            </a:r>
            <a:endParaRPr lang="el-GR" sz="3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5842" name="Picture 2" descr="https://encrypted-tbn3.gstatic.com/images?q=tbn:ANd9GcRZL0cjCOvsKb3AjhomRbhxEgoSfCy95A7y09VQQ8-CKo0rflr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529234"/>
            <a:ext cx="1430376" cy="1013184"/>
          </a:xfrm>
          <a:prstGeom prst="rect">
            <a:avLst/>
          </a:prstGeom>
          <a:noFill/>
        </p:spPr>
      </p:pic>
      <p:grpSp>
        <p:nvGrpSpPr>
          <p:cNvPr id="16" name="15 - Ομάδα"/>
          <p:cNvGrpSpPr/>
          <p:nvPr/>
        </p:nvGrpSpPr>
        <p:grpSpPr>
          <a:xfrm>
            <a:off x="683568" y="908720"/>
            <a:ext cx="7560840" cy="4611908"/>
            <a:chOff x="683568" y="908720"/>
            <a:chExt cx="7560840" cy="4611908"/>
          </a:xfrm>
        </p:grpSpPr>
        <p:grpSp>
          <p:nvGrpSpPr>
            <p:cNvPr id="6" name="14 - Ομάδα"/>
            <p:cNvGrpSpPr>
              <a:grpSpLocks/>
            </p:cNvGrpSpPr>
            <p:nvPr/>
          </p:nvGrpSpPr>
          <p:grpSpPr bwMode="auto">
            <a:xfrm>
              <a:off x="755576" y="908720"/>
              <a:ext cx="7488832" cy="3888432"/>
              <a:chOff x="827584" y="2852936"/>
              <a:chExt cx="7488832" cy="3096344"/>
            </a:xfrm>
          </p:grpSpPr>
          <p:grpSp>
            <p:nvGrpSpPr>
              <p:cNvPr id="7" name="13 - Ομάδα"/>
              <p:cNvGrpSpPr>
                <a:grpSpLocks/>
              </p:cNvGrpSpPr>
              <p:nvPr/>
            </p:nvGrpSpPr>
            <p:grpSpPr bwMode="auto">
              <a:xfrm>
                <a:off x="827584" y="2852936"/>
                <a:ext cx="7488832" cy="2520280"/>
                <a:chOff x="827584" y="2852936"/>
                <a:chExt cx="7488832" cy="2520280"/>
              </a:xfrm>
            </p:grpSpPr>
            <p:sp>
              <p:nvSpPr>
                <p:cNvPr id="9" name="8 - Στρογγυλεμένο ορθογώνιο"/>
                <p:cNvSpPr/>
                <p:nvPr/>
              </p:nvSpPr>
              <p:spPr>
                <a:xfrm>
                  <a:off x="827584" y="2852936"/>
                  <a:ext cx="7488832" cy="720523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l-GR" sz="2000" b="1" dirty="0">
                      <a:latin typeface="Arial" pitchFamily="34" charset="0"/>
                      <a:cs typeface="Arial" pitchFamily="34" charset="0"/>
                    </a:rPr>
                    <a:t>Πλούσιο σε θρεπτικά στοιχεία </a:t>
                  </a:r>
                </a:p>
                <a:p>
                  <a:pPr algn="ctr">
                    <a:defRPr/>
                  </a:pPr>
                  <a:r>
                    <a:rPr lang="el-GR" sz="2000" b="1" dirty="0">
                      <a:latin typeface="Arial" pitchFamily="34" charset="0"/>
                      <a:cs typeface="Arial" pitchFamily="34" charset="0"/>
                    </a:rPr>
                    <a:t> (σε αφομοιώσιμη μορφή &amp; καλή αναλογία)</a:t>
                  </a:r>
                </a:p>
              </p:txBody>
            </p:sp>
            <p:sp>
              <p:nvSpPr>
                <p:cNvPr id="10" name="9 - Στρογγυλεμένο ορθογώνιο"/>
                <p:cNvSpPr/>
                <p:nvPr/>
              </p:nvSpPr>
              <p:spPr>
                <a:xfrm>
                  <a:off x="827584" y="3573459"/>
                  <a:ext cx="7488832" cy="576100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l-GR" sz="2200" b="1" dirty="0">
                      <a:latin typeface="Arial" pitchFamily="34" charset="0"/>
                      <a:cs typeface="Arial" pitchFamily="34" charset="0"/>
                    </a:rPr>
                    <a:t>Συγκράτηση υγρασίας  &amp; καλή αποστράγγιση </a:t>
                  </a:r>
                </a:p>
              </p:txBody>
            </p:sp>
            <p:sp>
              <p:nvSpPr>
                <p:cNvPr id="11" name="10 - Στρογγυλεμένο ορθογώνιο"/>
                <p:cNvSpPr/>
                <p:nvPr/>
              </p:nvSpPr>
              <p:spPr>
                <a:xfrm>
                  <a:off x="827584" y="4149559"/>
                  <a:ext cx="7488832" cy="647518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l-GR" sz="2200" b="1" dirty="0">
                      <a:latin typeface="Arial" pitchFamily="34" charset="0"/>
                      <a:cs typeface="Arial" pitchFamily="34" charset="0"/>
                    </a:rPr>
                    <a:t>Καλός αερισμός </a:t>
                  </a:r>
                </a:p>
              </p:txBody>
            </p:sp>
            <p:sp>
              <p:nvSpPr>
                <p:cNvPr id="12" name="11 - Στρογγυλεμένο ορθογώνιο"/>
                <p:cNvSpPr/>
                <p:nvPr/>
              </p:nvSpPr>
              <p:spPr>
                <a:xfrm>
                  <a:off x="827584" y="4797078"/>
                  <a:ext cx="7488832" cy="576101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l-GR" sz="2200" b="1" dirty="0">
                      <a:latin typeface="Arial" pitchFamily="34" charset="0"/>
                      <a:cs typeface="Arial" pitchFamily="34" charset="0"/>
                    </a:rPr>
                    <a:t>Πλούσιο σε οργανική ουσία </a:t>
                  </a:r>
                </a:p>
              </p:txBody>
            </p:sp>
          </p:grpSp>
          <p:sp>
            <p:nvSpPr>
              <p:cNvPr id="8" name="7 - Στρογγυλεμένο ορθογώνιο"/>
              <p:cNvSpPr/>
              <p:nvPr/>
            </p:nvSpPr>
            <p:spPr>
              <a:xfrm>
                <a:off x="827584" y="5373179"/>
                <a:ext cx="7488832" cy="576101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l-GR" sz="2200" b="1" dirty="0" smtClean="0">
                    <a:latin typeface="Arial" pitchFamily="34" charset="0"/>
                    <a:cs typeface="Arial" pitchFamily="34" charset="0"/>
                  </a:rPr>
                  <a:t>Κατάλληλο </a:t>
                </a:r>
                <a:r>
                  <a:rPr lang="en-US" sz="2200" b="1" dirty="0" smtClean="0">
                    <a:latin typeface="Arial" pitchFamily="34" charset="0"/>
                    <a:cs typeface="Arial" pitchFamily="34" charset="0"/>
                  </a:rPr>
                  <a:t>pH </a:t>
                </a:r>
                <a:r>
                  <a:rPr lang="el-GR" sz="2200" b="1" dirty="0" smtClean="0">
                    <a:latin typeface="Arial" pitchFamily="34" charset="0"/>
                    <a:cs typeface="Arial" pitchFamily="34" charset="0"/>
                  </a:rPr>
                  <a:t>για τα λαχανικά </a:t>
                </a:r>
                <a:endParaRPr lang="el-GR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14 - Στρογγυλεμένο ορθογώνιο"/>
            <p:cNvSpPr/>
            <p:nvPr/>
          </p:nvSpPr>
          <p:spPr bwMode="auto">
            <a:xfrm>
              <a:off x="683568" y="4797152"/>
              <a:ext cx="7560840" cy="72347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22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l-GR" sz="2200" b="1" dirty="0" smtClean="0">
                  <a:latin typeface="Arial" pitchFamily="34" charset="0"/>
                  <a:cs typeface="Arial" pitchFamily="34" charset="0"/>
                </a:rPr>
                <a:t>Ύπαρξη απαραίτητων μικροοργανισμών </a:t>
              </a:r>
            </a:p>
            <a:p>
              <a:pPr algn="ctr">
                <a:defRPr/>
              </a:pPr>
              <a:endParaRPr lang="el-GR" sz="2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400" dirty="0" smtClean="0">
                <a:solidFill>
                  <a:srgbClr val="FFFFFF"/>
                </a:solidFill>
                <a:latin typeface="Arial" charset="0"/>
              </a:rPr>
              <a:t>T</a:t>
            </a:r>
            <a:r>
              <a:rPr lang="el-GR" sz="3400" dirty="0" smtClean="0">
                <a:solidFill>
                  <a:srgbClr val="FFFFFF"/>
                </a:solidFill>
                <a:latin typeface="Arial" charset="0"/>
              </a:rPr>
              <a:t>ύποι εδαφών </a:t>
            </a:r>
            <a:endParaRPr lang="el-GR" sz="3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683568" y="1340768"/>
            <a:ext cx="324036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Ανόργανα Εδάφη </a:t>
            </a:r>
            <a:endParaRPr lang="el-G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5220072" y="1340768"/>
            <a:ext cx="316835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Οργανικά Εδάφη </a:t>
            </a:r>
            <a:endParaRPr lang="el-G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Βέλος προς τα κάτω"/>
          <p:cNvSpPr/>
          <p:nvPr/>
        </p:nvSpPr>
        <p:spPr>
          <a:xfrm>
            <a:off x="1907704" y="2060848"/>
            <a:ext cx="504056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12 - Βέλος προς τα κάτω"/>
          <p:cNvSpPr/>
          <p:nvPr/>
        </p:nvSpPr>
        <p:spPr>
          <a:xfrm>
            <a:off x="6516216" y="2060848"/>
            <a:ext cx="504056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1520" y="2636912"/>
            <a:ext cx="4608512" cy="2376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251520" y="2708920"/>
            <a:ext cx="5400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solidFill>
                  <a:srgbClr val="002060"/>
                </a:solidFill>
              </a:rPr>
              <a:t>Ανάλογα με την μηχανική τους σύσταση </a:t>
            </a:r>
            <a:r>
              <a:rPr lang="en-US" sz="1800" b="1" dirty="0" smtClean="0">
                <a:solidFill>
                  <a:srgbClr val="002060"/>
                </a:solidFill>
              </a:rPr>
              <a:t>:</a:t>
            </a:r>
            <a:endParaRPr lang="el-GR" sz="1800" b="1" dirty="0" smtClean="0">
              <a:solidFill>
                <a:srgbClr val="002060"/>
              </a:solidFill>
            </a:endParaRPr>
          </a:p>
          <a:p>
            <a:endParaRPr lang="en-US" sz="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</a:rPr>
              <a:t>A</a:t>
            </a:r>
            <a:r>
              <a:rPr lang="el-GR" sz="1800" b="1" dirty="0" smtClean="0">
                <a:solidFill>
                  <a:srgbClr val="002060"/>
                </a:solidFill>
              </a:rPr>
              <a:t>μμώδη</a:t>
            </a:r>
          </a:p>
          <a:p>
            <a:endParaRPr lang="el-GR" sz="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sz="1800" b="1" dirty="0" smtClean="0">
                <a:solidFill>
                  <a:srgbClr val="002060"/>
                </a:solidFill>
              </a:rPr>
              <a:t> Αμμοπηλώδη</a:t>
            </a:r>
          </a:p>
          <a:p>
            <a:endParaRPr lang="el-GR" sz="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sz="1800" b="1" dirty="0" smtClean="0">
                <a:solidFill>
                  <a:srgbClr val="002060"/>
                </a:solidFill>
              </a:rPr>
              <a:t> Πηλοαμμώδη</a:t>
            </a:r>
          </a:p>
          <a:p>
            <a:endParaRPr lang="el-GR" sz="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sz="1800" b="1" dirty="0" smtClean="0">
                <a:solidFill>
                  <a:srgbClr val="002060"/>
                </a:solidFill>
              </a:rPr>
              <a:t> Αργιλοπηλλώδη</a:t>
            </a:r>
          </a:p>
          <a:p>
            <a:endParaRPr lang="el-GR" sz="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sz="1800" b="1" dirty="0" smtClean="0">
                <a:solidFill>
                  <a:srgbClr val="002060"/>
                </a:solidFill>
              </a:rPr>
              <a:t> Αργιλώδη </a:t>
            </a:r>
          </a:p>
          <a:p>
            <a:r>
              <a:rPr lang="el-GR" sz="1800" b="1" dirty="0" smtClean="0">
                <a:solidFill>
                  <a:srgbClr val="002060"/>
                </a:solidFill>
              </a:rPr>
              <a:t> </a:t>
            </a:r>
            <a:endParaRPr lang="el-GR" sz="1800" b="1" dirty="0">
              <a:solidFill>
                <a:srgbClr val="002060"/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5004048" y="2636912"/>
            <a:ext cx="3816424" cy="2376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5076056" y="2708920"/>
            <a:ext cx="36724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1800" b="1" dirty="0" smtClean="0">
                <a:solidFill>
                  <a:srgbClr val="002060"/>
                </a:solidFill>
              </a:rPr>
              <a:t> Κοντά σε λίμνες  ή αποξηραμένες λίμνες</a:t>
            </a:r>
          </a:p>
          <a:p>
            <a:pPr>
              <a:buFont typeface="Wingdings" pitchFamily="2" charset="2"/>
              <a:buChar char="§"/>
            </a:pPr>
            <a:r>
              <a:rPr lang="el-GR" sz="1800" b="1" dirty="0" smtClean="0">
                <a:solidFill>
                  <a:srgbClr val="002060"/>
                </a:solidFill>
              </a:rPr>
              <a:t> Πλούσια σε οργανική ουσία</a:t>
            </a:r>
          </a:p>
          <a:p>
            <a:pPr>
              <a:buFont typeface="Wingdings" pitchFamily="2" charset="2"/>
              <a:buChar char="§"/>
            </a:pPr>
            <a:r>
              <a:rPr lang="el-GR" sz="1800" b="1" dirty="0" smtClean="0">
                <a:solidFill>
                  <a:srgbClr val="002060"/>
                </a:solidFill>
              </a:rPr>
              <a:t> Μεγάλη </a:t>
            </a:r>
            <a:r>
              <a:rPr lang="el-GR" sz="1800" b="1" dirty="0" err="1" smtClean="0">
                <a:solidFill>
                  <a:srgbClr val="002060"/>
                </a:solidFill>
              </a:rPr>
              <a:t>υδατοϊκανότητα</a:t>
            </a:r>
            <a:endParaRPr lang="el-GR" sz="1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sz="1800" b="1" dirty="0" smtClean="0">
                <a:solidFill>
                  <a:srgbClr val="002060"/>
                </a:solidFill>
              </a:rPr>
              <a:t> </a:t>
            </a:r>
            <a:r>
              <a:rPr lang="el-GR" sz="1800" b="1" dirty="0" err="1" smtClean="0">
                <a:solidFill>
                  <a:srgbClr val="002060"/>
                </a:solidFill>
              </a:rPr>
              <a:t>Ευκατέργαστα</a:t>
            </a:r>
            <a:endParaRPr lang="el-GR" sz="1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sz="1800" b="1" dirty="0" smtClean="0">
                <a:solidFill>
                  <a:srgbClr val="002060"/>
                </a:solidFill>
              </a:rPr>
              <a:t> Πλούσια σε άζωτο </a:t>
            </a:r>
          </a:p>
          <a:p>
            <a:pPr>
              <a:buFont typeface="Wingdings" pitchFamily="2" charset="2"/>
              <a:buChar char="§"/>
            </a:pPr>
            <a:r>
              <a:rPr lang="el-GR" sz="1800" b="1" dirty="0" smtClean="0">
                <a:solidFill>
                  <a:srgbClr val="002060"/>
                </a:solidFill>
              </a:rPr>
              <a:t> Φτωχά σε φώσφορο &amp; κάλιο   </a:t>
            </a:r>
            <a:endParaRPr lang="el-GR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400" i="1" dirty="0" smtClean="0">
                <a:solidFill>
                  <a:srgbClr val="FFFFFF"/>
                </a:solidFill>
                <a:latin typeface="Arial" charset="0"/>
              </a:rPr>
              <a:t>Πείραμα</a:t>
            </a:r>
            <a:r>
              <a:rPr lang="en-US" sz="3400" i="1" dirty="0" smtClean="0">
                <a:solidFill>
                  <a:srgbClr val="FFFFFF"/>
                </a:solidFill>
                <a:latin typeface="Arial" charset="0"/>
              </a:rPr>
              <a:t> 1: </a:t>
            </a:r>
            <a:r>
              <a:rPr lang="el-GR" sz="3400" dirty="0" smtClean="0">
                <a:solidFill>
                  <a:srgbClr val="FFFFFF"/>
                </a:solidFill>
                <a:latin typeface="Arial" charset="0"/>
              </a:rPr>
              <a:t>Αναγνώριση του εδάφους μας </a:t>
            </a:r>
            <a:r>
              <a:rPr lang="en-US" sz="34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l-GR" sz="3400" dirty="0" smtClean="0">
                <a:solidFill>
                  <a:srgbClr val="FFFFFF"/>
                </a:solidFill>
                <a:latin typeface="Arial" charset="0"/>
              </a:rPr>
              <a:t> </a:t>
            </a:r>
            <a:endParaRPr lang="el-GR" sz="3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79513" y="1196752"/>
            <a:ext cx="896448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l-GR" sz="1800" dirty="0" smtClean="0">
                <a:solidFill>
                  <a:srgbClr val="002060"/>
                </a:solidFill>
              </a:rPr>
              <a:t> Δειγματοληψία εδάφους από διαφορετικά μέρη  (200 </a:t>
            </a:r>
            <a:r>
              <a:rPr lang="en-US" sz="1800" dirty="0" smtClean="0">
                <a:solidFill>
                  <a:srgbClr val="002060"/>
                </a:solidFill>
              </a:rPr>
              <a:t>g </a:t>
            </a:r>
            <a:r>
              <a:rPr lang="el-GR" sz="1800" dirty="0" smtClean="0">
                <a:solidFill>
                  <a:srgbClr val="002060"/>
                </a:solidFill>
              </a:rPr>
              <a:t>το καθένα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  <a:endParaRPr lang="el-GR" sz="1800" dirty="0" smtClean="0">
              <a:solidFill>
                <a:srgbClr val="002060"/>
              </a:solidFill>
            </a:endParaRPr>
          </a:p>
          <a:p>
            <a:pPr marL="228600" indent="-228600"/>
            <a:endParaRPr lang="el-GR" sz="800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l-GR" sz="1800" dirty="0" smtClean="0">
                <a:solidFill>
                  <a:srgbClr val="002060"/>
                </a:solidFill>
              </a:rPr>
              <a:t>2. Σπάμε τους σβώλους χώματος</a:t>
            </a:r>
          </a:p>
          <a:p>
            <a:pPr marL="342900" indent="-342900"/>
            <a:endParaRPr lang="el-GR" sz="800" dirty="0" smtClean="0">
              <a:solidFill>
                <a:srgbClr val="002060"/>
              </a:solidFill>
            </a:endParaRPr>
          </a:p>
          <a:p>
            <a:pPr marL="228600" indent="-228600"/>
            <a:r>
              <a:rPr lang="el-GR" sz="1800" dirty="0" smtClean="0">
                <a:solidFill>
                  <a:srgbClr val="002060"/>
                </a:solidFill>
              </a:rPr>
              <a:t>3. Περνάμε το κάθε δείγμα από τρυπητό σουρωτήρι</a:t>
            </a:r>
          </a:p>
          <a:p>
            <a:pPr marL="228600" indent="-228600"/>
            <a:endParaRPr lang="el-GR" sz="800" dirty="0" smtClean="0">
              <a:solidFill>
                <a:srgbClr val="002060"/>
              </a:solidFill>
            </a:endParaRPr>
          </a:p>
          <a:p>
            <a:pPr marL="228600" indent="-228600"/>
            <a:r>
              <a:rPr lang="el-GR" sz="1800" dirty="0" smtClean="0">
                <a:solidFill>
                  <a:srgbClr val="002060"/>
                </a:solidFill>
              </a:rPr>
              <a:t>4. Ζυγίζουμε ακριβώς 200 </a:t>
            </a:r>
            <a:r>
              <a:rPr lang="en-US" sz="1800" dirty="0" smtClean="0">
                <a:solidFill>
                  <a:srgbClr val="002060"/>
                </a:solidFill>
              </a:rPr>
              <a:t>g </a:t>
            </a:r>
            <a:r>
              <a:rPr lang="el-GR" sz="1800" dirty="0" smtClean="0">
                <a:solidFill>
                  <a:srgbClr val="002060"/>
                </a:solidFill>
              </a:rPr>
              <a:t>χώματος σε κάθε δείγμα</a:t>
            </a:r>
          </a:p>
          <a:p>
            <a:pPr marL="228600" indent="-228600"/>
            <a:endParaRPr lang="el-GR" sz="800" dirty="0" smtClean="0">
              <a:solidFill>
                <a:srgbClr val="002060"/>
              </a:solidFill>
            </a:endParaRPr>
          </a:p>
          <a:p>
            <a:pPr marL="228600" indent="-228600"/>
            <a:r>
              <a:rPr lang="el-GR" sz="1800" dirty="0" smtClean="0">
                <a:solidFill>
                  <a:srgbClr val="002060"/>
                </a:solidFill>
              </a:rPr>
              <a:t>5. Κοσκινίζουμε πάνω σε χαρτί κάθε δείγμα  (αυτό που περνάει από το κόσκινο </a:t>
            </a:r>
          </a:p>
          <a:p>
            <a:pPr marL="228600" indent="-228600"/>
            <a:r>
              <a:rPr lang="el-GR" sz="1800" dirty="0" smtClean="0">
                <a:solidFill>
                  <a:srgbClr val="002060"/>
                </a:solidFill>
              </a:rPr>
              <a:t>     είναι </a:t>
            </a:r>
            <a:r>
              <a:rPr lang="el-GR" sz="1800" b="1" dirty="0" smtClean="0">
                <a:solidFill>
                  <a:srgbClr val="002060"/>
                </a:solidFill>
              </a:rPr>
              <a:t>χοντρή άμμος ≥ 2 </a:t>
            </a:r>
            <a:r>
              <a:rPr lang="en-US" sz="1800" b="1" dirty="0" smtClean="0">
                <a:solidFill>
                  <a:srgbClr val="002060"/>
                </a:solidFill>
              </a:rPr>
              <a:t>mm</a:t>
            </a:r>
            <a:r>
              <a:rPr lang="en-US" sz="1800" dirty="0" smtClean="0">
                <a:solidFill>
                  <a:srgbClr val="002060"/>
                </a:solidFill>
              </a:rPr>
              <a:t>). </a:t>
            </a:r>
            <a:r>
              <a:rPr lang="el-GR" sz="1800" dirty="0" smtClean="0">
                <a:solidFill>
                  <a:srgbClr val="002060"/>
                </a:solidFill>
              </a:rPr>
              <a:t>Ζυγίζουμε την χοντρή άμμο. </a:t>
            </a:r>
          </a:p>
          <a:p>
            <a:pPr marL="228600" indent="-228600"/>
            <a:endParaRPr lang="el-GR" sz="800" dirty="0" smtClean="0">
              <a:solidFill>
                <a:srgbClr val="002060"/>
              </a:solidFill>
            </a:endParaRPr>
          </a:p>
          <a:p>
            <a:pPr marL="228600" indent="-228600"/>
            <a:r>
              <a:rPr lang="el-GR" sz="1800" dirty="0" smtClean="0">
                <a:solidFill>
                  <a:srgbClr val="002060"/>
                </a:solidFill>
              </a:rPr>
              <a:t>6. Κοσκινίζουμε το χώμα που μαζεύτηκε στο χαρτί σε κόσκινο που έχει τρύπες 0,2</a:t>
            </a:r>
            <a:r>
              <a:rPr lang="en-US" sz="1800" dirty="0" smtClean="0">
                <a:solidFill>
                  <a:srgbClr val="002060"/>
                </a:solidFill>
              </a:rPr>
              <a:t> mm.</a:t>
            </a:r>
          </a:p>
          <a:p>
            <a:pPr marL="228600" indent="-228600"/>
            <a:r>
              <a:rPr lang="en-US" sz="1800" dirty="0" smtClean="0">
                <a:solidFill>
                  <a:srgbClr val="002060"/>
                </a:solidFill>
              </a:rPr>
              <a:t>    To </a:t>
            </a:r>
            <a:r>
              <a:rPr lang="el-GR" sz="1800" dirty="0" smtClean="0">
                <a:solidFill>
                  <a:srgbClr val="002060"/>
                </a:solidFill>
              </a:rPr>
              <a:t>χώμα που περνάει είναι η</a:t>
            </a:r>
            <a:r>
              <a:rPr lang="el-GR" sz="1800" b="1" dirty="0" smtClean="0">
                <a:solidFill>
                  <a:srgbClr val="002060"/>
                </a:solidFill>
              </a:rPr>
              <a:t> λεπτή άμμος</a:t>
            </a:r>
            <a:r>
              <a:rPr lang="el-GR" sz="1800" dirty="0" smtClean="0">
                <a:solidFill>
                  <a:srgbClr val="002060"/>
                </a:solidFill>
              </a:rPr>
              <a:t>. Ζυγίζουμε την λεπτή άμμο. </a:t>
            </a:r>
          </a:p>
          <a:p>
            <a:pPr marL="228600" indent="-228600"/>
            <a:endParaRPr lang="el-GR" sz="800" dirty="0" smtClean="0">
              <a:solidFill>
                <a:srgbClr val="002060"/>
              </a:solidFill>
            </a:endParaRPr>
          </a:p>
          <a:p>
            <a:pPr marL="228600" indent="-228600"/>
            <a:r>
              <a:rPr lang="el-GR" sz="1800" dirty="0" smtClean="0">
                <a:solidFill>
                  <a:srgbClr val="002060"/>
                </a:solidFill>
              </a:rPr>
              <a:t>7. Έπειτα περνάμε την λεπτή άμμο από μικρότερο κόσκινο (0,05), αυτό που περνάει </a:t>
            </a:r>
          </a:p>
          <a:p>
            <a:pPr marL="228600" indent="-228600"/>
            <a:r>
              <a:rPr lang="el-GR" sz="1800" dirty="0" smtClean="0">
                <a:solidFill>
                  <a:srgbClr val="002060"/>
                </a:solidFill>
              </a:rPr>
              <a:t>    είναι η </a:t>
            </a:r>
            <a:r>
              <a:rPr lang="el-GR" sz="1800" b="1" dirty="0" err="1" smtClean="0">
                <a:solidFill>
                  <a:srgbClr val="002060"/>
                </a:solidFill>
              </a:rPr>
              <a:t>ίλυς</a:t>
            </a:r>
            <a:r>
              <a:rPr lang="el-GR" sz="1800" b="1" dirty="0" smtClean="0">
                <a:solidFill>
                  <a:srgbClr val="002060"/>
                </a:solidFill>
              </a:rPr>
              <a:t>. </a:t>
            </a:r>
          </a:p>
          <a:p>
            <a:pPr marL="228600" indent="-228600"/>
            <a:endParaRPr lang="el-GR" sz="800" b="1" dirty="0" smtClean="0">
              <a:solidFill>
                <a:srgbClr val="002060"/>
              </a:solidFill>
            </a:endParaRPr>
          </a:p>
          <a:p>
            <a:pPr marL="228600" indent="-228600"/>
            <a:r>
              <a:rPr lang="el-GR" sz="1800" dirty="0" smtClean="0">
                <a:solidFill>
                  <a:srgbClr val="002060"/>
                </a:solidFill>
              </a:rPr>
              <a:t>8. Κοσκινίζουμε και το τελευταίο κλάσμα από το πιο λεπτό κλάσμα και είναι η </a:t>
            </a:r>
            <a:r>
              <a:rPr lang="el-GR" sz="1800" b="1" dirty="0" smtClean="0">
                <a:solidFill>
                  <a:srgbClr val="002060"/>
                </a:solidFill>
              </a:rPr>
              <a:t>άργιλος </a:t>
            </a:r>
            <a:r>
              <a:rPr lang="el-GR" sz="1800" dirty="0" smtClean="0">
                <a:solidFill>
                  <a:srgbClr val="002060"/>
                </a:solidFill>
              </a:rPr>
              <a:t>(0,002).</a:t>
            </a:r>
          </a:p>
          <a:p>
            <a:pPr marL="228600" indent="-228600"/>
            <a:endParaRPr lang="el-GR" sz="800" dirty="0" smtClean="0">
              <a:solidFill>
                <a:srgbClr val="002060"/>
              </a:solidFill>
            </a:endParaRPr>
          </a:p>
          <a:p>
            <a:pPr marL="228600" indent="-228600"/>
            <a:r>
              <a:rPr lang="el-GR" sz="1800" dirty="0" smtClean="0">
                <a:solidFill>
                  <a:srgbClr val="002060"/>
                </a:solidFill>
              </a:rPr>
              <a:t>9. Υπολογίζουμε με την μέθοδο των τριών το ποσοστό επί τοις εκατό από κάθε κλάσμα </a:t>
            </a:r>
          </a:p>
          <a:p>
            <a:pPr marL="228600" indent="-228600"/>
            <a:r>
              <a:rPr lang="el-GR" sz="1800" dirty="0" smtClean="0">
                <a:solidFill>
                  <a:srgbClr val="002060"/>
                </a:solidFill>
              </a:rPr>
              <a:t>    που έχει καθένα από τα δείγματα μας.   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228600" indent="-228600"/>
            <a:r>
              <a:rPr lang="en-US" sz="1800" dirty="0" smtClean="0">
                <a:solidFill>
                  <a:srgbClr val="002060"/>
                </a:solidFill>
              </a:rPr>
              <a:t>     </a:t>
            </a:r>
            <a:r>
              <a:rPr lang="el-GR" sz="1800" dirty="0" smtClean="0">
                <a:solidFill>
                  <a:srgbClr val="002060"/>
                </a:solidFill>
              </a:rPr>
              <a:t> </a:t>
            </a:r>
            <a:endParaRPr lang="el-GR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 smtClean="0">
                <a:latin typeface="Arial" pitchFamily="34" charset="0"/>
                <a:cs typeface="Arial" pitchFamily="34" charset="0"/>
              </a:rPr>
              <a:t>Γονιμότητα του εδάφους  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95536" y="1052736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21000"/>
              <a:buFont typeface="Wingdings" pitchFamily="2" charset="2"/>
              <a:buChar char="ü"/>
            </a:pPr>
            <a:r>
              <a:rPr lang="el-GR" sz="2800" dirty="0" smtClean="0">
                <a:solidFill>
                  <a:srgbClr val="002060"/>
                </a:solidFill>
              </a:rPr>
              <a:t>Η ικανότητα του εδάφους να  εφοδιάζει τα φυτά με όλα τα απαραίτητα στοιχεία που χρειάζονται για την καλή ανάπτυξη και παραγωγή τους </a:t>
            </a:r>
            <a:endParaRPr lang="el-GR" sz="2800" dirty="0">
              <a:solidFill>
                <a:srgbClr val="002060"/>
              </a:solidFill>
            </a:endParaRPr>
          </a:p>
        </p:txBody>
      </p:sp>
      <p:graphicFrame>
        <p:nvGraphicFramePr>
          <p:cNvPr id="8" name="7 - Διάγραμμα"/>
          <p:cNvGraphicFramePr/>
          <p:nvPr/>
        </p:nvGraphicFramePr>
        <p:xfrm>
          <a:off x="539552" y="2636912"/>
          <a:ext cx="806489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FFFF"/>
                </a:solidFill>
                <a:latin typeface="Arial" charset="0"/>
              </a:rPr>
              <a:t>E</a:t>
            </a:r>
            <a:r>
              <a:rPr lang="el-GR" sz="3200" dirty="0">
                <a:solidFill>
                  <a:srgbClr val="FFFFFF"/>
                </a:solidFill>
                <a:latin typeface="Arial" charset="0"/>
              </a:rPr>
              <a:t>ίδη Λίπανσης</a:t>
            </a:r>
          </a:p>
        </p:txBody>
      </p:sp>
      <p:graphicFrame>
        <p:nvGraphicFramePr>
          <p:cNvPr id="6" name="5 - Διάγραμμα"/>
          <p:cNvGraphicFramePr/>
          <p:nvPr/>
        </p:nvGraphicFramePr>
        <p:xfrm>
          <a:off x="168780" y="1124744"/>
          <a:ext cx="882047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dirty="0" smtClean="0">
                <a:solidFill>
                  <a:srgbClr val="FFFFFF"/>
                </a:solidFill>
                <a:latin typeface="Arial" charset="0"/>
              </a:rPr>
              <a:t>Ζωική Κοπριά  </a:t>
            </a:r>
            <a:endParaRPr lang="el-GR" sz="3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83568" y="908720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srgbClr val="002060"/>
                </a:solidFill>
              </a:rPr>
              <a:t>Η λιπασματική της αξία εξαρτάται από:</a:t>
            </a:r>
          </a:p>
          <a:p>
            <a:r>
              <a:rPr lang="el-GR" sz="2000" dirty="0" smtClean="0">
                <a:solidFill>
                  <a:srgbClr val="002060"/>
                </a:solidFill>
              </a:rPr>
              <a:t> α) το είδος του ζώου  β) την διατροφή των ζώων γ) τις συνθήκες διατήρησης της κοπριάς </a:t>
            </a:r>
            <a:endParaRPr lang="el-GR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899592" y="2420888"/>
          <a:ext cx="7128790" cy="3833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758"/>
                <a:gridCol w="1425758"/>
                <a:gridCol w="1425758"/>
                <a:gridCol w="1425758"/>
                <a:gridCol w="1425758"/>
              </a:tblGrid>
              <a:tr h="655194">
                <a:tc>
                  <a:txBody>
                    <a:bodyPr/>
                    <a:lstStyle/>
                    <a:p>
                      <a:r>
                        <a:rPr lang="el-GR" dirty="0" smtClean="0"/>
                        <a:t>Είδος ζώου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Υγρασία 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Άζωτο (%) 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Arial" pitchFamily="34" charset="0"/>
                          <a:cs typeface="Arial" pitchFamily="34" charset="0"/>
                        </a:rPr>
                        <a:t>Φώσφορος (%) </a:t>
                      </a:r>
                      <a:endParaRPr lang="el-G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Κάλιο (%) 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9596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Πουλερικά 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1,56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0,40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0,35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9596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Πρόβατο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1,40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0,21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1,00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457822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Αγελάδα </a:t>
                      </a:r>
                      <a:r>
                        <a:rPr lang="el-GR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γαλακ</a:t>
                      </a:r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l-GR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γής</a:t>
                      </a:r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0,55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0,10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0,50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9596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Αγελάδα πάχυνσης 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0,70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0,20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0,45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9596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Άλογο 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0,70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0,10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0,60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9596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Χοίρος 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0,50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0,14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0,38</a:t>
                      </a:r>
                      <a:endParaRPr lang="el-G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9596">
                <a:tc gridSpan="5"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2060"/>
                          </a:solidFill>
                        </a:rPr>
                        <a:t>Tisdale and Nelson (1966) </a:t>
                      </a:r>
                      <a:r>
                        <a:rPr lang="el-GR" i="1" dirty="0" smtClean="0">
                          <a:solidFill>
                            <a:srgbClr val="002060"/>
                          </a:solidFill>
                        </a:rPr>
                        <a:t>και </a:t>
                      </a:r>
                      <a:r>
                        <a:rPr lang="el-GR" i="1" dirty="0" err="1" smtClean="0">
                          <a:solidFill>
                            <a:srgbClr val="002060"/>
                          </a:solidFill>
                        </a:rPr>
                        <a:t>Μουρκίδης</a:t>
                      </a:r>
                      <a:r>
                        <a:rPr lang="el-GR" i="1" dirty="0" smtClean="0">
                          <a:solidFill>
                            <a:srgbClr val="002060"/>
                          </a:solidFill>
                        </a:rPr>
                        <a:t> (1982) </a:t>
                      </a:r>
                      <a:endParaRPr lang="el-GR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- Ορθογώνιο"/>
          <p:cNvSpPr/>
          <p:nvPr/>
        </p:nvSpPr>
        <p:spPr>
          <a:xfrm>
            <a:off x="1979712" y="1988840"/>
            <a:ext cx="509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800" b="1" dirty="0" smtClean="0">
                <a:solidFill>
                  <a:srgbClr val="002060"/>
                </a:solidFill>
              </a:rPr>
              <a:t>Σύνθεση κοπριάς διαφορετικής προέλευσης </a:t>
            </a:r>
            <a:endParaRPr lang="el-GR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1075</Words>
  <Application>Microsoft Office PowerPoint</Application>
  <PresentationFormat>Προβολή στην οθόνη (4:3)</PresentationFormat>
  <Paragraphs>299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Διαφάνεια 1</vt:lpstr>
      <vt:lpstr>Διαφάνεια 2</vt:lpstr>
      <vt:lpstr>Διαφάνεια 3</vt:lpstr>
      <vt:lpstr>Διαφάνεια 4</vt:lpstr>
      <vt:lpstr>Tύποι εδαφών </vt:lpstr>
      <vt:lpstr>Πείραμα 1: Αναγνώριση του εδάφους μας   </vt:lpstr>
      <vt:lpstr>Γονιμότητα του εδάφους  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Χαριτίνη</dc:creator>
  <cp:lastModifiedBy>Χαριτίνη</cp:lastModifiedBy>
  <cp:revision>103</cp:revision>
  <dcterms:created xsi:type="dcterms:W3CDTF">2014-02-20T08:14:26Z</dcterms:created>
  <dcterms:modified xsi:type="dcterms:W3CDTF">2015-07-03T11:22:38Z</dcterms:modified>
</cp:coreProperties>
</file>