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0" r:id="rId3"/>
    <p:sldId id="257" r:id="rId4"/>
    <p:sldId id="260" r:id="rId5"/>
    <p:sldId id="261" r:id="rId6"/>
    <p:sldId id="259" r:id="rId7"/>
    <p:sldId id="262" r:id="rId8"/>
    <p:sldId id="263" r:id="rId9"/>
    <p:sldId id="264" r:id="rId10"/>
    <p:sldId id="265" r:id="rId11"/>
    <p:sldId id="266" r:id="rId12"/>
    <p:sldId id="267" r:id="rId13"/>
    <p:sldId id="268" r:id="rId14"/>
    <p:sldId id="269" r:id="rId15"/>
    <p:sldId id="272" r:id="rId16"/>
    <p:sldId id="270" r:id="rId17"/>
    <p:sldId id="271" r:id="rId18"/>
    <p:sldId id="277" r:id="rId19"/>
    <p:sldId id="274" r:id="rId20"/>
    <p:sldId id="275" r:id="rId21"/>
    <p:sldId id="279" r:id="rId22"/>
    <p:sldId id="278" r:id="rId23"/>
    <p:sldId id="281"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600"/>
    <a:srgbClr val="6C2900"/>
    <a:srgbClr val="2597FF"/>
    <a:srgbClr val="FF9E1D"/>
    <a:srgbClr val="D68B1C"/>
    <a:srgbClr val="609600"/>
    <a:srgbClr val="6CA800"/>
    <a:srgbClr val="EE7D00"/>
    <a:srgbClr val="552579"/>
    <a:srgbClr val="D0962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17" autoAdjust="0"/>
  </p:normalViewPr>
  <p:slideViewPr>
    <p:cSldViewPr>
      <p:cViewPr varScale="1">
        <p:scale>
          <a:sx n="33" d="100"/>
          <a:sy n="33" d="100"/>
        </p:scale>
        <p:origin x="-1747" y="-77"/>
      </p:cViewPr>
      <p:guideLst>
        <p:guide orient="horz" pos="216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B7396-2414-4FE3-B954-8296B8F6BA02}" type="doc">
      <dgm:prSet loTypeId="urn:microsoft.com/office/officeart/2005/8/layout/venn1" loCatId="relationship" qsTypeId="urn:microsoft.com/office/officeart/2005/8/quickstyle/simple1" qsCatId="simple" csTypeId="urn:microsoft.com/office/officeart/2005/8/colors/colorful2" csCatId="colorful" phldr="1"/>
      <dgm:spPr/>
    </dgm:pt>
    <dgm:pt modelId="{CAB1A33A-447B-4F0D-9DE4-9C018FBD82D7}">
      <dgm:prSet phldrT="[Text]"/>
      <dgm:spPr/>
      <dgm:t>
        <a:bodyPr/>
        <a:lstStyle/>
        <a:p>
          <a:r>
            <a:rPr lang="el-GR" b="1" dirty="0" err="1" smtClean="0">
              <a:solidFill>
                <a:schemeClr val="bg1">
                  <a:lumMod val="95000"/>
                </a:schemeClr>
              </a:solidFill>
            </a:rPr>
            <a:t>Διαθεματική</a:t>
          </a:r>
          <a:endParaRPr lang="el-GR" b="1" dirty="0">
            <a:solidFill>
              <a:schemeClr val="bg1">
                <a:lumMod val="95000"/>
              </a:schemeClr>
            </a:solidFill>
          </a:endParaRPr>
        </a:p>
      </dgm:t>
    </dgm:pt>
    <dgm:pt modelId="{FCF11167-C886-45B8-9573-CE9033424452}" type="parTrans" cxnId="{A3649F81-E0E1-4F0A-9ED3-7F9F88B2234D}">
      <dgm:prSet/>
      <dgm:spPr/>
      <dgm:t>
        <a:bodyPr/>
        <a:lstStyle/>
        <a:p>
          <a:endParaRPr lang="el-GR"/>
        </a:p>
      </dgm:t>
    </dgm:pt>
    <dgm:pt modelId="{90C515C2-6148-490D-AA62-CF98067605D6}" type="sibTrans" cxnId="{A3649F81-E0E1-4F0A-9ED3-7F9F88B2234D}">
      <dgm:prSet/>
      <dgm:spPr/>
      <dgm:t>
        <a:bodyPr/>
        <a:lstStyle/>
        <a:p>
          <a:endParaRPr lang="el-GR"/>
        </a:p>
      </dgm:t>
    </dgm:pt>
    <dgm:pt modelId="{D6B259B9-5DA4-4870-9AEC-5D9FA94D9836}">
      <dgm:prSet phldrT="[Text]"/>
      <dgm:spPr/>
      <dgm:t>
        <a:bodyPr/>
        <a:lstStyle/>
        <a:p>
          <a:r>
            <a:rPr lang="el-GR" b="1" dirty="0" smtClean="0">
              <a:solidFill>
                <a:schemeClr val="bg1">
                  <a:lumMod val="95000"/>
                </a:schemeClr>
              </a:solidFill>
            </a:rPr>
            <a:t>Δημιουργική</a:t>
          </a:r>
          <a:endParaRPr lang="el-GR" b="1" dirty="0">
            <a:solidFill>
              <a:schemeClr val="bg1">
                <a:lumMod val="95000"/>
              </a:schemeClr>
            </a:solidFill>
          </a:endParaRPr>
        </a:p>
      </dgm:t>
    </dgm:pt>
    <dgm:pt modelId="{C35DE5E8-5A28-4546-8FC7-3A05CA971214}" type="parTrans" cxnId="{9E53AA8E-0244-43C6-B5D0-FC1784B23549}">
      <dgm:prSet/>
      <dgm:spPr/>
      <dgm:t>
        <a:bodyPr/>
        <a:lstStyle/>
        <a:p>
          <a:endParaRPr lang="el-GR"/>
        </a:p>
      </dgm:t>
    </dgm:pt>
    <dgm:pt modelId="{E7572ADB-A7AC-4CF0-8804-667DADD7B2EB}" type="sibTrans" cxnId="{9E53AA8E-0244-43C6-B5D0-FC1784B23549}">
      <dgm:prSet/>
      <dgm:spPr/>
      <dgm:t>
        <a:bodyPr/>
        <a:lstStyle/>
        <a:p>
          <a:endParaRPr lang="el-GR"/>
        </a:p>
      </dgm:t>
    </dgm:pt>
    <dgm:pt modelId="{F2D5A3BC-6FA8-482E-88AD-D14E13EBE1AF}">
      <dgm:prSet phldrT="[Text]"/>
      <dgm:spPr/>
      <dgm:t>
        <a:bodyPr/>
        <a:lstStyle/>
        <a:p>
          <a:r>
            <a:rPr lang="el-GR" b="1" dirty="0" smtClean="0">
              <a:solidFill>
                <a:schemeClr val="bg1">
                  <a:lumMod val="95000"/>
                </a:schemeClr>
              </a:solidFill>
            </a:rPr>
            <a:t>Ευέλικτη</a:t>
          </a:r>
          <a:endParaRPr lang="el-GR" b="1" dirty="0">
            <a:solidFill>
              <a:schemeClr val="bg1">
                <a:lumMod val="95000"/>
              </a:schemeClr>
            </a:solidFill>
          </a:endParaRPr>
        </a:p>
      </dgm:t>
    </dgm:pt>
    <dgm:pt modelId="{5240DF0F-B6F7-43E3-9E06-6626248A7865}" type="parTrans" cxnId="{96D60342-31DD-4868-B29C-6BF124395926}">
      <dgm:prSet/>
      <dgm:spPr/>
      <dgm:t>
        <a:bodyPr/>
        <a:lstStyle/>
        <a:p>
          <a:endParaRPr lang="el-GR"/>
        </a:p>
      </dgm:t>
    </dgm:pt>
    <dgm:pt modelId="{413D4EB9-C4C7-4A6D-B6E2-528C236C9989}" type="sibTrans" cxnId="{96D60342-31DD-4868-B29C-6BF124395926}">
      <dgm:prSet/>
      <dgm:spPr/>
      <dgm:t>
        <a:bodyPr/>
        <a:lstStyle/>
        <a:p>
          <a:endParaRPr lang="el-GR"/>
        </a:p>
      </dgm:t>
    </dgm:pt>
    <dgm:pt modelId="{A7A40D03-62B6-4042-98E9-64F0D95BBAC2}" type="pres">
      <dgm:prSet presAssocID="{885B7396-2414-4FE3-B954-8296B8F6BA02}" presName="compositeShape" presStyleCnt="0">
        <dgm:presLayoutVars>
          <dgm:chMax val="7"/>
          <dgm:dir/>
          <dgm:resizeHandles val="exact"/>
        </dgm:presLayoutVars>
      </dgm:prSet>
      <dgm:spPr/>
    </dgm:pt>
    <dgm:pt modelId="{E7DC251C-AC9A-4972-B4FA-9F2E22C7EC7B}" type="pres">
      <dgm:prSet presAssocID="{CAB1A33A-447B-4F0D-9DE4-9C018FBD82D7}" presName="circ1" presStyleLbl="vennNode1" presStyleIdx="0" presStyleCnt="3"/>
      <dgm:spPr/>
      <dgm:t>
        <a:bodyPr/>
        <a:lstStyle/>
        <a:p>
          <a:endParaRPr lang="el-GR"/>
        </a:p>
      </dgm:t>
    </dgm:pt>
    <dgm:pt modelId="{17271ADE-7D3B-4A3F-B3A0-6E941BAD8C6F}" type="pres">
      <dgm:prSet presAssocID="{CAB1A33A-447B-4F0D-9DE4-9C018FBD82D7}" presName="circ1Tx" presStyleLbl="revTx" presStyleIdx="0" presStyleCnt="0">
        <dgm:presLayoutVars>
          <dgm:chMax val="0"/>
          <dgm:chPref val="0"/>
          <dgm:bulletEnabled val="1"/>
        </dgm:presLayoutVars>
      </dgm:prSet>
      <dgm:spPr/>
      <dgm:t>
        <a:bodyPr/>
        <a:lstStyle/>
        <a:p>
          <a:endParaRPr lang="el-GR"/>
        </a:p>
      </dgm:t>
    </dgm:pt>
    <dgm:pt modelId="{6A1A20AC-F389-48FD-A761-EFFCD6ECB112}" type="pres">
      <dgm:prSet presAssocID="{D6B259B9-5DA4-4870-9AEC-5D9FA94D9836}" presName="circ2" presStyleLbl="vennNode1" presStyleIdx="1" presStyleCnt="3"/>
      <dgm:spPr/>
      <dgm:t>
        <a:bodyPr/>
        <a:lstStyle/>
        <a:p>
          <a:endParaRPr lang="el-GR"/>
        </a:p>
      </dgm:t>
    </dgm:pt>
    <dgm:pt modelId="{6DA57DFC-0240-4019-990F-B3D10CA42EAF}" type="pres">
      <dgm:prSet presAssocID="{D6B259B9-5DA4-4870-9AEC-5D9FA94D9836}" presName="circ2Tx" presStyleLbl="revTx" presStyleIdx="0" presStyleCnt="0">
        <dgm:presLayoutVars>
          <dgm:chMax val="0"/>
          <dgm:chPref val="0"/>
          <dgm:bulletEnabled val="1"/>
        </dgm:presLayoutVars>
      </dgm:prSet>
      <dgm:spPr/>
      <dgm:t>
        <a:bodyPr/>
        <a:lstStyle/>
        <a:p>
          <a:endParaRPr lang="el-GR"/>
        </a:p>
      </dgm:t>
    </dgm:pt>
    <dgm:pt modelId="{4FC65851-7737-4475-A8E3-D04E8D88DDF8}" type="pres">
      <dgm:prSet presAssocID="{F2D5A3BC-6FA8-482E-88AD-D14E13EBE1AF}" presName="circ3" presStyleLbl="vennNode1" presStyleIdx="2" presStyleCnt="3"/>
      <dgm:spPr/>
      <dgm:t>
        <a:bodyPr/>
        <a:lstStyle/>
        <a:p>
          <a:endParaRPr lang="el-GR"/>
        </a:p>
      </dgm:t>
    </dgm:pt>
    <dgm:pt modelId="{094FBCE5-C551-41B4-B316-FEA0BB37F35F}" type="pres">
      <dgm:prSet presAssocID="{F2D5A3BC-6FA8-482E-88AD-D14E13EBE1AF}" presName="circ3Tx" presStyleLbl="revTx" presStyleIdx="0" presStyleCnt="0">
        <dgm:presLayoutVars>
          <dgm:chMax val="0"/>
          <dgm:chPref val="0"/>
          <dgm:bulletEnabled val="1"/>
        </dgm:presLayoutVars>
      </dgm:prSet>
      <dgm:spPr/>
      <dgm:t>
        <a:bodyPr/>
        <a:lstStyle/>
        <a:p>
          <a:endParaRPr lang="el-GR"/>
        </a:p>
      </dgm:t>
    </dgm:pt>
  </dgm:ptLst>
  <dgm:cxnLst>
    <dgm:cxn modelId="{96D60342-31DD-4868-B29C-6BF124395926}" srcId="{885B7396-2414-4FE3-B954-8296B8F6BA02}" destId="{F2D5A3BC-6FA8-482E-88AD-D14E13EBE1AF}" srcOrd="2" destOrd="0" parTransId="{5240DF0F-B6F7-43E3-9E06-6626248A7865}" sibTransId="{413D4EB9-C4C7-4A6D-B6E2-528C236C9989}"/>
    <dgm:cxn modelId="{A8E562DC-EFFB-45DA-8434-A07215F1029A}" type="presOf" srcId="{885B7396-2414-4FE3-B954-8296B8F6BA02}" destId="{A7A40D03-62B6-4042-98E9-64F0D95BBAC2}" srcOrd="0" destOrd="0" presId="urn:microsoft.com/office/officeart/2005/8/layout/venn1"/>
    <dgm:cxn modelId="{20BD27DE-20EB-4C5D-B98E-15C1A8ABDCC4}" type="presOf" srcId="{D6B259B9-5DA4-4870-9AEC-5D9FA94D9836}" destId="{6A1A20AC-F389-48FD-A761-EFFCD6ECB112}" srcOrd="0" destOrd="0" presId="urn:microsoft.com/office/officeart/2005/8/layout/venn1"/>
    <dgm:cxn modelId="{9E53AA8E-0244-43C6-B5D0-FC1784B23549}" srcId="{885B7396-2414-4FE3-B954-8296B8F6BA02}" destId="{D6B259B9-5DA4-4870-9AEC-5D9FA94D9836}" srcOrd="1" destOrd="0" parTransId="{C35DE5E8-5A28-4546-8FC7-3A05CA971214}" sibTransId="{E7572ADB-A7AC-4CF0-8804-667DADD7B2EB}"/>
    <dgm:cxn modelId="{6F96EFD5-F3D9-478F-86E7-D64DB1554AB4}" type="presOf" srcId="{F2D5A3BC-6FA8-482E-88AD-D14E13EBE1AF}" destId="{4FC65851-7737-4475-A8E3-D04E8D88DDF8}" srcOrd="0" destOrd="0" presId="urn:microsoft.com/office/officeart/2005/8/layout/venn1"/>
    <dgm:cxn modelId="{DC31B40F-FECD-4D93-B9C5-2C14136BDDC8}" type="presOf" srcId="{CAB1A33A-447B-4F0D-9DE4-9C018FBD82D7}" destId="{E7DC251C-AC9A-4972-B4FA-9F2E22C7EC7B}" srcOrd="0" destOrd="0" presId="urn:microsoft.com/office/officeart/2005/8/layout/venn1"/>
    <dgm:cxn modelId="{A4CEFE7D-BDB0-480C-AD96-D4B3EA3DFDBF}" type="presOf" srcId="{CAB1A33A-447B-4F0D-9DE4-9C018FBD82D7}" destId="{17271ADE-7D3B-4A3F-B3A0-6E941BAD8C6F}" srcOrd="1" destOrd="0" presId="urn:microsoft.com/office/officeart/2005/8/layout/venn1"/>
    <dgm:cxn modelId="{68E952F7-1678-4A43-A244-C996F1DE1D84}" type="presOf" srcId="{F2D5A3BC-6FA8-482E-88AD-D14E13EBE1AF}" destId="{094FBCE5-C551-41B4-B316-FEA0BB37F35F}" srcOrd="1" destOrd="0" presId="urn:microsoft.com/office/officeart/2005/8/layout/venn1"/>
    <dgm:cxn modelId="{A3649F81-E0E1-4F0A-9ED3-7F9F88B2234D}" srcId="{885B7396-2414-4FE3-B954-8296B8F6BA02}" destId="{CAB1A33A-447B-4F0D-9DE4-9C018FBD82D7}" srcOrd="0" destOrd="0" parTransId="{FCF11167-C886-45B8-9573-CE9033424452}" sibTransId="{90C515C2-6148-490D-AA62-CF98067605D6}"/>
    <dgm:cxn modelId="{B4314F5E-5174-4CF4-8636-4BC707BD794C}" type="presOf" srcId="{D6B259B9-5DA4-4870-9AEC-5D9FA94D9836}" destId="{6DA57DFC-0240-4019-990F-B3D10CA42EAF}" srcOrd="1" destOrd="0" presId="urn:microsoft.com/office/officeart/2005/8/layout/venn1"/>
    <dgm:cxn modelId="{6ED3BF57-B2A6-4232-A3A2-CFBE973F502F}" type="presParOf" srcId="{A7A40D03-62B6-4042-98E9-64F0D95BBAC2}" destId="{E7DC251C-AC9A-4972-B4FA-9F2E22C7EC7B}" srcOrd="0" destOrd="0" presId="urn:microsoft.com/office/officeart/2005/8/layout/venn1"/>
    <dgm:cxn modelId="{4E557ED3-C119-4651-B2D2-219C4E3EBF81}" type="presParOf" srcId="{A7A40D03-62B6-4042-98E9-64F0D95BBAC2}" destId="{17271ADE-7D3B-4A3F-B3A0-6E941BAD8C6F}" srcOrd="1" destOrd="0" presId="urn:microsoft.com/office/officeart/2005/8/layout/venn1"/>
    <dgm:cxn modelId="{851A06A3-BBA2-4483-8817-68CF0B54F072}" type="presParOf" srcId="{A7A40D03-62B6-4042-98E9-64F0D95BBAC2}" destId="{6A1A20AC-F389-48FD-A761-EFFCD6ECB112}" srcOrd="2" destOrd="0" presId="urn:microsoft.com/office/officeart/2005/8/layout/venn1"/>
    <dgm:cxn modelId="{91D9AF03-98A3-4527-B9A0-CDB293452540}" type="presParOf" srcId="{A7A40D03-62B6-4042-98E9-64F0D95BBAC2}" destId="{6DA57DFC-0240-4019-990F-B3D10CA42EAF}" srcOrd="3" destOrd="0" presId="urn:microsoft.com/office/officeart/2005/8/layout/venn1"/>
    <dgm:cxn modelId="{4A8AB4BA-A809-4A9C-A82B-50F617EA5944}" type="presParOf" srcId="{A7A40D03-62B6-4042-98E9-64F0D95BBAC2}" destId="{4FC65851-7737-4475-A8E3-D04E8D88DDF8}" srcOrd="4" destOrd="0" presId="urn:microsoft.com/office/officeart/2005/8/layout/venn1"/>
    <dgm:cxn modelId="{F8BB16A2-BCC1-4945-A773-F105A69CB83D}" type="presParOf" srcId="{A7A40D03-62B6-4042-98E9-64F0D95BBAC2}" destId="{094FBCE5-C551-41B4-B316-FEA0BB37F35F}"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93A82-2E4B-4DFA-AE9E-990F1BCEEE50}" type="doc">
      <dgm:prSet loTypeId="urn:microsoft.com/office/officeart/2005/8/layout/target1" loCatId="relationship" qsTypeId="urn:microsoft.com/office/officeart/2005/8/quickstyle/3d1" qsCatId="3D" csTypeId="urn:microsoft.com/office/officeart/2005/8/colors/colorful5" csCatId="colorful" phldr="1"/>
      <dgm:spPr/>
    </dgm:pt>
    <dgm:pt modelId="{984DFB19-FC94-4D87-BCC5-7BBE85087ADD}">
      <dgm:prSet phldrT="[Text]">
        <dgm:style>
          <a:lnRef idx="1">
            <a:schemeClr val="accent1"/>
          </a:lnRef>
          <a:fillRef idx="3">
            <a:schemeClr val="accent1"/>
          </a:fillRef>
          <a:effectRef idx="2">
            <a:schemeClr val="accent1"/>
          </a:effectRef>
          <a:fontRef idx="minor">
            <a:schemeClr val="lt1"/>
          </a:fontRef>
        </dgm:style>
      </dgm:prSet>
      <dgm:spPr/>
      <dgm:t>
        <a:bodyPr/>
        <a:lstStyle/>
        <a:p>
          <a:pPr algn="ctr"/>
          <a:r>
            <a:rPr lang="el-GR" b="1" dirty="0" smtClean="0"/>
            <a:t>Διαγωνισμός</a:t>
          </a:r>
          <a:endParaRPr lang="el-GR" b="1" dirty="0"/>
        </a:p>
      </dgm:t>
    </dgm:pt>
    <dgm:pt modelId="{9F3A9CCD-82D0-4F9B-9563-67BC665047B9}" type="parTrans" cxnId="{5C9BAA7D-B017-47E4-830C-09C25FC8BBBF}">
      <dgm:prSet/>
      <dgm:spPr/>
      <dgm:t>
        <a:bodyPr/>
        <a:lstStyle/>
        <a:p>
          <a:endParaRPr lang="el-GR"/>
        </a:p>
      </dgm:t>
    </dgm:pt>
    <dgm:pt modelId="{F62419D6-5E7F-462F-A7F7-569F2BC7F7C4}" type="sibTrans" cxnId="{5C9BAA7D-B017-47E4-830C-09C25FC8BBBF}">
      <dgm:prSet/>
      <dgm:spPr/>
      <dgm:t>
        <a:bodyPr/>
        <a:lstStyle/>
        <a:p>
          <a:endParaRPr lang="el-GR"/>
        </a:p>
      </dgm:t>
    </dgm:pt>
    <dgm:pt modelId="{30B94E07-591F-456E-B394-A40F5A64D449}">
      <dgm:prSet phldrT="[Text]">
        <dgm:style>
          <a:lnRef idx="1">
            <a:schemeClr val="accent1"/>
          </a:lnRef>
          <a:fillRef idx="3">
            <a:schemeClr val="accent1"/>
          </a:fillRef>
          <a:effectRef idx="2">
            <a:schemeClr val="accent1"/>
          </a:effectRef>
          <a:fontRef idx="minor">
            <a:schemeClr val="lt1"/>
          </a:fontRef>
        </dgm:style>
      </dgm:prSet>
      <dgm:spPr/>
      <dgm:t>
        <a:bodyPr/>
        <a:lstStyle/>
        <a:p>
          <a:r>
            <a:rPr lang="el-GR" b="1" dirty="0" smtClean="0"/>
            <a:t>Δραστηριότητες</a:t>
          </a:r>
          <a:endParaRPr lang="el-GR" b="1" dirty="0"/>
        </a:p>
      </dgm:t>
    </dgm:pt>
    <dgm:pt modelId="{EFCBDA3A-2F9E-4B3C-923C-9FE575489482}" type="parTrans" cxnId="{B8D6CD84-518D-49DF-A853-E0B78496B680}">
      <dgm:prSet/>
      <dgm:spPr/>
      <dgm:t>
        <a:bodyPr/>
        <a:lstStyle/>
        <a:p>
          <a:endParaRPr lang="el-GR"/>
        </a:p>
      </dgm:t>
    </dgm:pt>
    <dgm:pt modelId="{6CF255DF-B20D-4FB2-8E79-4E94F915DF38}" type="sibTrans" cxnId="{B8D6CD84-518D-49DF-A853-E0B78496B680}">
      <dgm:prSet/>
      <dgm:spPr/>
      <dgm:t>
        <a:bodyPr/>
        <a:lstStyle/>
        <a:p>
          <a:endParaRPr lang="el-GR"/>
        </a:p>
      </dgm:t>
    </dgm:pt>
    <dgm:pt modelId="{DB03074E-B8AB-4D0A-AC64-8AF8B07E38E0}">
      <dgm:prSet phldrT="[Text]">
        <dgm:style>
          <a:lnRef idx="1">
            <a:schemeClr val="accent1"/>
          </a:lnRef>
          <a:fillRef idx="3">
            <a:schemeClr val="accent1"/>
          </a:fillRef>
          <a:effectRef idx="2">
            <a:schemeClr val="accent1"/>
          </a:effectRef>
          <a:fontRef idx="minor">
            <a:schemeClr val="lt1"/>
          </a:fontRef>
        </dgm:style>
      </dgm:prSet>
      <dgm:spPr/>
      <dgm:t>
        <a:bodyPr/>
        <a:lstStyle/>
        <a:p>
          <a:r>
            <a:rPr lang="el-GR" b="1" dirty="0" smtClean="0"/>
            <a:t>Δραστηριότητες</a:t>
          </a:r>
          <a:endParaRPr lang="el-GR" b="1" dirty="0"/>
        </a:p>
      </dgm:t>
    </dgm:pt>
    <dgm:pt modelId="{9B96261E-0880-4892-B703-602C99A94932}" type="parTrans" cxnId="{8FA1793C-42CF-44E6-A6D1-267D8401606F}">
      <dgm:prSet/>
      <dgm:spPr/>
      <dgm:t>
        <a:bodyPr/>
        <a:lstStyle/>
        <a:p>
          <a:endParaRPr lang="el-GR"/>
        </a:p>
      </dgm:t>
    </dgm:pt>
    <dgm:pt modelId="{2668693B-7215-4FDB-B872-59FF7444C3CA}" type="sibTrans" cxnId="{8FA1793C-42CF-44E6-A6D1-267D8401606F}">
      <dgm:prSet/>
      <dgm:spPr/>
      <dgm:t>
        <a:bodyPr/>
        <a:lstStyle/>
        <a:p>
          <a:endParaRPr lang="el-GR"/>
        </a:p>
      </dgm:t>
    </dgm:pt>
    <dgm:pt modelId="{987A6477-C1D8-4C3F-8431-6A7E197DB139}" type="pres">
      <dgm:prSet presAssocID="{D0893A82-2E4B-4DFA-AE9E-990F1BCEEE50}" presName="composite" presStyleCnt="0">
        <dgm:presLayoutVars>
          <dgm:chMax val="5"/>
          <dgm:dir/>
          <dgm:resizeHandles val="exact"/>
        </dgm:presLayoutVars>
      </dgm:prSet>
      <dgm:spPr/>
    </dgm:pt>
    <dgm:pt modelId="{8E29DD5F-D09D-4DC3-8465-A237A6BB92A9}" type="pres">
      <dgm:prSet presAssocID="{984DFB19-FC94-4D87-BCC5-7BBE85087ADD}" presName="circle1" presStyleLbl="lnNode1" presStyleIdx="0" presStyleCnt="3"/>
      <dgm:spPr/>
    </dgm:pt>
    <dgm:pt modelId="{98DC1275-5F2C-4EB5-A4E2-20733C0132E0}" type="pres">
      <dgm:prSet presAssocID="{984DFB19-FC94-4D87-BCC5-7BBE85087ADD}" presName="text1" presStyleLbl="revTx" presStyleIdx="0" presStyleCnt="3">
        <dgm:presLayoutVars>
          <dgm:bulletEnabled val="1"/>
        </dgm:presLayoutVars>
      </dgm:prSet>
      <dgm:spPr/>
      <dgm:t>
        <a:bodyPr/>
        <a:lstStyle/>
        <a:p>
          <a:endParaRPr lang="el-GR"/>
        </a:p>
      </dgm:t>
    </dgm:pt>
    <dgm:pt modelId="{5A5A01D9-DB25-4332-8CFF-F2B45156F565}" type="pres">
      <dgm:prSet presAssocID="{984DFB19-FC94-4D87-BCC5-7BBE85087ADD}" presName="line1" presStyleLbl="callout" presStyleIdx="0" presStyleCnt="6"/>
      <dgm:spPr/>
    </dgm:pt>
    <dgm:pt modelId="{D56C369C-0415-4D47-91BB-4AD7F8A3A5BD}" type="pres">
      <dgm:prSet presAssocID="{984DFB19-FC94-4D87-BCC5-7BBE85087ADD}" presName="d1" presStyleLbl="callout" presStyleIdx="1" presStyleCnt="6"/>
      <dgm:spPr/>
    </dgm:pt>
    <dgm:pt modelId="{D8E38E1F-B337-4104-8E4B-105B4FC7AF7D}" type="pres">
      <dgm:prSet presAssocID="{30B94E07-591F-456E-B394-A40F5A64D449}" presName="circle2" presStyleLbl="lnNode1" presStyleIdx="1" presStyleCnt="3"/>
      <dgm:spPr/>
    </dgm:pt>
    <dgm:pt modelId="{496C1248-6DBC-422F-81E4-E4DFC97007DE}" type="pres">
      <dgm:prSet presAssocID="{30B94E07-591F-456E-B394-A40F5A64D449}" presName="text2" presStyleLbl="revTx" presStyleIdx="1" presStyleCnt="3">
        <dgm:presLayoutVars>
          <dgm:bulletEnabled val="1"/>
        </dgm:presLayoutVars>
      </dgm:prSet>
      <dgm:spPr/>
      <dgm:t>
        <a:bodyPr/>
        <a:lstStyle/>
        <a:p>
          <a:endParaRPr lang="el-GR"/>
        </a:p>
      </dgm:t>
    </dgm:pt>
    <dgm:pt modelId="{80D05AE2-7C2F-4895-8350-CD6CEDFC0A35}" type="pres">
      <dgm:prSet presAssocID="{30B94E07-591F-456E-B394-A40F5A64D449}" presName="line2" presStyleLbl="callout" presStyleIdx="2" presStyleCnt="6"/>
      <dgm:spPr/>
    </dgm:pt>
    <dgm:pt modelId="{98CCB651-5CF6-496D-B5D0-90E2C340A9D4}" type="pres">
      <dgm:prSet presAssocID="{30B94E07-591F-456E-B394-A40F5A64D449}" presName="d2" presStyleLbl="callout" presStyleIdx="3" presStyleCnt="6"/>
      <dgm:spPr/>
    </dgm:pt>
    <dgm:pt modelId="{4D0F6A69-4AC0-475B-95D3-B31E1DD164C3}" type="pres">
      <dgm:prSet presAssocID="{DB03074E-B8AB-4D0A-AC64-8AF8B07E38E0}" presName="circle3" presStyleLbl="lnNode1" presStyleIdx="2" presStyleCnt="3"/>
      <dgm:spPr/>
      <dgm:t>
        <a:bodyPr/>
        <a:lstStyle/>
        <a:p>
          <a:endParaRPr lang="el-GR"/>
        </a:p>
      </dgm:t>
    </dgm:pt>
    <dgm:pt modelId="{BCAD0C3C-3EAD-4934-BFC7-B264E4671E2C}" type="pres">
      <dgm:prSet presAssocID="{DB03074E-B8AB-4D0A-AC64-8AF8B07E38E0}" presName="text3" presStyleLbl="revTx" presStyleIdx="2" presStyleCnt="3">
        <dgm:presLayoutVars>
          <dgm:bulletEnabled val="1"/>
        </dgm:presLayoutVars>
      </dgm:prSet>
      <dgm:spPr/>
      <dgm:t>
        <a:bodyPr/>
        <a:lstStyle/>
        <a:p>
          <a:endParaRPr lang="el-GR"/>
        </a:p>
      </dgm:t>
    </dgm:pt>
    <dgm:pt modelId="{E161931C-B23C-4FCE-B01D-5065CB6B6221}" type="pres">
      <dgm:prSet presAssocID="{DB03074E-B8AB-4D0A-AC64-8AF8B07E38E0}" presName="line3" presStyleLbl="callout" presStyleIdx="4" presStyleCnt="6"/>
      <dgm:spPr/>
    </dgm:pt>
    <dgm:pt modelId="{69DE3903-2110-4D61-9A56-E151525DECE6}" type="pres">
      <dgm:prSet presAssocID="{DB03074E-B8AB-4D0A-AC64-8AF8B07E38E0}" presName="d3" presStyleLbl="callout" presStyleIdx="5" presStyleCnt="6"/>
      <dgm:spPr/>
    </dgm:pt>
  </dgm:ptLst>
  <dgm:cxnLst>
    <dgm:cxn modelId="{86C443A7-F23E-49CE-9F76-EF9E667F99F5}" type="presOf" srcId="{984DFB19-FC94-4D87-BCC5-7BBE85087ADD}" destId="{98DC1275-5F2C-4EB5-A4E2-20733C0132E0}" srcOrd="0" destOrd="0" presId="urn:microsoft.com/office/officeart/2005/8/layout/target1"/>
    <dgm:cxn modelId="{7456251F-A9C2-41CE-A5F5-BB11356C8B4A}" type="presOf" srcId="{D0893A82-2E4B-4DFA-AE9E-990F1BCEEE50}" destId="{987A6477-C1D8-4C3F-8431-6A7E197DB139}" srcOrd="0" destOrd="0" presId="urn:microsoft.com/office/officeart/2005/8/layout/target1"/>
    <dgm:cxn modelId="{B8D6CD84-518D-49DF-A853-E0B78496B680}" srcId="{D0893A82-2E4B-4DFA-AE9E-990F1BCEEE50}" destId="{30B94E07-591F-456E-B394-A40F5A64D449}" srcOrd="1" destOrd="0" parTransId="{EFCBDA3A-2F9E-4B3C-923C-9FE575489482}" sibTransId="{6CF255DF-B20D-4FB2-8E79-4E94F915DF38}"/>
    <dgm:cxn modelId="{48375A21-AD91-498A-B26C-29A55F5532BB}" type="presOf" srcId="{DB03074E-B8AB-4D0A-AC64-8AF8B07E38E0}" destId="{BCAD0C3C-3EAD-4934-BFC7-B264E4671E2C}" srcOrd="0" destOrd="0" presId="urn:microsoft.com/office/officeart/2005/8/layout/target1"/>
    <dgm:cxn modelId="{8FA1793C-42CF-44E6-A6D1-267D8401606F}" srcId="{D0893A82-2E4B-4DFA-AE9E-990F1BCEEE50}" destId="{DB03074E-B8AB-4D0A-AC64-8AF8B07E38E0}" srcOrd="2" destOrd="0" parTransId="{9B96261E-0880-4892-B703-602C99A94932}" sibTransId="{2668693B-7215-4FDB-B872-59FF7444C3CA}"/>
    <dgm:cxn modelId="{5C9BAA7D-B017-47E4-830C-09C25FC8BBBF}" srcId="{D0893A82-2E4B-4DFA-AE9E-990F1BCEEE50}" destId="{984DFB19-FC94-4D87-BCC5-7BBE85087ADD}" srcOrd="0" destOrd="0" parTransId="{9F3A9CCD-82D0-4F9B-9563-67BC665047B9}" sibTransId="{F62419D6-5E7F-462F-A7F7-569F2BC7F7C4}"/>
    <dgm:cxn modelId="{E9DE68C0-51FF-427D-BB8F-4FBA25CA0184}" type="presOf" srcId="{30B94E07-591F-456E-B394-A40F5A64D449}" destId="{496C1248-6DBC-422F-81E4-E4DFC97007DE}" srcOrd="0" destOrd="0" presId="urn:microsoft.com/office/officeart/2005/8/layout/target1"/>
    <dgm:cxn modelId="{ACD71172-0E92-40E2-ADE4-A682843CAFD5}" type="presParOf" srcId="{987A6477-C1D8-4C3F-8431-6A7E197DB139}" destId="{8E29DD5F-D09D-4DC3-8465-A237A6BB92A9}" srcOrd="0" destOrd="0" presId="urn:microsoft.com/office/officeart/2005/8/layout/target1"/>
    <dgm:cxn modelId="{6154BC70-2464-47D0-A7DB-F9EFE0BDFDB7}" type="presParOf" srcId="{987A6477-C1D8-4C3F-8431-6A7E197DB139}" destId="{98DC1275-5F2C-4EB5-A4E2-20733C0132E0}" srcOrd="1" destOrd="0" presId="urn:microsoft.com/office/officeart/2005/8/layout/target1"/>
    <dgm:cxn modelId="{55D032F2-7231-4255-A53D-890FBEB0DF6B}" type="presParOf" srcId="{987A6477-C1D8-4C3F-8431-6A7E197DB139}" destId="{5A5A01D9-DB25-4332-8CFF-F2B45156F565}" srcOrd="2" destOrd="0" presId="urn:microsoft.com/office/officeart/2005/8/layout/target1"/>
    <dgm:cxn modelId="{A7A6518B-E752-46C0-B23E-FDCD3FBEC3D5}" type="presParOf" srcId="{987A6477-C1D8-4C3F-8431-6A7E197DB139}" destId="{D56C369C-0415-4D47-91BB-4AD7F8A3A5BD}" srcOrd="3" destOrd="0" presId="urn:microsoft.com/office/officeart/2005/8/layout/target1"/>
    <dgm:cxn modelId="{E1B4A10A-B4F0-4AAE-8B8F-19B944C70832}" type="presParOf" srcId="{987A6477-C1D8-4C3F-8431-6A7E197DB139}" destId="{D8E38E1F-B337-4104-8E4B-105B4FC7AF7D}" srcOrd="4" destOrd="0" presId="urn:microsoft.com/office/officeart/2005/8/layout/target1"/>
    <dgm:cxn modelId="{BBFBD62E-2BAA-4B9E-B06B-1F97221E69B2}" type="presParOf" srcId="{987A6477-C1D8-4C3F-8431-6A7E197DB139}" destId="{496C1248-6DBC-422F-81E4-E4DFC97007DE}" srcOrd="5" destOrd="0" presId="urn:microsoft.com/office/officeart/2005/8/layout/target1"/>
    <dgm:cxn modelId="{5CBDF61B-D576-47CA-B89E-3544B6AE3A10}" type="presParOf" srcId="{987A6477-C1D8-4C3F-8431-6A7E197DB139}" destId="{80D05AE2-7C2F-4895-8350-CD6CEDFC0A35}" srcOrd="6" destOrd="0" presId="urn:microsoft.com/office/officeart/2005/8/layout/target1"/>
    <dgm:cxn modelId="{E2E13C8C-FEDD-4166-9720-2D8CC9FF8795}" type="presParOf" srcId="{987A6477-C1D8-4C3F-8431-6A7E197DB139}" destId="{98CCB651-5CF6-496D-B5D0-90E2C340A9D4}" srcOrd="7" destOrd="0" presId="urn:microsoft.com/office/officeart/2005/8/layout/target1"/>
    <dgm:cxn modelId="{BBD85AB0-1773-4AE9-8A94-267C9F830168}" type="presParOf" srcId="{987A6477-C1D8-4C3F-8431-6A7E197DB139}" destId="{4D0F6A69-4AC0-475B-95D3-B31E1DD164C3}" srcOrd="8" destOrd="0" presId="urn:microsoft.com/office/officeart/2005/8/layout/target1"/>
    <dgm:cxn modelId="{4B15EF75-F72F-4D1A-A534-3B9C26F19FF7}" type="presParOf" srcId="{987A6477-C1D8-4C3F-8431-6A7E197DB139}" destId="{BCAD0C3C-3EAD-4934-BFC7-B264E4671E2C}" srcOrd="9" destOrd="0" presId="urn:microsoft.com/office/officeart/2005/8/layout/target1"/>
    <dgm:cxn modelId="{FC93CE86-32FD-4E2C-A100-B08D8421F940}" type="presParOf" srcId="{987A6477-C1D8-4C3F-8431-6A7E197DB139}" destId="{E161931C-B23C-4FCE-B01D-5065CB6B6221}" srcOrd="10" destOrd="0" presId="urn:microsoft.com/office/officeart/2005/8/layout/target1"/>
    <dgm:cxn modelId="{60395EDB-E638-478B-B0E0-01058129DA5D}" type="presParOf" srcId="{987A6477-C1D8-4C3F-8431-6A7E197DB139}" destId="{69DE3903-2110-4D61-9A56-E151525DECE6}" srcOrd="11" destOrd="0" presId="urn:microsoft.com/office/officeart/2005/8/layout/targe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B5C29D-4B20-45D5-AD9F-81775DCE73BE}" type="doc">
      <dgm:prSet loTypeId="urn:microsoft.com/office/officeart/2005/8/layout/target3" loCatId="list" qsTypeId="urn:microsoft.com/office/officeart/2005/8/quickstyle/3d3" qsCatId="3D" csTypeId="urn:microsoft.com/office/officeart/2005/8/colors/colorful5" csCatId="colorful" phldr="1"/>
      <dgm:spPr/>
      <dgm:t>
        <a:bodyPr/>
        <a:lstStyle/>
        <a:p>
          <a:endParaRPr lang="el-GR"/>
        </a:p>
      </dgm:t>
    </dgm:pt>
    <dgm:pt modelId="{9A444283-BCE3-4768-84AD-225A120987E3}">
      <dgm:prSet phldrT="[Text]"/>
      <dgm:spPr/>
      <dgm:t>
        <a:bodyPr/>
        <a:lstStyle/>
        <a:p>
          <a:r>
            <a:rPr lang="el-GR" dirty="0" smtClean="0"/>
            <a:t>3</a:t>
          </a:r>
          <a:r>
            <a:rPr lang="el-GR" baseline="30000" dirty="0" smtClean="0"/>
            <a:t>η</a:t>
          </a:r>
        </a:p>
        <a:p>
          <a:r>
            <a:rPr lang="el-GR" baseline="30000" dirty="0" smtClean="0"/>
            <a:t>Προστίθενται:</a:t>
          </a:r>
          <a:r>
            <a:rPr lang="el-GR" dirty="0" smtClean="0"/>
            <a:t> </a:t>
          </a:r>
          <a:endParaRPr lang="el-GR" dirty="0"/>
        </a:p>
      </dgm:t>
    </dgm:pt>
    <dgm:pt modelId="{B99A096A-D722-49D0-9883-DA2DDA3148C3}" type="parTrans" cxnId="{62FFB8B5-33C3-4BFF-956E-D73FDA96BEBF}">
      <dgm:prSet/>
      <dgm:spPr/>
      <dgm:t>
        <a:bodyPr/>
        <a:lstStyle/>
        <a:p>
          <a:endParaRPr lang="el-GR"/>
        </a:p>
      </dgm:t>
    </dgm:pt>
    <dgm:pt modelId="{9E2F23E4-A87C-4247-9504-4AD9D50E1681}" type="sibTrans" cxnId="{62FFB8B5-33C3-4BFF-956E-D73FDA96BEBF}">
      <dgm:prSet/>
      <dgm:spPr/>
      <dgm:t>
        <a:bodyPr/>
        <a:lstStyle/>
        <a:p>
          <a:endParaRPr lang="el-GR"/>
        </a:p>
      </dgm:t>
    </dgm:pt>
    <dgm:pt modelId="{2725E059-6883-4210-AAAA-765901D87DD0}">
      <dgm:prSet phldrT="[Text]" custT="1"/>
      <dgm:spPr/>
      <dgm:t>
        <a:bodyPr lIns="36000" tIns="36000" rIns="36000" bIns="36000"/>
        <a:lstStyle/>
        <a:p>
          <a:r>
            <a:rPr lang="el-GR" sz="2400" dirty="0" smtClean="0"/>
            <a:t>Έρευνα</a:t>
          </a:r>
          <a:endParaRPr lang="el-GR" sz="2400" dirty="0"/>
        </a:p>
      </dgm:t>
    </dgm:pt>
    <dgm:pt modelId="{3DB0B1B4-9602-43F6-9E41-ACCB9EC3FABF}" type="parTrans" cxnId="{DD813FA7-7617-465A-9CC7-41B46B57E7B3}">
      <dgm:prSet/>
      <dgm:spPr/>
      <dgm:t>
        <a:bodyPr/>
        <a:lstStyle/>
        <a:p>
          <a:endParaRPr lang="el-GR"/>
        </a:p>
      </dgm:t>
    </dgm:pt>
    <dgm:pt modelId="{5CE4DDB1-2E93-4E0E-9E9F-5AF708B4756B}" type="sibTrans" cxnId="{DD813FA7-7617-465A-9CC7-41B46B57E7B3}">
      <dgm:prSet/>
      <dgm:spPr/>
      <dgm:t>
        <a:bodyPr/>
        <a:lstStyle/>
        <a:p>
          <a:endParaRPr lang="el-GR"/>
        </a:p>
      </dgm:t>
    </dgm:pt>
    <dgm:pt modelId="{97E6C189-CAD5-46F0-B3BE-EC9B77325E9E}">
      <dgm:prSet phldrT="[Text]" custT="1"/>
      <dgm:spPr/>
      <dgm:t>
        <a:bodyPr lIns="36000" tIns="36000" rIns="36000" bIns="36000"/>
        <a:lstStyle/>
        <a:p>
          <a:r>
            <a:rPr lang="el-GR" sz="2400" dirty="0" smtClean="0"/>
            <a:t>Θεατρικό</a:t>
          </a:r>
          <a:endParaRPr lang="el-GR" sz="2400" dirty="0"/>
        </a:p>
      </dgm:t>
    </dgm:pt>
    <dgm:pt modelId="{9C77CAA5-9446-4B53-9A9F-F2209C8458D4}" type="parTrans" cxnId="{5CA3E59F-09F8-4E2B-A2C0-76DF992142B3}">
      <dgm:prSet/>
      <dgm:spPr/>
      <dgm:t>
        <a:bodyPr/>
        <a:lstStyle/>
        <a:p>
          <a:endParaRPr lang="el-GR"/>
        </a:p>
      </dgm:t>
    </dgm:pt>
    <dgm:pt modelId="{BBC6D6B1-8FB7-4164-BDBC-D3EB4AA8B7B9}" type="sibTrans" cxnId="{5CA3E59F-09F8-4E2B-A2C0-76DF992142B3}">
      <dgm:prSet/>
      <dgm:spPr/>
      <dgm:t>
        <a:bodyPr/>
        <a:lstStyle/>
        <a:p>
          <a:endParaRPr lang="el-GR"/>
        </a:p>
      </dgm:t>
    </dgm:pt>
    <dgm:pt modelId="{88B55B5C-2C9F-43CE-B08D-9C61353FFD58}">
      <dgm:prSet phldrT="[Text]"/>
      <dgm:spPr/>
      <dgm:t>
        <a:bodyPr/>
        <a:lstStyle/>
        <a:p>
          <a:r>
            <a:rPr lang="el-GR" dirty="0" smtClean="0"/>
            <a:t>2</a:t>
          </a:r>
          <a:r>
            <a:rPr lang="el-GR" baseline="30000" dirty="0" smtClean="0"/>
            <a:t>η:</a:t>
          </a:r>
        </a:p>
        <a:p>
          <a:r>
            <a:rPr lang="el-GR" baseline="30000" dirty="0" smtClean="0"/>
            <a:t>Προστίθενται</a:t>
          </a:r>
          <a:r>
            <a:rPr lang="el-GR" dirty="0" smtClean="0"/>
            <a:t> </a:t>
          </a:r>
          <a:endParaRPr lang="el-GR" dirty="0"/>
        </a:p>
      </dgm:t>
    </dgm:pt>
    <dgm:pt modelId="{D7E53688-1143-4DFD-A2CF-94966A4A43CC}" type="parTrans" cxnId="{7A018FD5-4785-4978-94C8-AC5B807B305C}">
      <dgm:prSet/>
      <dgm:spPr/>
      <dgm:t>
        <a:bodyPr/>
        <a:lstStyle/>
        <a:p>
          <a:endParaRPr lang="el-GR"/>
        </a:p>
      </dgm:t>
    </dgm:pt>
    <dgm:pt modelId="{33150226-93BC-4C99-BC38-042116932B5A}" type="sibTrans" cxnId="{7A018FD5-4785-4978-94C8-AC5B807B305C}">
      <dgm:prSet/>
      <dgm:spPr/>
      <dgm:t>
        <a:bodyPr/>
        <a:lstStyle/>
        <a:p>
          <a:endParaRPr lang="el-GR"/>
        </a:p>
      </dgm:t>
    </dgm:pt>
    <dgm:pt modelId="{46C87B2B-1391-4078-9203-6EE4EFF053B3}">
      <dgm:prSet phldrT="[Text]" custT="1"/>
      <dgm:spPr/>
      <dgm:t>
        <a:bodyPr/>
        <a:lstStyle/>
        <a:p>
          <a:pPr marL="108000">
            <a:lnSpc>
              <a:spcPct val="100000"/>
            </a:lnSpc>
            <a:spcBef>
              <a:spcPts val="0"/>
            </a:spcBef>
            <a:spcAft>
              <a:spcPts val="0"/>
            </a:spcAft>
          </a:pPr>
          <a:r>
            <a:rPr lang="el-GR" sz="1400" dirty="0" smtClean="0"/>
            <a:t>Παρουσιάσεις</a:t>
          </a:r>
          <a:endParaRPr lang="el-GR" sz="1400" dirty="0"/>
        </a:p>
      </dgm:t>
    </dgm:pt>
    <dgm:pt modelId="{8727974F-C30E-4CDD-82DF-9B89A4BCE3F3}" type="parTrans" cxnId="{B8831F97-EFFF-48FE-90E8-2B991AA07F13}">
      <dgm:prSet/>
      <dgm:spPr/>
      <dgm:t>
        <a:bodyPr/>
        <a:lstStyle/>
        <a:p>
          <a:endParaRPr lang="el-GR"/>
        </a:p>
      </dgm:t>
    </dgm:pt>
    <dgm:pt modelId="{BADEBEA8-C758-4994-9C5A-79D6B64D84F3}" type="sibTrans" cxnId="{B8831F97-EFFF-48FE-90E8-2B991AA07F13}">
      <dgm:prSet/>
      <dgm:spPr/>
      <dgm:t>
        <a:bodyPr/>
        <a:lstStyle/>
        <a:p>
          <a:endParaRPr lang="el-GR"/>
        </a:p>
      </dgm:t>
    </dgm:pt>
    <dgm:pt modelId="{C85961D9-D46E-4A65-9FBC-7C70170B9A4A}">
      <dgm:prSet phldrT="[Text]" custT="1"/>
      <dgm:spPr/>
      <dgm:t>
        <a:bodyPr/>
        <a:lstStyle/>
        <a:p>
          <a:pPr marL="108000">
            <a:lnSpc>
              <a:spcPct val="100000"/>
            </a:lnSpc>
            <a:spcBef>
              <a:spcPts val="0"/>
            </a:spcBef>
            <a:spcAft>
              <a:spcPts val="0"/>
            </a:spcAft>
          </a:pPr>
          <a:r>
            <a:rPr lang="el-GR" sz="1400" dirty="0" smtClean="0"/>
            <a:t>ταινίες</a:t>
          </a:r>
          <a:endParaRPr lang="el-GR" sz="1400" dirty="0"/>
        </a:p>
      </dgm:t>
    </dgm:pt>
    <dgm:pt modelId="{EF5B4DE9-B659-4B7A-9597-6276111FDD44}" type="parTrans" cxnId="{0915C485-D63F-4911-9260-1A36EE8197D1}">
      <dgm:prSet/>
      <dgm:spPr/>
      <dgm:t>
        <a:bodyPr/>
        <a:lstStyle/>
        <a:p>
          <a:endParaRPr lang="el-GR"/>
        </a:p>
      </dgm:t>
    </dgm:pt>
    <dgm:pt modelId="{D212E056-D88A-4317-BE4C-01B4164A85E4}" type="sibTrans" cxnId="{0915C485-D63F-4911-9260-1A36EE8197D1}">
      <dgm:prSet/>
      <dgm:spPr/>
      <dgm:t>
        <a:bodyPr/>
        <a:lstStyle/>
        <a:p>
          <a:endParaRPr lang="el-GR"/>
        </a:p>
      </dgm:t>
    </dgm:pt>
    <dgm:pt modelId="{A4B73D97-B048-4D34-8DE6-AB0BC204B987}">
      <dgm:prSet phldrT="[Text]"/>
      <dgm:spPr/>
      <dgm:t>
        <a:bodyPr/>
        <a:lstStyle/>
        <a:p>
          <a:r>
            <a:rPr lang="el-GR" dirty="0" smtClean="0"/>
            <a:t>1</a:t>
          </a:r>
          <a:r>
            <a:rPr lang="el-GR" baseline="30000" dirty="0" smtClean="0"/>
            <a:t>η</a:t>
          </a:r>
          <a:r>
            <a:rPr lang="el-GR" dirty="0" smtClean="0"/>
            <a:t> </a:t>
          </a:r>
          <a:endParaRPr lang="el-GR" dirty="0"/>
        </a:p>
      </dgm:t>
    </dgm:pt>
    <dgm:pt modelId="{3B4BF880-7B10-4787-9F29-41751FD6D1BC}" type="parTrans" cxnId="{B488E038-1E61-4DE7-906B-FCAD4FE1EE29}">
      <dgm:prSet/>
      <dgm:spPr/>
      <dgm:t>
        <a:bodyPr/>
        <a:lstStyle/>
        <a:p>
          <a:endParaRPr lang="el-GR"/>
        </a:p>
      </dgm:t>
    </dgm:pt>
    <dgm:pt modelId="{802C3BE4-2B07-41D6-85E2-0D2291A8A266}" type="sibTrans" cxnId="{B488E038-1E61-4DE7-906B-FCAD4FE1EE29}">
      <dgm:prSet/>
      <dgm:spPr/>
      <dgm:t>
        <a:bodyPr/>
        <a:lstStyle/>
        <a:p>
          <a:endParaRPr lang="el-GR"/>
        </a:p>
      </dgm:t>
    </dgm:pt>
    <dgm:pt modelId="{ABFD5830-0447-4522-B40B-F8DA9AD8E39D}">
      <dgm:prSet phldrT="[Text]" custT="1"/>
      <dgm:spPr/>
      <dgm:t>
        <a:bodyPr lIns="36000" tIns="36000" rIns="36000" bIns="36000"/>
        <a:lstStyle/>
        <a:p>
          <a:r>
            <a:rPr lang="el-GR" sz="2000" dirty="0" smtClean="0"/>
            <a:t>Διαγωνισμός</a:t>
          </a:r>
          <a:endParaRPr lang="el-GR" sz="2000" dirty="0"/>
        </a:p>
      </dgm:t>
    </dgm:pt>
    <dgm:pt modelId="{95A04D5C-8061-494B-97F2-F1CF2347E5AD}" type="parTrans" cxnId="{D729C70F-312F-4DA6-AA11-1A0819A1A04B}">
      <dgm:prSet/>
      <dgm:spPr/>
      <dgm:t>
        <a:bodyPr/>
        <a:lstStyle/>
        <a:p>
          <a:endParaRPr lang="el-GR"/>
        </a:p>
      </dgm:t>
    </dgm:pt>
    <dgm:pt modelId="{17A22777-70A7-40F1-8239-5087C9F1AF09}" type="sibTrans" cxnId="{D729C70F-312F-4DA6-AA11-1A0819A1A04B}">
      <dgm:prSet/>
      <dgm:spPr/>
      <dgm:t>
        <a:bodyPr/>
        <a:lstStyle/>
        <a:p>
          <a:endParaRPr lang="el-GR"/>
        </a:p>
      </dgm:t>
    </dgm:pt>
    <dgm:pt modelId="{061E4A1D-02D3-40FA-8657-3A386024D342}">
      <dgm:prSet phldrT="[Text]" custT="1"/>
      <dgm:spPr/>
      <dgm:t>
        <a:bodyPr/>
        <a:lstStyle/>
        <a:p>
          <a:pPr marL="108000">
            <a:lnSpc>
              <a:spcPct val="100000"/>
            </a:lnSpc>
            <a:spcBef>
              <a:spcPts val="0"/>
            </a:spcBef>
            <a:spcAft>
              <a:spcPts val="0"/>
            </a:spcAft>
          </a:pPr>
          <a:r>
            <a:rPr lang="el-GR" sz="1400" dirty="0" smtClean="0"/>
            <a:t>Εικαστικά έργα</a:t>
          </a:r>
          <a:endParaRPr lang="el-GR" sz="1400" dirty="0"/>
        </a:p>
      </dgm:t>
    </dgm:pt>
    <dgm:pt modelId="{40808F2E-4580-46A1-BC46-396ED3B2F6EC}" type="parTrans" cxnId="{F70ADF26-6A65-4251-88BA-0D9DCF0FCFE5}">
      <dgm:prSet/>
      <dgm:spPr/>
      <dgm:t>
        <a:bodyPr/>
        <a:lstStyle/>
        <a:p>
          <a:endParaRPr lang="el-GR"/>
        </a:p>
      </dgm:t>
    </dgm:pt>
    <dgm:pt modelId="{20349438-A7DA-4FB5-BAD9-07C7058B59EC}" type="sibTrans" cxnId="{F70ADF26-6A65-4251-88BA-0D9DCF0FCFE5}">
      <dgm:prSet/>
      <dgm:spPr/>
      <dgm:t>
        <a:bodyPr/>
        <a:lstStyle/>
        <a:p>
          <a:endParaRPr lang="el-GR"/>
        </a:p>
      </dgm:t>
    </dgm:pt>
    <dgm:pt modelId="{F05F73A5-0CDB-40FF-BC90-56EAC61A51C8}">
      <dgm:prSet phldrT="[Text]" custT="1"/>
      <dgm:spPr/>
      <dgm:t>
        <a:bodyPr/>
        <a:lstStyle/>
        <a:p>
          <a:pPr marL="108000">
            <a:lnSpc>
              <a:spcPct val="100000"/>
            </a:lnSpc>
            <a:spcBef>
              <a:spcPts val="0"/>
            </a:spcBef>
            <a:spcAft>
              <a:spcPts val="0"/>
            </a:spcAft>
          </a:pPr>
          <a:r>
            <a:rPr lang="el-GR" sz="1400" dirty="0" smtClean="0"/>
            <a:t>Διάχυση</a:t>
          </a:r>
          <a:endParaRPr lang="el-GR" sz="1400" dirty="0"/>
        </a:p>
      </dgm:t>
    </dgm:pt>
    <dgm:pt modelId="{3D63C6FE-B45E-4959-9760-56ECF4B51289}" type="parTrans" cxnId="{DFC59390-FA3F-47D4-B00F-967BA22AC8C8}">
      <dgm:prSet/>
      <dgm:spPr/>
      <dgm:t>
        <a:bodyPr/>
        <a:lstStyle/>
        <a:p>
          <a:endParaRPr lang="el-GR"/>
        </a:p>
      </dgm:t>
    </dgm:pt>
    <dgm:pt modelId="{F66F9405-3BE5-4166-BE7E-292500493229}" type="sibTrans" cxnId="{DFC59390-FA3F-47D4-B00F-967BA22AC8C8}">
      <dgm:prSet/>
      <dgm:spPr/>
      <dgm:t>
        <a:bodyPr/>
        <a:lstStyle/>
        <a:p>
          <a:endParaRPr lang="el-GR"/>
        </a:p>
      </dgm:t>
    </dgm:pt>
    <dgm:pt modelId="{8F0B90F0-029D-4ADC-A637-BA050ADA8CEA}" type="pres">
      <dgm:prSet presAssocID="{F1B5C29D-4B20-45D5-AD9F-81775DCE73BE}" presName="Name0" presStyleCnt="0">
        <dgm:presLayoutVars>
          <dgm:chMax val="7"/>
          <dgm:dir/>
          <dgm:animLvl val="lvl"/>
          <dgm:resizeHandles val="exact"/>
        </dgm:presLayoutVars>
      </dgm:prSet>
      <dgm:spPr/>
      <dgm:t>
        <a:bodyPr/>
        <a:lstStyle/>
        <a:p>
          <a:endParaRPr lang="el-GR"/>
        </a:p>
      </dgm:t>
    </dgm:pt>
    <dgm:pt modelId="{6A54A27E-A0A4-4AE0-921D-2F1DA6702A2D}" type="pres">
      <dgm:prSet presAssocID="{9A444283-BCE3-4768-84AD-225A120987E3}" presName="circle1" presStyleLbl="node1" presStyleIdx="0" presStyleCnt="3" custScaleY="127601"/>
      <dgm:spPr/>
      <dgm:t>
        <a:bodyPr/>
        <a:lstStyle/>
        <a:p>
          <a:endParaRPr lang="el-GR"/>
        </a:p>
      </dgm:t>
    </dgm:pt>
    <dgm:pt modelId="{DDC90934-B9A9-4340-BD54-61650A9E4CC5}" type="pres">
      <dgm:prSet presAssocID="{9A444283-BCE3-4768-84AD-225A120987E3}" presName="space" presStyleCnt="0"/>
      <dgm:spPr/>
      <dgm:t>
        <a:bodyPr/>
        <a:lstStyle/>
        <a:p>
          <a:endParaRPr lang="el-GR"/>
        </a:p>
      </dgm:t>
    </dgm:pt>
    <dgm:pt modelId="{5382D972-1524-415B-BB9D-2BC7C0D38F5C}" type="pres">
      <dgm:prSet presAssocID="{9A444283-BCE3-4768-84AD-225A120987E3}" presName="rect1" presStyleLbl="alignAcc1" presStyleIdx="0" presStyleCnt="3" custScaleY="127601"/>
      <dgm:spPr/>
      <dgm:t>
        <a:bodyPr/>
        <a:lstStyle/>
        <a:p>
          <a:endParaRPr lang="el-GR"/>
        </a:p>
      </dgm:t>
    </dgm:pt>
    <dgm:pt modelId="{6C333ADD-2827-4ACA-B753-683FF2FEE12E}" type="pres">
      <dgm:prSet presAssocID="{88B55B5C-2C9F-43CE-B08D-9C61353FFD58}" presName="vertSpace2" presStyleLbl="node1" presStyleIdx="0" presStyleCnt="3"/>
      <dgm:spPr/>
      <dgm:t>
        <a:bodyPr/>
        <a:lstStyle/>
        <a:p>
          <a:endParaRPr lang="el-GR"/>
        </a:p>
      </dgm:t>
    </dgm:pt>
    <dgm:pt modelId="{100C5751-1438-4015-8BF3-BCD7C5E467F7}" type="pres">
      <dgm:prSet presAssocID="{88B55B5C-2C9F-43CE-B08D-9C61353FFD58}" presName="circle2" presStyleLbl="node1" presStyleIdx="1" presStyleCnt="3"/>
      <dgm:spPr/>
      <dgm:t>
        <a:bodyPr/>
        <a:lstStyle/>
        <a:p>
          <a:endParaRPr lang="el-GR"/>
        </a:p>
      </dgm:t>
    </dgm:pt>
    <dgm:pt modelId="{AD8F989F-7709-4B4E-811C-96C2AF5B9E8D}" type="pres">
      <dgm:prSet presAssocID="{88B55B5C-2C9F-43CE-B08D-9C61353FFD58}" presName="rect2" presStyleLbl="alignAcc1" presStyleIdx="1" presStyleCnt="3"/>
      <dgm:spPr/>
      <dgm:t>
        <a:bodyPr/>
        <a:lstStyle/>
        <a:p>
          <a:endParaRPr lang="el-GR"/>
        </a:p>
      </dgm:t>
    </dgm:pt>
    <dgm:pt modelId="{D0D0F757-F753-42EA-A35E-6B4FBB11FCD9}" type="pres">
      <dgm:prSet presAssocID="{A4B73D97-B048-4D34-8DE6-AB0BC204B987}" presName="vertSpace3" presStyleLbl="node1" presStyleIdx="1" presStyleCnt="3"/>
      <dgm:spPr/>
      <dgm:t>
        <a:bodyPr/>
        <a:lstStyle/>
        <a:p>
          <a:endParaRPr lang="el-GR"/>
        </a:p>
      </dgm:t>
    </dgm:pt>
    <dgm:pt modelId="{5D7ACD5C-38AC-4BE5-A80A-D643BD7B2737}" type="pres">
      <dgm:prSet presAssocID="{A4B73D97-B048-4D34-8DE6-AB0BC204B987}" presName="circle3" presStyleLbl="node1" presStyleIdx="2" presStyleCnt="3"/>
      <dgm:spPr/>
      <dgm:t>
        <a:bodyPr/>
        <a:lstStyle/>
        <a:p>
          <a:endParaRPr lang="el-GR"/>
        </a:p>
      </dgm:t>
    </dgm:pt>
    <dgm:pt modelId="{C323F730-4FED-465E-AEAC-687F0134BE28}" type="pres">
      <dgm:prSet presAssocID="{A4B73D97-B048-4D34-8DE6-AB0BC204B987}" presName="rect3" presStyleLbl="alignAcc1" presStyleIdx="2" presStyleCnt="3"/>
      <dgm:spPr/>
      <dgm:t>
        <a:bodyPr/>
        <a:lstStyle/>
        <a:p>
          <a:endParaRPr lang="el-GR"/>
        </a:p>
      </dgm:t>
    </dgm:pt>
    <dgm:pt modelId="{1C68271B-4531-4B59-9EA2-3F492BE28DA6}" type="pres">
      <dgm:prSet presAssocID="{9A444283-BCE3-4768-84AD-225A120987E3}" presName="rect1ParTx" presStyleLbl="alignAcc1" presStyleIdx="2" presStyleCnt="3">
        <dgm:presLayoutVars>
          <dgm:chMax val="1"/>
          <dgm:bulletEnabled val="1"/>
        </dgm:presLayoutVars>
      </dgm:prSet>
      <dgm:spPr/>
      <dgm:t>
        <a:bodyPr/>
        <a:lstStyle/>
        <a:p>
          <a:endParaRPr lang="el-GR"/>
        </a:p>
      </dgm:t>
    </dgm:pt>
    <dgm:pt modelId="{BB1C4453-48F8-4A1E-892E-091A11EC4ABB}" type="pres">
      <dgm:prSet presAssocID="{9A444283-BCE3-4768-84AD-225A120987E3}" presName="rect1ChTx" presStyleLbl="alignAcc1" presStyleIdx="2" presStyleCnt="3" custScaleY="106902">
        <dgm:presLayoutVars>
          <dgm:bulletEnabled val="1"/>
        </dgm:presLayoutVars>
      </dgm:prSet>
      <dgm:spPr/>
      <dgm:t>
        <a:bodyPr/>
        <a:lstStyle/>
        <a:p>
          <a:endParaRPr lang="el-GR"/>
        </a:p>
      </dgm:t>
    </dgm:pt>
    <dgm:pt modelId="{DD19AD9C-F0D5-4428-8BCF-0E6BA1275853}" type="pres">
      <dgm:prSet presAssocID="{88B55B5C-2C9F-43CE-B08D-9C61353FFD58}" presName="rect2ParTx" presStyleLbl="alignAcc1" presStyleIdx="2" presStyleCnt="3">
        <dgm:presLayoutVars>
          <dgm:chMax val="1"/>
          <dgm:bulletEnabled val="1"/>
        </dgm:presLayoutVars>
      </dgm:prSet>
      <dgm:spPr/>
      <dgm:t>
        <a:bodyPr/>
        <a:lstStyle/>
        <a:p>
          <a:endParaRPr lang="el-GR"/>
        </a:p>
      </dgm:t>
    </dgm:pt>
    <dgm:pt modelId="{945A8BF5-BC1E-4907-B82E-076A0EB5DE1F}" type="pres">
      <dgm:prSet presAssocID="{88B55B5C-2C9F-43CE-B08D-9C61353FFD58}" presName="rect2ChTx" presStyleLbl="alignAcc1" presStyleIdx="2" presStyleCnt="3">
        <dgm:presLayoutVars>
          <dgm:bulletEnabled val="1"/>
        </dgm:presLayoutVars>
      </dgm:prSet>
      <dgm:spPr/>
      <dgm:t>
        <a:bodyPr/>
        <a:lstStyle/>
        <a:p>
          <a:endParaRPr lang="el-GR"/>
        </a:p>
      </dgm:t>
    </dgm:pt>
    <dgm:pt modelId="{222F9327-F672-4D02-8EC5-7A0E4134994C}" type="pres">
      <dgm:prSet presAssocID="{A4B73D97-B048-4D34-8DE6-AB0BC204B987}" presName="rect3ParTx" presStyleLbl="alignAcc1" presStyleIdx="2" presStyleCnt="3">
        <dgm:presLayoutVars>
          <dgm:chMax val="1"/>
          <dgm:bulletEnabled val="1"/>
        </dgm:presLayoutVars>
      </dgm:prSet>
      <dgm:spPr/>
      <dgm:t>
        <a:bodyPr/>
        <a:lstStyle/>
        <a:p>
          <a:endParaRPr lang="el-GR"/>
        </a:p>
      </dgm:t>
    </dgm:pt>
    <dgm:pt modelId="{03D3A942-B729-403F-A8D4-7984CA18A179}" type="pres">
      <dgm:prSet presAssocID="{A4B73D97-B048-4D34-8DE6-AB0BC204B987}" presName="rect3ChTx" presStyleLbl="alignAcc1" presStyleIdx="2" presStyleCnt="3" custLinFactNeighborX="-623" custLinFactNeighborY="-2341">
        <dgm:presLayoutVars>
          <dgm:bulletEnabled val="1"/>
        </dgm:presLayoutVars>
      </dgm:prSet>
      <dgm:spPr/>
      <dgm:t>
        <a:bodyPr/>
        <a:lstStyle/>
        <a:p>
          <a:endParaRPr lang="el-GR"/>
        </a:p>
      </dgm:t>
    </dgm:pt>
  </dgm:ptLst>
  <dgm:cxnLst>
    <dgm:cxn modelId="{2BC95A7D-5564-4CEF-8BFA-08D4CA88D8D0}" type="presOf" srcId="{A4B73D97-B048-4D34-8DE6-AB0BC204B987}" destId="{222F9327-F672-4D02-8EC5-7A0E4134994C}" srcOrd="1" destOrd="0" presId="urn:microsoft.com/office/officeart/2005/8/layout/target3"/>
    <dgm:cxn modelId="{6594F2E7-44D3-4B74-81BA-20C7A8C49438}" type="presOf" srcId="{46C87B2B-1391-4078-9203-6EE4EFF053B3}" destId="{945A8BF5-BC1E-4907-B82E-076A0EB5DE1F}" srcOrd="0" destOrd="0" presId="urn:microsoft.com/office/officeart/2005/8/layout/target3"/>
    <dgm:cxn modelId="{531BEDCE-E192-48D8-82B5-1EC6472FEBCC}" type="presOf" srcId="{2725E059-6883-4210-AAAA-765901D87DD0}" destId="{BB1C4453-48F8-4A1E-892E-091A11EC4ABB}" srcOrd="0" destOrd="0" presId="urn:microsoft.com/office/officeart/2005/8/layout/target3"/>
    <dgm:cxn modelId="{F70ADF26-6A65-4251-88BA-0D9DCF0FCFE5}" srcId="{88B55B5C-2C9F-43CE-B08D-9C61353FFD58}" destId="{061E4A1D-02D3-40FA-8657-3A386024D342}" srcOrd="2" destOrd="0" parTransId="{40808F2E-4580-46A1-BC46-396ED3B2F6EC}" sibTransId="{20349438-A7DA-4FB5-BAD9-07C7058B59EC}"/>
    <dgm:cxn modelId="{7A018FD5-4785-4978-94C8-AC5B807B305C}" srcId="{F1B5C29D-4B20-45D5-AD9F-81775DCE73BE}" destId="{88B55B5C-2C9F-43CE-B08D-9C61353FFD58}" srcOrd="1" destOrd="0" parTransId="{D7E53688-1143-4DFD-A2CF-94966A4A43CC}" sibTransId="{33150226-93BC-4C99-BC38-042116932B5A}"/>
    <dgm:cxn modelId="{C4FE05A2-1A18-4640-8205-FA3C6402039D}" type="presOf" srcId="{061E4A1D-02D3-40FA-8657-3A386024D342}" destId="{945A8BF5-BC1E-4907-B82E-076A0EB5DE1F}" srcOrd="0" destOrd="2" presId="urn:microsoft.com/office/officeart/2005/8/layout/target3"/>
    <dgm:cxn modelId="{4E066EAF-F316-447C-BEEE-407FB6EE6220}" type="presOf" srcId="{F1B5C29D-4B20-45D5-AD9F-81775DCE73BE}" destId="{8F0B90F0-029D-4ADC-A637-BA050ADA8CEA}" srcOrd="0" destOrd="0" presId="urn:microsoft.com/office/officeart/2005/8/layout/target3"/>
    <dgm:cxn modelId="{5CA3E59F-09F8-4E2B-A2C0-76DF992142B3}" srcId="{9A444283-BCE3-4768-84AD-225A120987E3}" destId="{97E6C189-CAD5-46F0-B3BE-EC9B77325E9E}" srcOrd="1" destOrd="0" parTransId="{9C77CAA5-9446-4B53-9A9F-F2209C8458D4}" sibTransId="{BBC6D6B1-8FB7-4164-BDBC-D3EB4AA8B7B9}"/>
    <dgm:cxn modelId="{7E4471C1-3F4D-458D-94B9-FB9529439701}" type="presOf" srcId="{ABFD5830-0447-4522-B40B-F8DA9AD8E39D}" destId="{03D3A942-B729-403F-A8D4-7984CA18A179}" srcOrd="0" destOrd="0" presId="urn:microsoft.com/office/officeart/2005/8/layout/target3"/>
    <dgm:cxn modelId="{DD813FA7-7617-465A-9CC7-41B46B57E7B3}" srcId="{9A444283-BCE3-4768-84AD-225A120987E3}" destId="{2725E059-6883-4210-AAAA-765901D87DD0}" srcOrd="0" destOrd="0" parTransId="{3DB0B1B4-9602-43F6-9E41-ACCB9EC3FABF}" sibTransId="{5CE4DDB1-2E93-4E0E-9E9F-5AF708B4756B}"/>
    <dgm:cxn modelId="{7C12A578-BB21-4ACB-B9F1-549A1260D0AB}" type="presOf" srcId="{9A444283-BCE3-4768-84AD-225A120987E3}" destId="{1C68271B-4531-4B59-9EA2-3F492BE28DA6}" srcOrd="1" destOrd="0" presId="urn:microsoft.com/office/officeart/2005/8/layout/target3"/>
    <dgm:cxn modelId="{62FFB8B5-33C3-4BFF-956E-D73FDA96BEBF}" srcId="{F1B5C29D-4B20-45D5-AD9F-81775DCE73BE}" destId="{9A444283-BCE3-4768-84AD-225A120987E3}" srcOrd="0" destOrd="0" parTransId="{B99A096A-D722-49D0-9883-DA2DDA3148C3}" sibTransId="{9E2F23E4-A87C-4247-9504-4AD9D50E1681}"/>
    <dgm:cxn modelId="{B8831F97-EFFF-48FE-90E8-2B991AA07F13}" srcId="{88B55B5C-2C9F-43CE-B08D-9C61353FFD58}" destId="{46C87B2B-1391-4078-9203-6EE4EFF053B3}" srcOrd="0" destOrd="0" parTransId="{8727974F-C30E-4CDD-82DF-9B89A4BCE3F3}" sibTransId="{BADEBEA8-C758-4994-9C5A-79D6B64D84F3}"/>
    <dgm:cxn modelId="{8EAF5A3B-AFDE-4950-891C-384C0FD0F2DB}" type="presOf" srcId="{C85961D9-D46E-4A65-9FBC-7C70170B9A4A}" destId="{945A8BF5-BC1E-4907-B82E-076A0EB5DE1F}" srcOrd="0" destOrd="1" presId="urn:microsoft.com/office/officeart/2005/8/layout/target3"/>
    <dgm:cxn modelId="{AE5A87DA-AD5C-49FD-90E3-BA3145973D34}" type="presOf" srcId="{88B55B5C-2C9F-43CE-B08D-9C61353FFD58}" destId="{AD8F989F-7709-4B4E-811C-96C2AF5B9E8D}" srcOrd="0" destOrd="0" presId="urn:microsoft.com/office/officeart/2005/8/layout/target3"/>
    <dgm:cxn modelId="{F4DDC231-FED1-4321-A84C-0A94A0EF1B70}" type="presOf" srcId="{97E6C189-CAD5-46F0-B3BE-EC9B77325E9E}" destId="{BB1C4453-48F8-4A1E-892E-091A11EC4ABB}" srcOrd="0" destOrd="1" presId="urn:microsoft.com/office/officeart/2005/8/layout/target3"/>
    <dgm:cxn modelId="{66CA26F6-73F9-445F-8146-5197D3BF97EA}" type="presOf" srcId="{F05F73A5-0CDB-40FF-BC90-56EAC61A51C8}" destId="{945A8BF5-BC1E-4907-B82E-076A0EB5DE1F}" srcOrd="0" destOrd="3" presId="urn:microsoft.com/office/officeart/2005/8/layout/target3"/>
    <dgm:cxn modelId="{0915C485-D63F-4911-9260-1A36EE8197D1}" srcId="{88B55B5C-2C9F-43CE-B08D-9C61353FFD58}" destId="{C85961D9-D46E-4A65-9FBC-7C70170B9A4A}" srcOrd="1" destOrd="0" parTransId="{EF5B4DE9-B659-4B7A-9597-6276111FDD44}" sibTransId="{D212E056-D88A-4317-BE4C-01B4164A85E4}"/>
    <dgm:cxn modelId="{0D026A7A-AAF1-458D-A8C4-649C47FE25F7}" type="presOf" srcId="{88B55B5C-2C9F-43CE-B08D-9C61353FFD58}" destId="{DD19AD9C-F0D5-4428-8BCF-0E6BA1275853}" srcOrd="1" destOrd="0" presId="urn:microsoft.com/office/officeart/2005/8/layout/target3"/>
    <dgm:cxn modelId="{D729C70F-312F-4DA6-AA11-1A0819A1A04B}" srcId="{A4B73D97-B048-4D34-8DE6-AB0BC204B987}" destId="{ABFD5830-0447-4522-B40B-F8DA9AD8E39D}" srcOrd="0" destOrd="0" parTransId="{95A04D5C-8061-494B-97F2-F1CF2347E5AD}" sibTransId="{17A22777-70A7-40F1-8239-5087C9F1AF09}"/>
    <dgm:cxn modelId="{DFC59390-FA3F-47D4-B00F-967BA22AC8C8}" srcId="{88B55B5C-2C9F-43CE-B08D-9C61353FFD58}" destId="{F05F73A5-0CDB-40FF-BC90-56EAC61A51C8}" srcOrd="3" destOrd="0" parTransId="{3D63C6FE-B45E-4959-9760-56ECF4B51289}" sibTransId="{F66F9405-3BE5-4166-BE7E-292500493229}"/>
    <dgm:cxn modelId="{23844230-7D91-4FCB-B742-BF5FD7C47043}" type="presOf" srcId="{A4B73D97-B048-4D34-8DE6-AB0BC204B987}" destId="{C323F730-4FED-465E-AEAC-687F0134BE28}" srcOrd="0" destOrd="0" presId="urn:microsoft.com/office/officeart/2005/8/layout/target3"/>
    <dgm:cxn modelId="{137096EC-EBEC-4938-A98C-31A6267841DC}" type="presOf" srcId="{9A444283-BCE3-4768-84AD-225A120987E3}" destId="{5382D972-1524-415B-BB9D-2BC7C0D38F5C}" srcOrd="0" destOrd="0" presId="urn:microsoft.com/office/officeart/2005/8/layout/target3"/>
    <dgm:cxn modelId="{B488E038-1E61-4DE7-906B-FCAD4FE1EE29}" srcId="{F1B5C29D-4B20-45D5-AD9F-81775DCE73BE}" destId="{A4B73D97-B048-4D34-8DE6-AB0BC204B987}" srcOrd="2" destOrd="0" parTransId="{3B4BF880-7B10-4787-9F29-41751FD6D1BC}" sibTransId="{802C3BE4-2B07-41D6-85E2-0D2291A8A266}"/>
    <dgm:cxn modelId="{718708C3-2F07-4DE1-AC34-8BD112E3FDFA}" type="presParOf" srcId="{8F0B90F0-029D-4ADC-A637-BA050ADA8CEA}" destId="{6A54A27E-A0A4-4AE0-921D-2F1DA6702A2D}" srcOrd="0" destOrd="0" presId="urn:microsoft.com/office/officeart/2005/8/layout/target3"/>
    <dgm:cxn modelId="{F02670A1-7BA7-4A58-8BDC-25B5B26D4A8F}" type="presParOf" srcId="{8F0B90F0-029D-4ADC-A637-BA050ADA8CEA}" destId="{DDC90934-B9A9-4340-BD54-61650A9E4CC5}" srcOrd="1" destOrd="0" presId="urn:microsoft.com/office/officeart/2005/8/layout/target3"/>
    <dgm:cxn modelId="{FCB9106D-39B1-4DA5-B02B-88C1825B85D7}" type="presParOf" srcId="{8F0B90F0-029D-4ADC-A637-BA050ADA8CEA}" destId="{5382D972-1524-415B-BB9D-2BC7C0D38F5C}" srcOrd="2" destOrd="0" presId="urn:microsoft.com/office/officeart/2005/8/layout/target3"/>
    <dgm:cxn modelId="{D0C01D93-2850-4800-9B62-05264CF0BADB}" type="presParOf" srcId="{8F0B90F0-029D-4ADC-A637-BA050ADA8CEA}" destId="{6C333ADD-2827-4ACA-B753-683FF2FEE12E}" srcOrd="3" destOrd="0" presId="urn:microsoft.com/office/officeart/2005/8/layout/target3"/>
    <dgm:cxn modelId="{1592E7FB-96BD-4C35-B6BA-F0594844E834}" type="presParOf" srcId="{8F0B90F0-029D-4ADC-A637-BA050ADA8CEA}" destId="{100C5751-1438-4015-8BF3-BCD7C5E467F7}" srcOrd="4" destOrd="0" presId="urn:microsoft.com/office/officeart/2005/8/layout/target3"/>
    <dgm:cxn modelId="{083F357B-4A22-489C-AFAC-29A1C1788799}" type="presParOf" srcId="{8F0B90F0-029D-4ADC-A637-BA050ADA8CEA}" destId="{AD8F989F-7709-4B4E-811C-96C2AF5B9E8D}" srcOrd="5" destOrd="0" presId="urn:microsoft.com/office/officeart/2005/8/layout/target3"/>
    <dgm:cxn modelId="{13B8E129-98F3-4311-8AD2-791C6DA7D506}" type="presParOf" srcId="{8F0B90F0-029D-4ADC-A637-BA050ADA8CEA}" destId="{D0D0F757-F753-42EA-A35E-6B4FBB11FCD9}" srcOrd="6" destOrd="0" presId="urn:microsoft.com/office/officeart/2005/8/layout/target3"/>
    <dgm:cxn modelId="{8FB57D1A-42F6-4ACE-96CB-710C256F2B86}" type="presParOf" srcId="{8F0B90F0-029D-4ADC-A637-BA050ADA8CEA}" destId="{5D7ACD5C-38AC-4BE5-A80A-D643BD7B2737}" srcOrd="7" destOrd="0" presId="urn:microsoft.com/office/officeart/2005/8/layout/target3"/>
    <dgm:cxn modelId="{71456EA5-E7E3-44A9-ADBA-FD5ACBAE7A63}" type="presParOf" srcId="{8F0B90F0-029D-4ADC-A637-BA050ADA8CEA}" destId="{C323F730-4FED-465E-AEAC-687F0134BE28}" srcOrd="8" destOrd="0" presId="urn:microsoft.com/office/officeart/2005/8/layout/target3"/>
    <dgm:cxn modelId="{4C5DC8B6-B186-4202-A854-F715809E123C}" type="presParOf" srcId="{8F0B90F0-029D-4ADC-A637-BA050ADA8CEA}" destId="{1C68271B-4531-4B59-9EA2-3F492BE28DA6}" srcOrd="9" destOrd="0" presId="urn:microsoft.com/office/officeart/2005/8/layout/target3"/>
    <dgm:cxn modelId="{5CC70A2F-31CB-4A15-B279-FE142AA4325B}" type="presParOf" srcId="{8F0B90F0-029D-4ADC-A637-BA050ADA8CEA}" destId="{BB1C4453-48F8-4A1E-892E-091A11EC4ABB}" srcOrd="10" destOrd="0" presId="urn:microsoft.com/office/officeart/2005/8/layout/target3"/>
    <dgm:cxn modelId="{FBC75F04-0EE1-4A09-8596-B3B058293B20}" type="presParOf" srcId="{8F0B90F0-029D-4ADC-A637-BA050ADA8CEA}" destId="{DD19AD9C-F0D5-4428-8BCF-0E6BA1275853}" srcOrd="11" destOrd="0" presId="urn:microsoft.com/office/officeart/2005/8/layout/target3"/>
    <dgm:cxn modelId="{E0373BB7-9D11-41B6-9E89-1F65EF5D1264}" type="presParOf" srcId="{8F0B90F0-029D-4ADC-A637-BA050ADA8CEA}" destId="{945A8BF5-BC1E-4907-B82E-076A0EB5DE1F}" srcOrd="12" destOrd="0" presId="urn:microsoft.com/office/officeart/2005/8/layout/target3"/>
    <dgm:cxn modelId="{2F2389AA-5A67-46A0-80E6-B36F65D8A4C5}" type="presParOf" srcId="{8F0B90F0-029D-4ADC-A637-BA050ADA8CEA}" destId="{222F9327-F672-4D02-8EC5-7A0E4134994C}" srcOrd="13" destOrd="0" presId="urn:microsoft.com/office/officeart/2005/8/layout/target3"/>
    <dgm:cxn modelId="{09405562-09BA-4D26-8AA6-54EF7B5F0A8E}" type="presParOf" srcId="{8F0B90F0-029D-4ADC-A637-BA050ADA8CEA}" destId="{03D3A942-B729-403F-A8D4-7984CA18A179}" srcOrd="14"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E8C33F-FAB4-4D8E-B14C-E39461C8D3BF}" type="doc">
      <dgm:prSet loTypeId="urn:microsoft.com/office/officeart/2005/8/layout/hList9" loCatId="list" qsTypeId="urn:microsoft.com/office/officeart/2005/8/quickstyle/simple3" qsCatId="simple" csTypeId="urn:microsoft.com/office/officeart/2005/8/colors/colorful4" csCatId="colorful" phldr="1"/>
      <dgm:spPr/>
      <dgm:t>
        <a:bodyPr/>
        <a:lstStyle/>
        <a:p>
          <a:endParaRPr lang="el-GR"/>
        </a:p>
      </dgm:t>
    </dgm:pt>
    <dgm:pt modelId="{EF290371-4A70-4D82-AEFE-BD06C53704B4}">
      <dgm:prSet phldrT="[Text]"/>
      <dgm:spPr/>
      <dgm:t>
        <a:bodyPr/>
        <a:lstStyle/>
        <a:p>
          <a:r>
            <a:rPr lang="el-GR" dirty="0" smtClean="0"/>
            <a:t>1η</a:t>
          </a:r>
          <a:endParaRPr lang="el-GR" dirty="0"/>
        </a:p>
      </dgm:t>
    </dgm:pt>
    <dgm:pt modelId="{CEB8C852-AD32-42CF-B717-AE7DB56681BC}" type="parTrans" cxnId="{06BC337C-8CD1-4DA6-940B-A107ABCE016C}">
      <dgm:prSet/>
      <dgm:spPr/>
      <dgm:t>
        <a:bodyPr/>
        <a:lstStyle/>
        <a:p>
          <a:endParaRPr lang="el-GR"/>
        </a:p>
      </dgm:t>
    </dgm:pt>
    <dgm:pt modelId="{B50A3CE1-B032-4EBC-A415-35B0F2D876F2}" type="sibTrans" cxnId="{06BC337C-8CD1-4DA6-940B-A107ABCE016C}">
      <dgm:prSet/>
      <dgm:spPr/>
      <dgm:t>
        <a:bodyPr/>
        <a:lstStyle/>
        <a:p>
          <a:endParaRPr lang="el-GR"/>
        </a:p>
      </dgm:t>
    </dgm:pt>
    <dgm:pt modelId="{473D1E7B-BA37-43AD-8AB2-0C2883A497F3}">
      <dgm:prSet phldrT="[Text]"/>
      <dgm:spPr/>
      <dgm:t>
        <a:bodyPr/>
        <a:lstStyle/>
        <a:p>
          <a:pPr algn="ctr"/>
          <a:r>
            <a:rPr lang="el-GR" dirty="0" smtClean="0"/>
            <a:t>Κυνήγι </a:t>
          </a:r>
        </a:p>
        <a:p>
          <a:pPr algn="ctr"/>
          <a:r>
            <a:rPr lang="el-GR" dirty="0" smtClean="0"/>
            <a:t>Θησαυρού</a:t>
          </a:r>
          <a:endParaRPr lang="el-GR" dirty="0"/>
        </a:p>
      </dgm:t>
    </dgm:pt>
    <dgm:pt modelId="{055276B7-4763-429B-80B9-A2ECE0B8BB58}" type="parTrans" cxnId="{BAAF708C-844B-41BE-8010-40617181F993}">
      <dgm:prSet/>
      <dgm:spPr/>
      <dgm:t>
        <a:bodyPr/>
        <a:lstStyle/>
        <a:p>
          <a:endParaRPr lang="el-GR"/>
        </a:p>
      </dgm:t>
    </dgm:pt>
    <dgm:pt modelId="{D1D6B979-F31C-4D8D-8BA6-9987D78471CD}" type="sibTrans" cxnId="{BAAF708C-844B-41BE-8010-40617181F993}">
      <dgm:prSet/>
      <dgm:spPr/>
      <dgm:t>
        <a:bodyPr/>
        <a:lstStyle/>
        <a:p>
          <a:endParaRPr lang="el-GR"/>
        </a:p>
      </dgm:t>
    </dgm:pt>
    <dgm:pt modelId="{60344DF3-0486-42A7-8CF7-DA3A0F5BE5A4}">
      <dgm:prSet phldrT="[Text]"/>
      <dgm:spPr/>
      <dgm:t>
        <a:bodyPr/>
        <a:lstStyle/>
        <a:p>
          <a:r>
            <a:rPr lang="el-GR" dirty="0" smtClean="0"/>
            <a:t>Διδακτικές στρατηγικές</a:t>
          </a:r>
          <a:endParaRPr lang="el-GR" dirty="0"/>
        </a:p>
      </dgm:t>
    </dgm:pt>
    <dgm:pt modelId="{147FDF4A-B6AD-4A84-8BE9-0DB74CCBFBF6}" type="parTrans" cxnId="{5D01C7E7-A7A4-4D0C-96EA-CDA55E9D7263}">
      <dgm:prSet/>
      <dgm:spPr/>
      <dgm:t>
        <a:bodyPr/>
        <a:lstStyle/>
        <a:p>
          <a:endParaRPr lang="el-GR"/>
        </a:p>
      </dgm:t>
    </dgm:pt>
    <dgm:pt modelId="{A396E009-3048-40DB-AD68-B62D8830431C}" type="sibTrans" cxnId="{5D01C7E7-A7A4-4D0C-96EA-CDA55E9D7263}">
      <dgm:prSet/>
      <dgm:spPr/>
      <dgm:t>
        <a:bodyPr/>
        <a:lstStyle/>
        <a:p>
          <a:endParaRPr lang="el-GR"/>
        </a:p>
      </dgm:t>
    </dgm:pt>
    <dgm:pt modelId="{32DC8A2E-2FDD-40BE-923F-441BB5F7E41C}">
      <dgm:prSet phldrT="[Text]"/>
      <dgm:spPr/>
      <dgm:t>
        <a:bodyPr/>
        <a:lstStyle/>
        <a:p>
          <a:r>
            <a:rPr lang="el-GR" dirty="0" smtClean="0"/>
            <a:t>2η</a:t>
          </a:r>
          <a:endParaRPr lang="el-GR" dirty="0"/>
        </a:p>
      </dgm:t>
    </dgm:pt>
    <dgm:pt modelId="{04C26CDE-A68A-4905-8DB2-34E688E449B1}" type="parTrans" cxnId="{CC94AA9A-6BD6-482B-888D-F183B9807368}">
      <dgm:prSet/>
      <dgm:spPr/>
      <dgm:t>
        <a:bodyPr/>
        <a:lstStyle/>
        <a:p>
          <a:endParaRPr lang="el-GR"/>
        </a:p>
      </dgm:t>
    </dgm:pt>
    <dgm:pt modelId="{A4CF2F5D-D4EC-4389-86BC-D55074C0DED1}" type="sibTrans" cxnId="{CC94AA9A-6BD6-482B-888D-F183B9807368}">
      <dgm:prSet/>
      <dgm:spPr/>
      <dgm:t>
        <a:bodyPr/>
        <a:lstStyle/>
        <a:p>
          <a:endParaRPr lang="el-GR"/>
        </a:p>
      </dgm:t>
    </dgm:pt>
    <dgm:pt modelId="{C91C206F-E6CD-44D5-BF50-68F48A2E6C4A}">
      <dgm:prSet phldrT="[Text]"/>
      <dgm:spPr/>
      <dgm:t>
        <a:bodyPr/>
        <a:lstStyle/>
        <a:p>
          <a:pPr algn="ctr"/>
          <a:r>
            <a:rPr lang="el-GR" dirty="0" smtClean="0"/>
            <a:t>Θεατρικό</a:t>
          </a:r>
          <a:endParaRPr lang="el-GR" dirty="0"/>
        </a:p>
      </dgm:t>
    </dgm:pt>
    <dgm:pt modelId="{25989F8F-7065-4C3A-84CE-179A33246749}" type="parTrans" cxnId="{54695B61-695D-44D2-8761-8CF0D0F46D30}">
      <dgm:prSet/>
      <dgm:spPr/>
      <dgm:t>
        <a:bodyPr/>
        <a:lstStyle/>
        <a:p>
          <a:endParaRPr lang="el-GR"/>
        </a:p>
      </dgm:t>
    </dgm:pt>
    <dgm:pt modelId="{A1F6B7B2-C8BA-4625-B845-D0F4912C17F2}" type="sibTrans" cxnId="{54695B61-695D-44D2-8761-8CF0D0F46D30}">
      <dgm:prSet/>
      <dgm:spPr/>
      <dgm:t>
        <a:bodyPr/>
        <a:lstStyle/>
        <a:p>
          <a:endParaRPr lang="el-GR"/>
        </a:p>
      </dgm:t>
    </dgm:pt>
    <dgm:pt modelId="{1044299F-DBB2-4935-8472-4B89AC67934D}">
      <dgm:prSet phldrT="[Text]"/>
      <dgm:spPr/>
      <dgm:t>
        <a:bodyPr/>
        <a:lstStyle/>
        <a:p>
          <a:pPr algn="ctr"/>
          <a:r>
            <a:rPr lang="el-GR" dirty="0" smtClean="0"/>
            <a:t>Παρουσίαση Υποδειγματικής</a:t>
          </a:r>
        </a:p>
        <a:p>
          <a:pPr algn="ctr"/>
          <a:r>
            <a:rPr lang="el-GR" dirty="0" smtClean="0"/>
            <a:t>διδασκαλίας</a:t>
          </a:r>
          <a:endParaRPr lang="el-GR" dirty="0"/>
        </a:p>
      </dgm:t>
    </dgm:pt>
    <dgm:pt modelId="{66A40C9F-71B1-46D2-A9FB-3DECAA34ABAB}" type="parTrans" cxnId="{E852C57C-6BD9-43E0-9C6C-3492B2BD6E42}">
      <dgm:prSet/>
      <dgm:spPr/>
      <dgm:t>
        <a:bodyPr/>
        <a:lstStyle/>
        <a:p>
          <a:endParaRPr lang="el-GR"/>
        </a:p>
      </dgm:t>
    </dgm:pt>
    <dgm:pt modelId="{0D4E84B1-8143-4F25-AD07-8EF50275C9B1}" type="sibTrans" cxnId="{E852C57C-6BD9-43E0-9C6C-3492B2BD6E42}">
      <dgm:prSet/>
      <dgm:spPr/>
      <dgm:t>
        <a:bodyPr/>
        <a:lstStyle/>
        <a:p>
          <a:endParaRPr lang="el-GR"/>
        </a:p>
      </dgm:t>
    </dgm:pt>
    <dgm:pt modelId="{CA16C57D-4B34-48D5-8AC8-A4E16138C861}">
      <dgm:prSet/>
      <dgm:spPr/>
      <dgm:t>
        <a:bodyPr/>
        <a:lstStyle/>
        <a:p>
          <a:pPr algn="ctr"/>
          <a:r>
            <a:rPr lang="el-GR" dirty="0" smtClean="0"/>
            <a:t>Άνοιγμα σε άλλα σχολεία</a:t>
          </a:r>
          <a:endParaRPr lang="el-GR" dirty="0"/>
        </a:p>
      </dgm:t>
    </dgm:pt>
    <dgm:pt modelId="{908BD67F-80C8-4FCD-B56C-8D0AB7526C6B}" type="parTrans" cxnId="{E66B1E5E-1844-473C-9B8C-9C8670FDEFDF}">
      <dgm:prSet/>
      <dgm:spPr/>
      <dgm:t>
        <a:bodyPr/>
        <a:lstStyle/>
        <a:p>
          <a:endParaRPr lang="el-GR"/>
        </a:p>
      </dgm:t>
    </dgm:pt>
    <dgm:pt modelId="{2401F064-2719-4153-90E2-57BA08B7C0F9}" type="sibTrans" cxnId="{E66B1E5E-1844-473C-9B8C-9C8670FDEFDF}">
      <dgm:prSet/>
      <dgm:spPr/>
      <dgm:t>
        <a:bodyPr/>
        <a:lstStyle/>
        <a:p>
          <a:endParaRPr lang="el-GR"/>
        </a:p>
      </dgm:t>
    </dgm:pt>
    <dgm:pt modelId="{9384B9D6-F091-413D-8E34-5089FC43FCB4}">
      <dgm:prSet/>
      <dgm:spPr/>
      <dgm:t>
        <a:bodyPr/>
        <a:lstStyle/>
        <a:p>
          <a:pPr algn="ctr"/>
          <a:r>
            <a:rPr lang="el-GR" smtClean="0"/>
            <a:t>Διαγωνισμός</a:t>
          </a:r>
          <a:endParaRPr lang="el-GR" dirty="0" smtClean="0"/>
        </a:p>
        <a:p>
          <a:pPr algn="ctr"/>
          <a:r>
            <a:rPr lang="el-GR" dirty="0" err="1" smtClean="0"/>
            <a:t>Τάνγκραμ</a:t>
          </a:r>
          <a:endParaRPr lang="el-GR" dirty="0"/>
        </a:p>
      </dgm:t>
    </dgm:pt>
    <dgm:pt modelId="{69831FDF-3475-4D33-A41B-C3E874FDBD38}" type="parTrans" cxnId="{3CF82C27-59F5-430E-82DF-CCF6476471CF}">
      <dgm:prSet/>
      <dgm:spPr/>
      <dgm:t>
        <a:bodyPr/>
        <a:lstStyle/>
        <a:p>
          <a:endParaRPr lang="el-GR"/>
        </a:p>
      </dgm:t>
    </dgm:pt>
    <dgm:pt modelId="{1D172728-04C5-4408-B0CD-B8C7CC50426B}" type="sibTrans" cxnId="{3CF82C27-59F5-430E-82DF-CCF6476471CF}">
      <dgm:prSet/>
      <dgm:spPr/>
      <dgm:t>
        <a:bodyPr/>
        <a:lstStyle/>
        <a:p>
          <a:endParaRPr lang="el-GR"/>
        </a:p>
      </dgm:t>
    </dgm:pt>
    <dgm:pt modelId="{E04923DB-E0CB-4424-AA4B-E4295072C700}">
      <dgm:prSet/>
      <dgm:spPr/>
      <dgm:t>
        <a:bodyPr/>
        <a:lstStyle/>
        <a:p>
          <a:r>
            <a:rPr lang="el-GR" dirty="0" smtClean="0"/>
            <a:t>Πειράματα </a:t>
          </a:r>
          <a:endParaRPr lang="el-GR" dirty="0"/>
        </a:p>
      </dgm:t>
    </dgm:pt>
    <dgm:pt modelId="{D4528322-C8AD-433D-9657-5A9F4DA344E4}" type="parTrans" cxnId="{D0322243-8692-48F0-90A2-6019845BBC18}">
      <dgm:prSet/>
      <dgm:spPr/>
      <dgm:t>
        <a:bodyPr/>
        <a:lstStyle/>
        <a:p>
          <a:endParaRPr lang="el-GR"/>
        </a:p>
      </dgm:t>
    </dgm:pt>
    <dgm:pt modelId="{A1F26149-4704-4D7C-A3E3-E80BAB801440}" type="sibTrans" cxnId="{D0322243-8692-48F0-90A2-6019845BBC18}">
      <dgm:prSet/>
      <dgm:spPr/>
      <dgm:t>
        <a:bodyPr/>
        <a:lstStyle/>
        <a:p>
          <a:endParaRPr lang="el-GR"/>
        </a:p>
      </dgm:t>
    </dgm:pt>
    <dgm:pt modelId="{BB9EDF41-9F4E-4DE0-81C7-14B8BDBB1DC6}" type="pres">
      <dgm:prSet presAssocID="{5FE8C33F-FAB4-4D8E-B14C-E39461C8D3BF}" presName="list" presStyleCnt="0">
        <dgm:presLayoutVars>
          <dgm:dir/>
          <dgm:animLvl val="lvl"/>
        </dgm:presLayoutVars>
      </dgm:prSet>
      <dgm:spPr/>
      <dgm:t>
        <a:bodyPr/>
        <a:lstStyle/>
        <a:p>
          <a:endParaRPr lang="el-GR"/>
        </a:p>
      </dgm:t>
    </dgm:pt>
    <dgm:pt modelId="{5C7EA2A6-02E2-411B-8D0F-47FE3CF3A824}" type="pres">
      <dgm:prSet presAssocID="{EF290371-4A70-4D82-AEFE-BD06C53704B4}" presName="posSpace" presStyleCnt="0"/>
      <dgm:spPr/>
    </dgm:pt>
    <dgm:pt modelId="{7E8690A6-0BCD-4049-82AD-9A9D2E73B787}" type="pres">
      <dgm:prSet presAssocID="{EF290371-4A70-4D82-AEFE-BD06C53704B4}" presName="vertFlow" presStyleCnt="0"/>
      <dgm:spPr/>
    </dgm:pt>
    <dgm:pt modelId="{D97E9B74-DCC5-4455-B72D-E820021A6730}" type="pres">
      <dgm:prSet presAssocID="{EF290371-4A70-4D82-AEFE-BD06C53704B4}" presName="topSpace" presStyleCnt="0"/>
      <dgm:spPr/>
    </dgm:pt>
    <dgm:pt modelId="{B2477DCB-D282-441C-B0D0-979BA1AF7EC1}" type="pres">
      <dgm:prSet presAssocID="{EF290371-4A70-4D82-AEFE-BD06C53704B4}" presName="firstComp" presStyleCnt="0"/>
      <dgm:spPr/>
    </dgm:pt>
    <dgm:pt modelId="{8CC58B90-1919-487D-A061-79D42090FD33}" type="pres">
      <dgm:prSet presAssocID="{EF290371-4A70-4D82-AEFE-BD06C53704B4}" presName="firstChild" presStyleLbl="bgAccFollowNode1" presStyleIdx="0" presStyleCnt="7"/>
      <dgm:spPr/>
      <dgm:t>
        <a:bodyPr/>
        <a:lstStyle/>
        <a:p>
          <a:endParaRPr lang="el-GR"/>
        </a:p>
      </dgm:t>
    </dgm:pt>
    <dgm:pt modelId="{2991914B-A42A-426A-B064-17A550222481}" type="pres">
      <dgm:prSet presAssocID="{EF290371-4A70-4D82-AEFE-BD06C53704B4}" presName="firstChildTx" presStyleLbl="bgAccFollowNode1" presStyleIdx="0" presStyleCnt="7">
        <dgm:presLayoutVars>
          <dgm:bulletEnabled val="1"/>
        </dgm:presLayoutVars>
      </dgm:prSet>
      <dgm:spPr/>
      <dgm:t>
        <a:bodyPr/>
        <a:lstStyle/>
        <a:p>
          <a:endParaRPr lang="el-GR"/>
        </a:p>
      </dgm:t>
    </dgm:pt>
    <dgm:pt modelId="{34B04367-3D09-4B1F-89E4-8CD7C14F3B35}" type="pres">
      <dgm:prSet presAssocID="{60344DF3-0486-42A7-8CF7-DA3A0F5BE5A4}" presName="comp" presStyleCnt="0"/>
      <dgm:spPr/>
    </dgm:pt>
    <dgm:pt modelId="{AACFBABF-85D6-4001-9891-F9A4D3C37574}" type="pres">
      <dgm:prSet presAssocID="{60344DF3-0486-42A7-8CF7-DA3A0F5BE5A4}" presName="child" presStyleLbl="bgAccFollowNode1" presStyleIdx="1" presStyleCnt="7"/>
      <dgm:spPr/>
      <dgm:t>
        <a:bodyPr/>
        <a:lstStyle/>
        <a:p>
          <a:endParaRPr lang="el-GR"/>
        </a:p>
      </dgm:t>
    </dgm:pt>
    <dgm:pt modelId="{D45AC8F3-5162-499D-95B7-E040375CBFB6}" type="pres">
      <dgm:prSet presAssocID="{60344DF3-0486-42A7-8CF7-DA3A0F5BE5A4}" presName="childTx" presStyleLbl="bgAccFollowNode1" presStyleIdx="1" presStyleCnt="7">
        <dgm:presLayoutVars>
          <dgm:bulletEnabled val="1"/>
        </dgm:presLayoutVars>
      </dgm:prSet>
      <dgm:spPr/>
      <dgm:t>
        <a:bodyPr/>
        <a:lstStyle/>
        <a:p>
          <a:endParaRPr lang="el-GR"/>
        </a:p>
      </dgm:t>
    </dgm:pt>
    <dgm:pt modelId="{0DAF787E-9CB8-4D49-A46F-6B8267F4359E}" type="pres">
      <dgm:prSet presAssocID="{E04923DB-E0CB-4424-AA4B-E4295072C700}" presName="comp" presStyleCnt="0"/>
      <dgm:spPr/>
    </dgm:pt>
    <dgm:pt modelId="{B5991115-0D8F-4887-A523-737DB98DD778}" type="pres">
      <dgm:prSet presAssocID="{E04923DB-E0CB-4424-AA4B-E4295072C700}" presName="child" presStyleLbl="bgAccFollowNode1" presStyleIdx="2" presStyleCnt="7"/>
      <dgm:spPr/>
      <dgm:t>
        <a:bodyPr/>
        <a:lstStyle/>
        <a:p>
          <a:endParaRPr lang="el-GR"/>
        </a:p>
      </dgm:t>
    </dgm:pt>
    <dgm:pt modelId="{6E80ABDD-BF0B-4ECA-9817-5DFACCF169D4}" type="pres">
      <dgm:prSet presAssocID="{E04923DB-E0CB-4424-AA4B-E4295072C700}" presName="childTx" presStyleLbl="bgAccFollowNode1" presStyleIdx="2" presStyleCnt="7">
        <dgm:presLayoutVars>
          <dgm:bulletEnabled val="1"/>
        </dgm:presLayoutVars>
      </dgm:prSet>
      <dgm:spPr/>
      <dgm:t>
        <a:bodyPr/>
        <a:lstStyle/>
        <a:p>
          <a:endParaRPr lang="el-GR"/>
        </a:p>
      </dgm:t>
    </dgm:pt>
    <dgm:pt modelId="{92900352-B6F8-451A-A37B-A7F53A8DC489}" type="pres">
      <dgm:prSet presAssocID="{EF290371-4A70-4D82-AEFE-BD06C53704B4}" presName="negSpace" presStyleCnt="0"/>
      <dgm:spPr/>
    </dgm:pt>
    <dgm:pt modelId="{EE4144F5-44FA-4351-929D-A2B252DD9787}" type="pres">
      <dgm:prSet presAssocID="{EF290371-4A70-4D82-AEFE-BD06C53704B4}" presName="circle" presStyleLbl="node1" presStyleIdx="0" presStyleCnt="2"/>
      <dgm:spPr/>
      <dgm:t>
        <a:bodyPr/>
        <a:lstStyle/>
        <a:p>
          <a:endParaRPr lang="el-GR"/>
        </a:p>
      </dgm:t>
    </dgm:pt>
    <dgm:pt modelId="{5A203234-2AEA-4872-8644-11D39F2D4953}" type="pres">
      <dgm:prSet presAssocID="{B50A3CE1-B032-4EBC-A415-35B0F2D876F2}" presName="transSpace" presStyleCnt="0"/>
      <dgm:spPr/>
    </dgm:pt>
    <dgm:pt modelId="{CF6EBCA4-1AF0-4F81-816B-50A9136517E3}" type="pres">
      <dgm:prSet presAssocID="{32DC8A2E-2FDD-40BE-923F-441BB5F7E41C}" presName="posSpace" presStyleCnt="0"/>
      <dgm:spPr/>
    </dgm:pt>
    <dgm:pt modelId="{38774B62-D26F-4AC4-891D-1211C6AEB861}" type="pres">
      <dgm:prSet presAssocID="{32DC8A2E-2FDD-40BE-923F-441BB5F7E41C}" presName="vertFlow" presStyleCnt="0"/>
      <dgm:spPr/>
    </dgm:pt>
    <dgm:pt modelId="{62DD5BA8-FD48-43B1-99CA-8438C57F592F}" type="pres">
      <dgm:prSet presAssocID="{32DC8A2E-2FDD-40BE-923F-441BB5F7E41C}" presName="topSpace" presStyleCnt="0"/>
      <dgm:spPr/>
    </dgm:pt>
    <dgm:pt modelId="{9DED8131-0D7F-4085-ACA5-AF91C5962DB8}" type="pres">
      <dgm:prSet presAssocID="{32DC8A2E-2FDD-40BE-923F-441BB5F7E41C}" presName="firstComp" presStyleCnt="0"/>
      <dgm:spPr/>
    </dgm:pt>
    <dgm:pt modelId="{91829DD9-C665-461D-B32C-26A5577C81CC}" type="pres">
      <dgm:prSet presAssocID="{32DC8A2E-2FDD-40BE-923F-441BB5F7E41C}" presName="firstChild" presStyleLbl="bgAccFollowNode1" presStyleIdx="3" presStyleCnt="7"/>
      <dgm:spPr/>
      <dgm:t>
        <a:bodyPr/>
        <a:lstStyle/>
        <a:p>
          <a:endParaRPr lang="el-GR"/>
        </a:p>
      </dgm:t>
    </dgm:pt>
    <dgm:pt modelId="{62B97CE6-07C6-424E-9403-8F7312F6A7EB}" type="pres">
      <dgm:prSet presAssocID="{32DC8A2E-2FDD-40BE-923F-441BB5F7E41C}" presName="firstChildTx" presStyleLbl="bgAccFollowNode1" presStyleIdx="3" presStyleCnt="7">
        <dgm:presLayoutVars>
          <dgm:bulletEnabled val="1"/>
        </dgm:presLayoutVars>
      </dgm:prSet>
      <dgm:spPr/>
      <dgm:t>
        <a:bodyPr/>
        <a:lstStyle/>
        <a:p>
          <a:endParaRPr lang="el-GR"/>
        </a:p>
      </dgm:t>
    </dgm:pt>
    <dgm:pt modelId="{B693C2C9-0027-4997-BE17-92FA2C126403}" type="pres">
      <dgm:prSet presAssocID="{1044299F-DBB2-4935-8472-4B89AC67934D}" presName="comp" presStyleCnt="0"/>
      <dgm:spPr/>
    </dgm:pt>
    <dgm:pt modelId="{7EA141C8-48AE-4BEA-B774-FC95B00FBF2D}" type="pres">
      <dgm:prSet presAssocID="{1044299F-DBB2-4935-8472-4B89AC67934D}" presName="child" presStyleLbl="bgAccFollowNode1" presStyleIdx="4" presStyleCnt="7"/>
      <dgm:spPr/>
      <dgm:t>
        <a:bodyPr/>
        <a:lstStyle/>
        <a:p>
          <a:endParaRPr lang="el-GR"/>
        </a:p>
      </dgm:t>
    </dgm:pt>
    <dgm:pt modelId="{46D35195-5355-4661-94C0-F18B61F15C9F}" type="pres">
      <dgm:prSet presAssocID="{1044299F-DBB2-4935-8472-4B89AC67934D}" presName="childTx" presStyleLbl="bgAccFollowNode1" presStyleIdx="4" presStyleCnt="7">
        <dgm:presLayoutVars>
          <dgm:bulletEnabled val="1"/>
        </dgm:presLayoutVars>
      </dgm:prSet>
      <dgm:spPr/>
      <dgm:t>
        <a:bodyPr/>
        <a:lstStyle/>
        <a:p>
          <a:endParaRPr lang="el-GR"/>
        </a:p>
      </dgm:t>
    </dgm:pt>
    <dgm:pt modelId="{D0AFAB8C-184B-4BAF-B1E8-8EACF629D7B8}" type="pres">
      <dgm:prSet presAssocID="{9384B9D6-F091-413D-8E34-5089FC43FCB4}" presName="comp" presStyleCnt="0"/>
      <dgm:spPr/>
    </dgm:pt>
    <dgm:pt modelId="{99C70133-B5FB-4D43-A93A-6EC433AC91FA}" type="pres">
      <dgm:prSet presAssocID="{9384B9D6-F091-413D-8E34-5089FC43FCB4}" presName="child" presStyleLbl="bgAccFollowNode1" presStyleIdx="5" presStyleCnt="7"/>
      <dgm:spPr/>
      <dgm:t>
        <a:bodyPr/>
        <a:lstStyle/>
        <a:p>
          <a:endParaRPr lang="el-GR"/>
        </a:p>
      </dgm:t>
    </dgm:pt>
    <dgm:pt modelId="{30D722F0-BCD7-424C-97E9-75C913E17ABF}" type="pres">
      <dgm:prSet presAssocID="{9384B9D6-F091-413D-8E34-5089FC43FCB4}" presName="childTx" presStyleLbl="bgAccFollowNode1" presStyleIdx="5" presStyleCnt="7">
        <dgm:presLayoutVars>
          <dgm:bulletEnabled val="1"/>
        </dgm:presLayoutVars>
      </dgm:prSet>
      <dgm:spPr/>
      <dgm:t>
        <a:bodyPr/>
        <a:lstStyle/>
        <a:p>
          <a:endParaRPr lang="el-GR"/>
        </a:p>
      </dgm:t>
    </dgm:pt>
    <dgm:pt modelId="{A431391A-3B35-4879-B719-E1D33ADDDC97}" type="pres">
      <dgm:prSet presAssocID="{CA16C57D-4B34-48D5-8AC8-A4E16138C861}" presName="comp" presStyleCnt="0"/>
      <dgm:spPr/>
    </dgm:pt>
    <dgm:pt modelId="{2CC0A2DE-8283-4AB6-A035-787E12B07486}" type="pres">
      <dgm:prSet presAssocID="{CA16C57D-4B34-48D5-8AC8-A4E16138C861}" presName="child" presStyleLbl="bgAccFollowNode1" presStyleIdx="6" presStyleCnt="7"/>
      <dgm:spPr/>
      <dgm:t>
        <a:bodyPr/>
        <a:lstStyle/>
        <a:p>
          <a:endParaRPr lang="el-GR"/>
        </a:p>
      </dgm:t>
    </dgm:pt>
    <dgm:pt modelId="{C8D8DBB8-4763-47E4-B913-35A50404DD4B}" type="pres">
      <dgm:prSet presAssocID="{CA16C57D-4B34-48D5-8AC8-A4E16138C861}" presName="childTx" presStyleLbl="bgAccFollowNode1" presStyleIdx="6" presStyleCnt="7">
        <dgm:presLayoutVars>
          <dgm:bulletEnabled val="1"/>
        </dgm:presLayoutVars>
      </dgm:prSet>
      <dgm:spPr/>
      <dgm:t>
        <a:bodyPr/>
        <a:lstStyle/>
        <a:p>
          <a:endParaRPr lang="el-GR"/>
        </a:p>
      </dgm:t>
    </dgm:pt>
    <dgm:pt modelId="{0A4E33FD-1C59-4669-BC97-764EB632193B}" type="pres">
      <dgm:prSet presAssocID="{32DC8A2E-2FDD-40BE-923F-441BB5F7E41C}" presName="negSpace" presStyleCnt="0"/>
      <dgm:spPr/>
    </dgm:pt>
    <dgm:pt modelId="{E5998BD4-911F-46E7-9CEF-1C19B1F851C0}" type="pres">
      <dgm:prSet presAssocID="{32DC8A2E-2FDD-40BE-923F-441BB5F7E41C}" presName="circle" presStyleLbl="node1" presStyleIdx="1" presStyleCnt="2"/>
      <dgm:spPr/>
      <dgm:t>
        <a:bodyPr/>
        <a:lstStyle/>
        <a:p>
          <a:endParaRPr lang="el-GR"/>
        </a:p>
      </dgm:t>
    </dgm:pt>
  </dgm:ptLst>
  <dgm:cxnLst>
    <dgm:cxn modelId="{D0322243-8692-48F0-90A2-6019845BBC18}" srcId="{EF290371-4A70-4D82-AEFE-BD06C53704B4}" destId="{E04923DB-E0CB-4424-AA4B-E4295072C700}" srcOrd="2" destOrd="0" parTransId="{D4528322-C8AD-433D-9657-5A9F4DA344E4}" sibTransId="{A1F26149-4704-4D7C-A3E3-E80BAB801440}"/>
    <dgm:cxn modelId="{BAAF708C-844B-41BE-8010-40617181F993}" srcId="{EF290371-4A70-4D82-AEFE-BD06C53704B4}" destId="{473D1E7B-BA37-43AD-8AB2-0C2883A497F3}" srcOrd="0" destOrd="0" parTransId="{055276B7-4763-429B-80B9-A2ECE0B8BB58}" sibTransId="{D1D6B979-F31C-4D8D-8BA6-9987D78471CD}"/>
    <dgm:cxn modelId="{4A1343DA-BDDE-4B53-8353-3FEFD7360C7F}" type="presOf" srcId="{CA16C57D-4B34-48D5-8AC8-A4E16138C861}" destId="{C8D8DBB8-4763-47E4-B913-35A50404DD4B}" srcOrd="1" destOrd="0" presId="urn:microsoft.com/office/officeart/2005/8/layout/hList9"/>
    <dgm:cxn modelId="{D459E49E-376D-4DDA-BA7A-11AFD6BCB285}" type="presOf" srcId="{5FE8C33F-FAB4-4D8E-B14C-E39461C8D3BF}" destId="{BB9EDF41-9F4E-4DE0-81C7-14B8BDBB1DC6}" srcOrd="0" destOrd="0" presId="urn:microsoft.com/office/officeart/2005/8/layout/hList9"/>
    <dgm:cxn modelId="{35353DA1-2FE8-4C64-803A-49382792C0F6}" type="presOf" srcId="{E04923DB-E0CB-4424-AA4B-E4295072C700}" destId="{B5991115-0D8F-4887-A523-737DB98DD778}" srcOrd="0" destOrd="0" presId="urn:microsoft.com/office/officeart/2005/8/layout/hList9"/>
    <dgm:cxn modelId="{54695B61-695D-44D2-8761-8CF0D0F46D30}" srcId="{32DC8A2E-2FDD-40BE-923F-441BB5F7E41C}" destId="{C91C206F-E6CD-44D5-BF50-68F48A2E6C4A}" srcOrd="0" destOrd="0" parTransId="{25989F8F-7065-4C3A-84CE-179A33246749}" sibTransId="{A1F6B7B2-C8BA-4625-B845-D0F4912C17F2}"/>
    <dgm:cxn modelId="{6F43D324-32FB-4056-9095-0B168C33663C}" type="presOf" srcId="{9384B9D6-F091-413D-8E34-5089FC43FCB4}" destId="{99C70133-B5FB-4D43-A93A-6EC433AC91FA}" srcOrd="0" destOrd="0" presId="urn:microsoft.com/office/officeart/2005/8/layout/hList9"/>
    <dgm:cxn modelId="{F2C00424-905C-4911-BFA3-33DAC868AB70}" type="presOf" srcId="{EF290371-4A70-4D82-AEFE-BD06C53704B4}" destId="{EE4144F5-44FA-4351-929D-A2B252DD9787}" srcOrd="0" destOrd="0" presId="urn:microsoft.com/office/officeart/2005/8/layout/hList9"/>
    <dgm:cxn modelId="{188BF2D4-2811-4D69-94DC-04452FE4B799}" type="presOf" srcId="{1044299F-DBB2-4935-8472-4B89AC67934D}" destId="{46D35195-5355-4661-94C0-F18B61F15C9F}" srcOrd="1" destOrd="0" presId="urn:microsoft.com/office/officeart/2005/8/layout/hList9"/>
    <dgm:cxn modelId="{5D01C7E7-A7A4-4D0C-96EA-CDA55E9D7263}" srcId="{EF290371-4A70-4D82-AEFE-BD06C53704B4}" destId="{60344DF3-0486-42A7-8CF7-DA3A0F5BE5A4}" srcOrd="1" destOrd="0" parTransId="{147FDF4A-B6AD-4A84-8BE9-0DB74CCBFBF6}" sibTransId="{A396E009-3048-40DB-AD68-B62D8830431C}"/>
    <dgm:cxn modelId="{98D35E30-8D15-4C05-ADA5-2E8D7A1CC12A}" type="presOf" srcId="{C91C206F-E6CD-44D5-BF50-68F48A2E6C4A}" destId="{91829DD9-C665-461D-B32C-26A5577C81CC}" srcOrd="0" destOrd="0" presId="urn:microsoft.com/office/officeart/2005/8/layout/hList9"/>
    <dgm:cxn modelId="{D64FC416-34DC-4D0C-9935-10863AF93C31}" type="presOf" srcId="{473D1E7B-BA37-43AD-8AB2-0C2883A497F3}" destId="{8CC58B90-1919-487D-A061-79D42090FD33}" srcOrd="0" destOrd="0" presId="urn:microsoft.com/office/officeart/2005/8/layout/hList9"/>
    <dgm:cxn modelId="{69F06142-3583-40CE-8E73-54803CA5ED87}" type="presOf" srcId="{1044299F-DBB2-4935-8472-4B89AC67934D}" destId="{7EA141C8-48AE-4BEA-B774-FC95B00FBF2D}" srcOrd="0" destOrd="0" presId="urn:microsoft.com/office/officeart/2005/8/layout/hList9"/>
    <dgm:cxn modelId="{F7017AA3-732D-45AB-A0DA-A63F9BB71FBC}" type="presOf" srcId="{C91C206F-E6CD-44D5-BF50-68F48A2E6C4A}" destId="{62B97CE6-07C6-424E-9403-8F7312F6A7EB}" srcOrd="1" destOrd="0" presId="urn:microsoft.com/office/officeart/2005/8/layout/hList9"/>
    <dgm:cxn modelId="{E852C57C-6BD9-43E0-9C6C-3492B2BD6E42}" srcId="{32DC8A2E-2FDD-40BE-923F-441BB5F7E41C}" destId="{1044299F-DBB2-4935-8472-4B89AC67934D}" srcOrd="1" destOrd="0" parTransId="{66A40C9F-71B1-46D2-A9FB-3DECAA34ABAB}" sibTransId="{0D4E84B1-8143-4F25-AD07-8EF50275C9B1}"/>
    <dgm:cxn modelId="{06BC337C-8CD1-4DA6-940B-A107ABCE016C}" srcId="{5FE8C33F-FAB4-4D8E-B14C-E39461C8D3BF}" destId="{EF290371-4A70-4D82-AEFE-BD06C53704B4}" srcOrd="0" destOrd="0" parTransId="{CEB8C852-AD32-42CF-B717-AE7DB56681BC}" sibTransId="{B50A3CE1-B032-4EBC-A415-35B0F2D876F2}"/>
    <dgm:cxn modelId="{3CF82C27-59F5-430E-82DF-CCF6476471CF}" srcId="{32DC8A2E-2FDD-40BE-923F-441BB5F7E41C}" destId="{9384B9D6-F091-413D-8E34-5089FC43FCB4}" srcOrd="2" destOrd="0" parTransId="{69831FDF-3475-4D33-A41B-C3E874FDBD38}" sibTransId="{1D172728-04C5-4408-B0CD-B8C7CC50426B}"/>
    <dgm:cxn modelId="{C1100BAA-976D-415B-8C95-5E239B9AC46F}" type="presOf" srcId="{9384B9D6-F091-413D-8E34-5089FC43FCB4}" destId="{30D722F0-BCD7-424C-97E9-75C913E17ABF}" srcOrd="1" destOrd="0" presId="urn:microsoft.com/office/officeart/2005/8/layout/hList9"/>
    <dgm:cxn modelId="{E66B1E5E-1844-473C-9B8C-9C8670FDEFDF}" srcId="{32DC8A2E-2FDD-40BE-923F-441BB5F7E41C}" destId="{CA16C57D-4B34-48D5-8AC8-A4E16138C861}" srcOrd="3" destOrd="0" parTransId="{908BD67F-80C8-4FCD-B56C-8D0AB7526C6B}" sibTransId="{2401F064-2719-4153-90E2-57BA08B7C0F9}"/>
    <dgm:cxn modelId="{CC94AA9A-6BD6-482B-888D-F183B9807368}" srcId="{5FE8C33F-FAB4-4D8E-B14C-E39461C8D3BF}" destId="{32DC8A2E-2FDD-40BE-923F-441BB5F7E41C}" srcOrd="1" destOrd="0" parTransId="{04C26CDE-A68A-4905-8DB2-34E688E449B1}" sibTransId="{A4CF2F5D-D4EC-4389-86BC-D55074C0DED1}"/>
    <dgm:cxn modelId="{B8A4A40B-BCB7-4DCA-B2BD-EC0E1F829C47}" type="presOf" srcId="{E04923DB-E0CB-4424-AA4B-E4295072C700}" destId="{6E80ABDD-BF0B-4ECA-9817-5DFACCF169D4}" srcOrd="1" destOrd="0" presId="urn:microsoft.com/office/officeart/2005/8/layout/hList9"/>
    <dgm:cxn modelId="{2157C737-7852-4381-A3C3-D29E08215EF1}" type="presOf" srcId="{60344DF3-0486-42A7-8CF7-DA3A0F5BE5A4}" destId="{D45AC8F3-5162-499D-95B7-E040375CBFB6}" srcOrd="1" destOrd="0" presId="urn:microsoft.com/office/officeart/2005/8/layout/hList9"/>
    <dgm:cxn modelId="{F62A6A47-BB31-4715-94BE-2A35EBFEBACB}" type="presOf" srcId="{CA16C57D-4B34-48D5-8AC8-A4E16138C861}" destId="{2CC0A2DE-8283-4AB6-A035-787E12B07486}" srcOrd="0" destOrd="0" presId="urn:microsoft.com/office/officeart/2005/8/layout/hList9"/>
    <dgm:cxn modelId="{E0CB3569-DE94-41A0-A7B9-2A8BF60595AE}" type="presOf" srcId="{60344DF3-0486-42A7-8CF7-DA3A0F5BE5A4}" destId="{AACFBABF-85D6-4001-9891-F9A4D3C37574}" srcOrd="0" destOrd="0" presId="urn:microsoft.com/office/officeart/2005/8/layout/hList9"/>
    <dgm:cxn modelId="{AEB3213A-B1AF-4A77-BB0F-692A565EB2CE}" type="presOf" srcId="{473D1E7B-BA37-43AD-8AB2-0C2883A497F3}" destId="{2991914B-A42A-426A-B064-17A550222481}" srcOrd="1" destOrd="0" presId="urn:microsoft.com/office/officeart/2005/8/layout/hList9"/>
    <dgm:cxn modelId="{3822C1A6-DDD6-4942-B03A-70B8AEEDBBB9}" type="presOf" srcId="{32DC8A2E-2FDD-40BE-923F-441BB5F7E41C}" destId="{E5998BD4-911F-46E7-9CEF-1C19B1F851C0}" srcOrd="0" destOrd="0" presId="urn:microsoft.com/office/officeart/2005/8/layout/hList9"/>
    <dgm:cxn modelId="{45EEC825-8550-4E71-B033-318E07865014}" type="presParOf" srcId="{BB9EDF41-9F4E-4DE0-81C7-14B8BDBB1DC6}" destId="{5C7EA2A6-02E2-411B-8D0F-47FE3CF3A824}" srcOrd="0" destOrd="0" presId="urn:microsoft.com/office/officeart/2005/8/layout/hList9"/>
    <dgm:cxn modelId="{07E43F61-8324-4B02-BCFE-76D3EBCAF3C5}" type="presParOf" srcId="{BB9EDF41-9F4E-4DE0-81C7-14B8BDBB1DC6}" destId="{7E8690A6-0BCD-4049-82AD-9A9D2E73B787}" srcOrd="1" destOrd="0" presId="urn:microsoft.com/office/officeart/2005/8/layout/hList9"/>
    <dgm:cxn modelId="{32EBB146-13B0-4CD2-8723-F5DF9B46392A}" type="presParOf" srcId="{7E8690A6-0BCD-4049-82AD-9A9D2E73B787}" destId="{D97E9B74-DCC5-4455-B72D-E820021A6730}" srcOrd="0" destOrd="0" presId="urn:microsoft.com/office/officeart/2005/8/layout/hList9"/>
    <dgm:cxn modelId="{9DF985A6-65CC-4FC8-9CD3-B122AE90F335}" type="presParOf" srcId="{7E8690A6-0BCD-4049-82AD-9A9D2E73B787}" destId="{B2477DCB-D282-441C-B0D0-979BA1AF7EC1}" srcOrd="1" destOrd="0" presId="urn:microsoft.com/office/officeart/2005/8/layout/hList9"/>
    <dgm:cxn modelId="{B8495F9F-3A55-400B-A7BC-7ACD83F6866A}" type="presParOf" srcId="{B2477DCB-D282-441C-B0D0-979BA1AF7EC1}" destId="{8CC58B90-1919-487D-A061-79D42090FD33}" srcOrd="0" destOrd="0" presId="urn:microsoft.com/office/officeart/2005/8/layout/hList9"/>
    <dgm:cxn modelId="{BC545B1D-AE8B-4572-98BB-6250ACD61894}" type="presParOf" srcId="{B2477DCB-D282-441C-B0D0-979BA1AF7EC1}" destId="{2991914B-A42A-426A-B064-17A550222481}" srcOrd="1" destOrd="0" presId="urn:microsoft.com/office/officeart/2005/8/layout/hList9"/>
    <dgm:cxn modelId="{27FB3580-44C7-496E-993C-D7A67EEE510F}" type="presParOf" srcId="{7E8690A6-0BCD-4049-82AD-9A9D2E73B787}" destId="{34B04367-3D09-4B1F-89E4-8CD7C14F3B35}" srcOrd="2" destOrd="0" presId="urn:microsoft.com/office/officeart/2005/8/layout/hList9"/>
    <dgm:cxn modelId="{5A8187CA-54FF-48A4-BACC-A81B5FE8A7D4}" type="presParOf" srcId="{34B04367-3D09-4B1F-89E4-8CD7C14F3B35}" destId="{AACFBABF-85D6-4001-9891-F9A4D3C37574}" srcOrd="0" destOrd="0" presId="urn:microsoft.com/office/officeart/2005/8/layout/hList9"/>
    <dgm:cxn modelId="{21220552-4DE1-43B1-BB46-407E40233B31}" type="presParOf" srcId="{34B04367-3D09-4B1F-89E4-8CD7C14F3B35}" destId="{D45AC8F3-5162-499D-95B7-E040375CBFB6}" srcOrd="1" destOrd="0" presId="urn:microsoft.com/office/officeart/2005/8/layout/hList9"/>
    <dgm:cxn modelId="{8F3332CF-1DE9-45FC-84A9-FC00F7204B42}" type="presParOf" srcId="{7E8690A6-0BCD-4049-82AD-9A9D2E73B787}" destId="{0DAF787E-9CB8-4D49-A46F-6B8267F4359E}" srcOrd="3" destOrd="0" presId="urn:microsoft.com/office/officeart/2005/8/layout/hList9"/>
    <dgm:cxn modelId="{9CB40E05-65EE-40CC-A52F-CF213C02F7EC}" type="presParOf" srcId="{0DAF787E-9CB8-4D49-A46F-6B8267F4359E}" destId="{B5991115-0D8F-4887-A523-737DB98DD778}" srcOrd="0" destOrd="0" presId="urn:microsoft.com/office/officeart/2005/8/layout/hList9"/>
    <dgm:cxn modelId="{DB1F169D-8BCD-4306-8E4E-112EA6A95B66}" type="presParOf" srcId="{0DAF787E-9CB8-4D49-A46F-6B8267F4359E}" destId="{6E80ABDD-BF0B-4ECA-9817-5DFACCF169D4}" srcOrd="1" destOrd="0" presId="urn:microsoft.com/office/officeart/2005/8/layout/hList9"/>
    <dgm:cxn modelId="{53061579-B0B2-48D4-BA1E-7F5DA8806AE0}" type="presParOf" srcId="{BB9EDF41-9F4E-4DE0-81C7-14B8BDBB1DC6}" destId="{92900352-B6F8-451A-A37B-A7F53A8DC489}" srcOrd="2" destOrd="0" presId="urn:microsoft.com/office/officeart/2005/8/layout/hList9"/>
    <dgm:cxn modelId="{6ECD8127-FC6C-42D6-8CBB-C7902ECB9795}" type="presParOf" srcId="{BB9EDF41-9F4E-4DE0-81C7-14B8BDBB1DC6}" destId="{EE4144F5-44FA-4351-929D-A2B252DD9787}" srcOrd="3" destOrd="0" presId="urn:microsoft.com/office/officeart/2005/8/layout/hList9"/>
    <dgm:cxn modelId="{68D674CD-DF9F-415E-8E74-038350EFBF6D}" type="presParOf" srcId="{BB9EDF41-9F4E-4DE0-81C7-14B8BDBB1DC6}" destId="{5A203234-2AEA-4872-8644-11D39F2D4953}" srcOrd="4" destOrd="0" presId="urn:microsoft.com/office/officeart/2005/8/layout/hList9"/>
    <dgm:cxn modelId="{5AD726A8-8A13-4D9A-806B-5A62D5D8C11A}" type="presParOf" srcId="{BB9EDF41-9F4E-4DE0-81C7-14B8BDBB1DC6}" destId="{CF6EBCA4-1AF0-4F81-816B-50A9136517E3}" srcOrd="5" destOrd="0" presId="urn:microsoft.com/office/officeart/2005/8/layout/hList9"/>
    <dgm:cxn modelId="{B32084B5-1387-4CB2-A4EA-27FCCDCA476D}" type="presParOf" srcId="{BB9EDF41-9F4E-4DE0-81C7-14B8BDBB1DC6}" destId="{38774B62-D26F-4AC4-891D-1211C6AEB861}" srcOrd="6" destOrd="0" presId="urn:microsoft.com/office/officeart/2005/8/layout/hList9"/>
    <dgm:cxn modelId="{E31B91C9-AFDD-4C45-B5C1-19FD59A3DD92}" type="presParOf" srcId="{38774B62-D26F-4AC4-891D-1211C6AEB861}" destId="{62DD5BA8-FD48-43B1-99CA-8438C57F592F}" srcOrd="0" destOrd="0" presId="urn:microsoft.com/office/officeart/2005/8/layout/hList9"/>
    <dgm:cxn modelId="{2CC41639-B213-437A-A4C4-EEE7D8FD966A}" type="presParOf" srcId="{38774B62-D26F-4AC4-891D-1211C6AEB861}" destId="{9DED8131-0D7F-4085-ACA5-AF91C5962DB8}" srcOrd="1" destOrd="0" presId="urn:microsoft.com/office/officeart/2005/8/layout/hList9"/>
    <dgm:cxn modelId="{3AD04817-E75C-48CF-B0A3-44389E45222D}" type="presParOf" srcId="{9DED8131-0D7F-4085-ACA5-AF91C5962DB8}" destId="{91829DD9-C665-461D-B32C-26A5577C81CC}" srcOrd="0" destOrd="0" presId="urn:microsoft.com/office/officeart/2005/8/layout/hList9"/>
    <dgm:cxn modelId="{A9EAC846-FB6B-4B39-A50F-5B0201947ECE}" type="presParOf" srcId="{9DED8131-0D7F-4085-ACA5-AF91C5962DB8}" destId="{62B97CE6-07C6-424E-9403-8F7312F6A7EB}" srcOrd="1" destOrd="0" presId="urn:microsoft.com/office/officeart/2005/8/layout/hList9"/>
    <dgm:cxn modelId="{83AC7705-103C-40EB-8324-90DCBB5A9F08}" type="presParOf" srcId="{38774B62-D26F-4AC4-891D-1211C6AEB861}" destId="{B693C2C9-0027-4997-BE17-92FA2C126403}" srcOrd="2" destOrd="0" presId="urn:microsoft.com/office/officeart/2005/8/layout/hList9"/>
    <dgm:cxn modelId="{E6494424-C94A-4F7B-9322-601CD36A5753}" type="presParOf" srcId="{B693C2C9-0027-4997-BE17-92FA2C126403}" destId="{7EA141C8-48AE-4BEA-B774-FC95B00FBF2D}" srcOrd="0" destOrd="0" presId="urn:microsoft.com/office/officeart/2005/8/layout/hList9"/>
    <dgm:cxn modelId="{16DF93A8-41BD-43BC-B870-FCF5388ACB22}" type="presParOf" srcId="{B693C2C9-0027-4997-BE17-92FA2C126403}" destId="{46D35195-5355-4661-94C0-F18B61F15C9F}" srcOrd="1" destOrd="0" presId="urn:microsoft.com/office/officeart/2005/8/layout/hList9"/>
    <dgm:cxn modelId="{DD339304-8319-4E34-B0EB-46058488CF6F}" type="presParOf" srcId="{38774B62-D26F-4AC4-891D-1211C6AEB861}" destId="{D0AFAB8C-184B-4BAF-B1E8-8EACF629D7B8}" srcOrd="3" destOrd="0" presId="urn:microsoft.com/office/officeart/2005/8/layout/hList9"/>
    <dgm:cxn modelId="{B1AC11C7-34B9-4257-97F0-16802E90830B}" type="presParOf" srcId="{D0AFAB8C-184B-4BAF-B1E8-8EACF629D7B8}" destId="{99C70133-B5FB-4D43-A93A-6EC433AC91FA}" srcOrd="0" destOrd="0" presId="urn:microsoft.com/office/officeart/2005/8/layout/hList9"/>
    <dgm:cxn modelId="{FCDA972C-7C5D-4F37-89B9-564A52CF854C}" type="presParOf" srcId="{D0AFAB8C-184B-4BAF-B1E8-8EACF629D7B8}" destId="{30D722F0-BCD7-424C-97E9-75C913E17ABF}" srcOrd="1" destOrd="0" presId="urn:microsoft.com/office/officeart/2005/8/layout/hList9"/>
    <dgm:cxn modelId="{CD93EE31-2F63-4927-9A64-465047AFE3DD}" type="presParOf" srcId="{38774B62-D26F-4AC4-891D-1211C6AEB861}" destId="{A431391A-3B35-4879-B719-E1D33ADDDC97}" srcOrd="4" destOrd="0" presId="urn:microsoft.com/office/officeart/2005/8/layout/hList9"/>
    <dgm:cxn modelId="{D86CE25E-5B6B-4A3E-96AA-5CDB655A1F85}" type="presParOf" srcId="{A431391A-3B35-4879-B719-E1D33ADDDC97}" destId="{2CC0A2DE-8283-4AB6-A035-787E12B07486}" srcOrd="0" destOrd="0" presId="urn:microsoft.com/office/officeart/2005/8/layout/hList9"/>
    <dgm:cxn modelId="{016165A4-2BCB-4434-9C81-F57A6B0B65A0}" type="presParOf" srcId="{A431391A-3B35-4879-B719-E1D33ADDDC97}" destId="{C8D8DBB8-4763-47E4-B913-35A50404DD4B}" srcOrd="1" destOrd="0" presId="urn:microsoft.com/office/officeart/2005/8/layout/hList9"/>
    <dgm:cxn modelId="{7BFD942B-3262-401E-8689-67B66C64004A}" type="presParOf" srcId="{BB9EDF41-9F4E-4DE0-81C7-14B8BDBB1DC6}" destId="{0A4E33FD-1C59-4669-BC97-764EB632193B}" srcOrd="7" destOrd="0" presId="urn:microsoft.com/office/officeart/2005/8/layout/hList9"/>
    <dgm:cxn modelId="{8C5977D1-7400-4A1A-8946-3A352ECBF6ED}" type="presParOf" srcId="{BB9EDF41-9F4E-4DE0-81C7-14B8BDBB1DC6}" destId="{E5998BD4-911F-46E7-9CEF-1C19B1F851C0}" srcOrd="8"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DFA2CC-82B7-4409-9144-52B9CC6AA743}" type="doc">
      <dgm:prSet loTypeId="urn:microsoft.com/office/officeart/2005/8/layout/pyramid2" loCatId="list" qsTypeId="urn:microsoft.com/office/officeart/2005/8/quickstyle/3d1" qsCatId="3D" csTypeId="urn:microsoft.com/office/officeart/2005/8/colors/accent0_2" csCatId="mainScheme" phldr="1"/>
      <dgm:spPr/>
      <dgm:t>
        <a:bodyPr/>
        <a:lstStyle/>
        <a:p>
          <a:endParaRPr lang="el-GR"/>
        </a:p>
      </dgm:t>
    </dgm:pt>
    <dgm:pt modelId="{654AC19E-14B3-4B04-AB6E-073F688412E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000" b="1" dirty="0" smtClean="0">
              <a:solidFill>
                <a:schemeClr val="tx1"/>
              </a:solidFill>
            </a:rPr>
            <a:t>Οφέλη σε γνωστικό επίπεδο</a:t>
          </a:r>
        </a:p>
        <a:p>
          <a:pPr marL="0" marR="0" indent="0" defTabSz="914400" eaLnBrk="1" fontAlgn="auto" latinLnBrk="0" hangingPunct="1">
            <a:lnSpc>
              <a:spcPct val="100000"/>
            </a:lnSpc>
            <a:spcBef>
              <a:spcPts val="0"/>
            </a:spcBef>
            <a:spcAft>
              <a:spcPts val="0"/>
            </a:spcAft>
            <a:buClrTx/>
            <a:buSzTx/>
            <a:buFontTx/>
            <a:buNone/>
            <a:tabLst/>
            <a:defRPr/>
          </a:pPr>
          <a:r>
            <a:rPr lang="el-GR" sz="2000" b="1" dirty="0" err="1" smtClean="0">
              <a:solidFill>
                <a:schemeClr val="tx1"/>
              </a:solidFill>
            </a:rPr>
            <a:t>Διαθεματική</a:t>
          </a:r>
          <a:r>
            <a:rPr lang="el-GR" sz="2000" b="1" dirty="0" smtClean="0">
              <a:solidFill>
                <a:schemeClr val="tx1"/>
              </a:solidFill>
            </a:rPr>
            <a:t> προσέγγιση</a:t>
          </a:r>
        </a:p>
        <a:p>
          <a:endParaRPr lang="el-GR" sz="2000" b="1" dirty="0">
            <a:solidFill>
              <a:schemeClr val="tx1"/>
            </a:solidFill>
          </a:endParaRPr>
        </a:p>
      </dgm:t>
    </dgm:pt>
    <dgm:pt modelId="{080205BC-AE36-46DE-8112-8B59FEEA6FD5}" type="parTrans" cxnId="{C7469ABC-AA65-4A2D-8B56-FB85DFD8FE44}">
      <dgm:prSet/>
      <dgm:spPr/>
      <dgm:t>
        <a:bodyPr/>
        <a:lstStyle/>
        <a:p>
          <a:endParaRPr lang="el-GR"/>
        </a:p>
      </dgm:t>
    </dgm:pt>
    <dgm:pt modelId="{CA24493D-A524-4AFC-8558-58AF295526C8}" type="sibTrans" cxnId="{C7469ABC-AA65-4A2D-8B56-FB85DFD8FE44}">
      <dgm:prSet/>
      <dgm:spPr/>
      <dgm:t>
        <a:bodyPr/>
        <a:lstStyle/>
        <a:p>
          <a:endParaRPr lang="el-GR"/>
        </a:p>
      </dgm:t>
    </dgm:pt>
    <dgm:pt modelId="{DB86BBC5-4AE7-45E7-8BB0-F84E5B8CCA4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000" b="1" dirty="0" smtClean="0">
              <a:solidFill>
                <a:schemeClr val="tx1"/>
              </a:solidFill>
            </a:rPr>
            <a:t>Συμμετοχή – Ενεργοποίηση</a:t>
          </a:r>
        </a:p>
        <a:p>
          <a:pPr marL="0" marR="0" indent="0" defTabSz="711200" eaLnBrk="1" fontAlgn="auto" latinLnBrk="0" hangingPunct="1">
            <a:lnSpc>
              <a:spcPct val="100000"/>
            </a:lnSpc>
            <a:spcBef>
              <a:spcPts val="0"/>
            </a:spcBef>
            <a:spcAft>
              <a:spcPts val="0"/>
            </a:spcAft>
            <a:buClrTx/>
            <a:buSzTx/>
            <a:buFontTx/>
            <a:buNone/>
            <a:tabLst/>
            <a:defRPr/>
          </a:pPr>
          <a:r>
            <a:rPr lang="el-GR" sz="2000" b="1" dirty="0" smtClean="0">
              <a:solidFill>
                <a:schemeClr val="tx1"/>
              </a:solidFill>
            </a:rPr>
            <a:t>Δημιουργικότητα – Πρωτοβουλία  </a:t>
          </a:r>
        </a:p>
        <a:p>
          <a:pPr marL="0" marR="0" indent="0" defTabSz="711200" eaLnBrk="1" fontAlgn="auto" latinLnBrk="0" hangingPunct="1">
            <a:lnSpc>
              <a:spcPct val="100000"/>
            </a:lnSpc>
            <a:spcBef>
              <a:spcPts val="0"/>
            </a:spcBef>
            <a:spcAft>
              <a:spcPts val="0"/>
            </a:spcAft>
            <a:buClrTx/>
            <a:buSzTx/>
            <a:buFontTx/>
            <a:buNone/>
            <a:tabLst/>
            <a:defRPr/>
          </a:pPr>
          <a:r>
            <a:rPr lang="el-GR" sz="2000" b="1" dirty="0" smtClean="0">
              <a:solidFill>
                <a:schemeClr val="tx1"/>
              </a:solidFill>
            </a:rPr>
            <a:t>Εμπειρία</a:t>
          </a:r>
        </a:p>
        <a:p>
          <a:pPr marL="0" marR="0" indent="0" defTabSz="711200" eaLnBrk="1" fontAlgn="auto" latinLnBrk="0" hangingPunct="1">
            <a:lnSpc>
              <a:spcPct val="100000"/>
            </a:lnSpc>
            <a:spcBef>
              <a:spcPts val="0"/>
            </a:spcBef>
            <a:spcAft>
              <a:spcPts val="0"/>
            </a:spcAft>
            <a:buClrTx/>
            <a:buSzTx/>
            <a:buFontTx/>
            <a:buNone/>
            <a:tabLst/>
            <a:defRPr/>
          </a:pPr>
          <a:r>
            <a:rPr lang="el-GR" sz="2000" b="1" dirty="0" smtClean="0">
              <a:solidFill>
                <a:schemeClr val="tx1"/>
              </a:solidFill>
            </a:rPr>
            <a:t>Αυτοπεποίθηση</a:t>
          </a:r>
        </a:p>
        <a:p>
          <a:pPr defTabSz="711200">
            <a:lnSpc>
              <a:spcPct val="90000"/>
            </a:lnSpc>
            <a:spcBef>
              <a:spcPct val="0"/>
            </a:spcBef>
            <a:spcAft>
              <a:spcPct val="35000"/>
            </a:spcAft>
          </a:pPr>
          <a:r>
            <a:rPr lang="el-GR" sz="2000" b="1" baseline="0" dirty="0" smtClean="0">
              <a:solidFill>
                <a:schemeClr val="tx1"/>
              </a:solidFill>
            </a:rPr>
            <a:t> </a:t>
          </a:r>
          <a:endParaRPr lang="el-GR" sz="2000" b="1" dirty="0">
            <a:solidFill>
              <a:schemeClr val="tx1"/>
            </a:solidFill>
          </a:endParaRPr>
        </a:p>
      </dgm:t>
    </dgm:pt>
    <dgm:pt modelId="{BC82D806-54EA-43D3-A2A1-5A8E1C48A1DD}" type="parTrans" cxnId="{8A2A880C-84FC-451A-A961-6FDB0B46E1B1}">
      <dgm:prSet/>
      <dgm:spPr/>
      <dgm:t>
        <a:bodyPr/>
        <a:lstStyle/>
        <a:p>
          <a:endParaRPr lang="el-GR"/>
        </a:p>
      </dgm:t>
    </dgm:pt>
    <dgm:pt modelId="{7B6D4FF4-3E6C-44C4-B6FF-0F4C2645E608}" type="sibTrans" cxnId="{8A2A880C-84FC-451A-A961-6FDB0B46E1B1}">
      <dgm:prSet/>
      <dgm:spPr/>
      <dgm:t>
        <a:bodyPr/>
        <a:lstStyle/>
        <a:p>
          <a:endParaRPr lang="el-GR"/>
        </a:p>
      </dgm:t>
    </dgm:pt>
    <dgm:pt modelId="{8D1734E5-359A-4742-8FC4-D3E1B402A0E1}">
      <dgm:prSet custT="1"/>
      <dgm:spPr/>
      <dgm:t>
        <a:bodyPr/>
        <a:lstStyle/>
        <a:p>
          <a:pPr>
            <a:lnSpc>
              <a:spcPct val="100000"/>
            </a:lnSpc>
            <a:spcAft>
              <a:spcPts val="0"/>
            </a:spcAft>
          </a:pPr>
          <a:r>
            <a:rPr lang="el-GR" sz="2000" b="1" dirty="0" smtClean="0">
              <a:solidFill>
                <a:schemeClr val="tx1"/>
              </a:solidFill>
            </a:rPr>
            <a:t>Η μαθηματική παιδεία  :</a:t>
          </a:r>
        </a:p>
        <a:p>
          <a:pPr>
            <a:lnSpc>
              <a:spcPct val="100000"/>
            </a:lnSpc>
            <a:spcAft>
              <a:spcPts val="0"/>
            </a:spcAft>
          </a:pPr>
          <a:r>
            <a:rPr lang="el-GR" sz="2000" b="1" dirty="0" smtClean="0">
              <a:solidFill>
                <a:schemeClr val="tx1"/>
              </a:solidFill>
            </a:rPr>
            <a:t>- ενισχύει λογική σκέψη </a:t>
          </a:r>
        </a:p>
        <a:p>
          <a:pPr>
            <a:lnSpc>
              <a:spcPct val="100000"/>
            </a:lnSpc>
            <a:spcAft>
              <a:spcPts val="0"/>
            </a:spcAft>
          </a:pPr>
          <a:r>
            <a:rPr lang="el-GR" sz="2000" b="1" dirty="0" smtClean="0">
              <a:solidFill>
                <a:schemeClr val="tx1"/>
              </a:solidFill>
            </a:rPr>
            <a:t>- αποτελεί εφαλτήριο πολιτισμού</a:t>
          </a:r>
          <a:endParaRPr lang="el-GR" sz="2000" b="1" dirty="0">
            <a:solidFill>
              <a:schemeClr val="tx1"/>
            </a:solidFill>
          </a:endParaRPr>
        </a:p>
      </dgm:t>
    </dgm:pt>
    <dgm:pt modelId="{16A6DC8C-2675-44EF-83BB-13A90054C844}" type="parTrans" cxnId="{871B74EB-9794-4BB3-8092-D1FC9EE18AA2}">
      <dgm:prSet/>
      <dgm:spPr/>
      <dgm:t>
        <a:bodyPr/>
        <a:lstStyle/>
        <a:p>
          <a:endParaRPr lang="el-GR"/>
        </a:p>
      </dgm:t>
    </dgm:pt>
    <dgm:pt modelId="{4EEAAD5F-0004-43F4-A4B1-52C071776250}" type="sibTrans" cxnId="{871B74EB-9794-4BB3-8092-D1FC9EE18AA2}">
      <dgm:prSet/>
      <dgm:spPr/>
      <dgm:t>
        <a:bodyPr/>
        <a:lstStyle/>
        <a:p>
          <a:endParaRPr lang="el-GR"/>
        </a:p>
      </dgm:t>
    </dgm:pt>
    <dgm:pt modelId="{ED447571-2C76-4791-B4CB-B31A0EB342F5}" type="pres">
      <dgm:prSet presAssocID="{7CDFA2CC-82B7-4409-9144-52B9CC6AA743}" presName="compositeShape" presStyleCnt="0">
        <dgm:presLayoutVars>
          <dgm:dir/>
          <dgm:resizeHandles/>
        </dgm:presLayoutVars>
      </dgm:prSet>
      <dgm:spPr/>
      <dgm:t>
        <a:bodyPr/>
        <a:lstStyle/>
        <a:p>
          <a:endParaRPr lang="el-GR"/>
        </a:p>
      </dgm:t>
    </dgm:pt>
    <dgm:pt modelId="{B113A001-91AF-4A16-BC7E-65BA172F857A}" type="pres">
      <dgm:prSet presAssocID="{7CDFA2CC-82B7-4409-9144-52B9CC6AA743}" presName="pyramid" presStyleLbl="node1" presStyleIdx="0" presStyleCnt="1" custLinFactNeighborX="-600"/>
      <dgm:spPr>
        <a:solidFill>
          <a:schemeClr val="tx2">
            <a:lumMod val="60000"/>
            <a:lumOff val="40000"/>
          </a:schemeClr>
        </a:solidFill>
      </dgm:spPr>
    </dgm:pt>
    <dgm:pt modelId="{672465E0-0F7B-4F48-9FF6-2158DEE26A6E}" type="pres">
      <dgm:prSet presAssocID="{7CDFA2CC-82B7-4409-9144-52B9CC6AA743}" presName="theList" presStyleCnt="0"/>
      <dgm:spPr/>
    </dgm:pt>
    <dgm:pt modelId="{B9F5ACCC-2DE9-49FC-9013-8361D860DC38}" type="pres">
      <dgm:prSet presAssocID="{654AC19E-14B3-4B04-AB6E-073F688412E0}" presName="aNode" presStyleLbl="fgAcc1" presStyleIdx="0" presStyleCnt="3" custScaleX="236090" custScaleY="208216">
        <dgm:presLayoutVars>
          <dgm:bulletEnabled val="1"/>
        </dgm:presLayoutVars>
      </dgm:prSet>
      <dgm:spPr/>
      <dgm:t>
        <a:bodyPr/>
        <a:lstStyle/>
        <a:p>
          <a:endParaRPr lang="el-GR"/>
        </a:p>
      </dgm:t>
    </dgm:pt>
    <dgm:pt modelId="{D5BB1F1E-75B8-45C2-8DB3-8A33A4F0E033}" type="pres">
      <dgm:prSet presAssocID="{654AC19E-14B3-4B04-AB6E-073F688412E0}" presName="aSpace" presStyleCnt="0"/>
      <dgm:spPr/>
    </dgm:pt>
    <dgm:pt modelId="{4E08E030-C0AC-4230-8A01-FB8F4F9BD48B}" type="pres">
      <dgm:prSet presAssocID="{8D1734E5-359A-4742-8FC4-D3E1B402A0E1}" presName="aNode" presStyleLbl="fgAcc1" presStyleIdx="1" presStyleCnt="3" custScaleX="233220" custScaleY="292969">
        <dgm:presLayoutVars>
          <dgm:bulletEnabled val="1"/>
        </dgm:presLayoutVars>
      </dgm:prSet>
      <dgm:spPr/>
      <dgm:t>
        <a:bodyPr/>
        <a:lstStyle/>
        <a:p>
          <a:endParaRPr lang="el-GR"/>
        </a:p>
      </dgm:t>
    </dgm:pt>
    <dgm:pt modelId="{E843D3F4-6187-4167-97CB-359BCF603020}" type="pres">
      <dgm:prSet presAssocID="{8D1734E5-359A-4742-8FC4-D3E1B402A0E1}" presName="aSpace" presStyleCnt="0"/>
      <dgm:spPr/>
    </dgm:pt>
    <dgm:pt modelId="{58C518D3-877A-4E85-8371-D09A0E16E85A}" type="pres">
      <dgm:prSet presAssocID="{DB86BBC5-4AE7-45E7-8BB0-F84E5B8CCA47}" presName="aNode" presStyleLbl="fgAcc1" presStyleIdx="2" presStyleCnt="3" custScaleX="239533" custScaleY="284067">
        <dgm:presLayoutVars>
          <dgm:bulletEnabled val="1"/>
        </dgm:presLayoutVars>
      </dgm:prSet>
      <dgm:spPr/>
      <dgm:t>
        <a:bodyPr/>
        <a:lstStyle/>
        <a:p>
          <a:endParaRPr lang="el-GR"/>
        </a:p>
      </dgm:t>
    </dgm:pt>
    <dgm:pt modelId="{684D6DD9-1309-42EB-ACA4-EC9188FB62CF}" type="pres">
      <dgm:prSet presAssocID="{DB86BBC5-4AE7-45E7-8BB0-F84E5B8CCA47}" presName="aSpace" presStyleCnt="0"/>
      <dgm:spPr/>
    </dgm:pt>
  </dgm:ptLst>
  <dgm:cxnLst>
    <dgm:cxn modelId="{C8012298-290A-4FE5-9753-820818BD2DA6}" type="presOf" srcId="{DB86BBC5-4AE7-45E7-8BB0-F84E5B8CCA47}" destId="{58C518D3-877A-4E85-8371-D09A0E16E85A}" srcOrd="0" destOrd="0" presId="urn:microsoft.com/office/officeart/2005/8/layout/pyramid2"/>
    <dgm:cxn modelId="{C7469ABC-AA65-4A2D-8B56-FB85DFD8FE44}" srcId="{7CDFA2CC-82B7-4409-9144-52B9CC6AA743}" destId="{654AC19E-14B3-4B04-AB6E-073F688412E0}" srcOrd="0" destOrd="0" parTransId="{080205BC-AE36-46DE-8112-8B59FEEA6FD5}" sibTransId="{CA24493D-A524-4AFC-8558-58AF295526C8}"/>
    <dgm:cxn modelId="{9C86E727-1094-486E-8156-69CB6D33E97E}" type="presOf" srcId="{8D1734E5-359A-4742-8FC4-D3E1B402A0E1}" destId="{4E08E030-C0AC-4230-8A01-FB8F4F9BD48B}" srcOrd="0" destOrd="0" presId="urn:microsoft.com/office/officeart/2005/8/layout/pyramid2"/>
    <dgm:cxn modelId="{871B74EB-9794-4BB3-8092-D1FC9EE18AA2}" srcId="{7CDFA2CC-82B7-4409-9144-52B9CC6AA743}" destId="{8D1734E5-359A-4742-8FC4-D3E1B402A0E1}" srcOrd="1" destOrd="0" parTransId="{16A6DC8C-2675-44EF-83BB-13A90054C844}" sibTransId="{4EEAAD5F-0004-43F4-A4B1-52C071776250}"/>
    <dgm:cxn modelId="{72FC48C9-5D4E-40DC-962D-AF1DB28D0486}" type="presOf" srcId="{654AC19E-14B3-4B04-AB6E-073F688412E0}" destId="{B9F5ACCC-2DE9-49FC-9013-8361D860DC38}" srcOrd="0" destOrd="0" presId="urn:microsoft.com/office/officeart/2005/8/layout/pyramid2"/>
    <dgm:cxn modelId="{8A2A880C-84FC-451A-A961-6FDB0B46E1B1}" srcId="{7CDFA2CC-82B7-4409-9144-52B9CC6AA743}" destId="{DB86BBC5-4AE7-45E7-8BB0-F84E5B8CCA47}" srcOrd="2" destOrd="0" parTransId="{BC82D806-54EA-43D3-A2A1-5A8E1C48A1DD}" sibTransId="{7B6D4FF4-3E6C-44C4-B6FF-0F4C2645E608}"/>
    <dgm:cxn modelId="{9BC0532C-B29A-4599-A2AA-B48A8F0737F1}" type="presOf" srcId="{7CDFA2CC-82B7-4409-9144-52B9CC6AA743}" destId="{ED447571-2C76-4791-B4CB-B31A0EB342F5}" srcOrd="0" destOrd="0" presId="urn:microsoft.com/office/officeart/2005/8/layout/pyramid2"/>
    <dgm:cxn modelId="{C1EF6C83-DAE8-4A35-965B-18EA4E1AC32A}" type="presParOf" srcId="{ED447571-2C76-4791-B4CB-B31A0EB342F5}" destId="{B113A001-91AF-4A16-BC7E-65BA172F857A}" srcOrd="0" destOrd="0" presId="urn:microsoft.com/office/officeart/2005/8/layout/pyramid2"/>
    <dgm:cxn modelId="{CFDD4784-600D-4B52-9EF9-ABD5B1C29FA6}" type="presParOf" srcId="{ED447571-2C76-4791-B4CB-B31A0EB342F5}" destId="{672465E0-0F7B-4F48-9FF6-2158DEE26A6E}" srcOrd="1" destOrd="0" presId="urn:microsoft.com/office/officeart/2005/8/layout/pyramid2"/>
    <dgm:cxn modelId="{30659059-FE19-4914-94A5-CEF8A7305122}" type="presParOf" srcId="{672465E0-0F7B-4F48-9FF6-2158DEE26A6E}" destId="{B9F5ACCC-2DE9-49FC-9013-8361D860DC38}" srcOrd="0" destOrd="0" presId="urn:microsoft.com/office/officeart/2005/8/layout/pyramid2"/>
    <dgm:cxn modelId="{855401C9-955F-4229-93DB-DFDABFE3A938}" type="presParOf" srcId="{672465E0-0F7B-4F48-9FF6-2158DEE26A6E}" destId="{D5BB1F1E-75B8-45C2-8DB3-8A33A4F0E033}" srcOrd="1" destOrd="0" presId="urn:microsoft.com/office/officeart/2005/8/layout/pyramid2"/>
    <dgm:cxn modelId="{60B604F8-ECA9-4735-8F03-C0519C90E9A4}" type="presParOf" srcId="{672465E0-0F7B-4F48-9FF6-2158DEE26A6E}" destId="{4E08E030-C0AC-4230-8A01-FB8F4F9BD48B}" srcOrd="2" destOrd="0" presId="urn:microsoft.com/office/officeart/2005/8/layout/pyramid2"/>
    <dgm:cxn modelId="{9F9BB829-FA60-4A9D-8A8F-69AB61A54416}" type="presParOf" srcId="{672465E0-0F7B-4F48-9FF6-2158DEE26A6E}" destId="{E843D3F4-6187-4167-97CB-359BCF603020}" srcOrd="3" destOrd="0" presId="urn:microsoft.com/office/officeart/2005/8/layout/pyramid2"/>
    <dgm:cxn modelId="{A38698B9-42E3-4926-9B90-0B8384397F98}" type="presParOf" srcId="{672465E0-0F7B-4F48-9FF6-2158DEE26A6E}" destId="{58C518D3-877A-4E85-8371-D09A0E16E85A}" srcOrd="4" destOrd="0" presId="urn:microsoft.com/office/officeart/2005/8/layout/pyramid2"/>
    <dgm:cxn modelId="{C590DCFC-C4DA-412C-9F20-26DFEE88C9E3}" type="presParOf" srcId="{672465E0-0F7B-4F48-9FF6-2158DEE26A6E}" destId="{684D6DD9-1309-42EB-ACA4-EC9188FB62CF}"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DFA2CC-82B7-4409-9144-52B9CC6AA743}" type="doc">
      <dgm:prSet loTypeId="urn:microsoft.com/office/officeart/2005/8/layout/pyramid2" loCatId="list" qsTypeId="urn:microsoft.com/office/officeart/2005/8/quickstyle/3d1" qsCatId="3D" csTypeId="urn:microsoft.com/office/officeart/2005/8/colors/accent0_2" csCatId="mainScheme" phldr="1"/>
      <dgm:spPr/>
      <dgm:t>
        <a:bodyPr/>
        <a:lstStyle/>
        <a:p>
          <a:endParaRPr lang="el-GR"/>
        </a:p>
      </dgm:t>
    </dgm:pt>
    <dgm:pt modelId="{654AC19E-14B3-4B04-AB6E-073F688412E0}">
      <dgm:prSet phldrT="[Text]" custT="1"/>
      <dgm:spPr/>
      <dgm:t>
        <a:bodyPr/>
        <a:lstStyle/>
        <a:p>
          <a:pPr marL="0" marR="0" indent="0" defTabSz="889000" eaLnBrk="1" fontAlgn="auto" latinLnBrk="0" hangingPunct="1">
            <a:lnSpc>
              <a:spcPct val="100000"/>
            </a:lnSpc>
            <a:spcBef>
              <a:spcPct val="0"/>
            </a:spcBef>
            <a:spcAft>
              <a:spcPts val="0"/>
            </a:spcAft>
            <a:buClrTx/>
            <a:buSzTx/>
            <a:buFontTx/>
            <a:buNone/>
            <a:tabLst/>
            <a:defRPr/>
          </a:pPr>
          <a:endParaRPr lang="el-GR" sz="2000" b="1" dirty="0" smtClean="0"/>
        </a:p>
        <a:p>
          <a:pPr marL="0" marR="0" indent="0" defTabSz="889000" eaLnBrk="1" fontAlgn="auto" latinLnBrk="0" hangingPunct="1">
            <a:lnSpc>
              <a:spcPct val="100000"/>
            </a:lnSpc>
            <a:spcBef>
              <a:spcPct val="0"/>
            </a:spcBef>
            <a:spcAft>
              <a:spcPts val="0"/>
            </a:spcAft>
            <a:buClrTx/>
            <a:buSzTx/>
            <a:buFontTx/>
            <a:buNone/>
            <a:tabLst/>
            <a:defRPr/>
          </a:pPr>
          <a:endParaRPr lang="el-GR" sz="2000" b="1" dirty="0" smtClean="0"/>
        </a:p>
        <a:p>
          <a:pPr marL="0" marR="0" indent="0" defTabSz="889000" eaLnBrk="1" fontAlgn="auto" latinLnBrk="0" hangingPunct="1">
            <a:lnSpc>
              <a:spcPct val="100000"/>
            </a:lnSpc>
            <a:spcBef>
              <a:spcPct val="0"/>
            </a:spcBef>
            <a:spcAft>
              <a:spcPts val="0"/>
            </a:spcAft>
            <a:buClrTx/>
            <a:buSzTx/>
            <a:buFontTx/>
            <a:buNone/>
            <a:tabLst/>
            <a:defRPr/>
          </a:pPr>
          <a:r>
            <a:rPr lang="el-GR" sz="2000" b="1" dirty="0" smtClean="0">
              <a:solidFill>
                <a:schemeClr val="tx1"/>
              </a:solidFill>
            </a:rPr>
            <a:t>Το σχολείο χώρος επαγγελματικής ανάπτυξης</a:t>
          </a:r>
        </a:p>
        <a:p>
          <a:pPr defTabSz="889000">
            <a:lnSpc>
              <a:spcPct val="100000"/>
            </a:lnSpc>
            <a:spcBef>
              <a:spcPct val="0"/>
            </a:spcBef>
            <a:spcAft>
              <a:spcPts val="0"/>
            </a:spcAft>
          </a:pPr>
          <a:r>
            <a:rPr lang="el-GR" sz="2000" b="1" dirty="0" smtClean="0"/>
            <a:t> </a:t>
          </a:r>
        </a:p>
        <a:p>
          <a:pPr defTabSz="889000">
            <a:lnSpc>
              <a:spcPct val="100000"/>
            </a:lnSpc>
            <a:spcBef>
              <a:spcPct val="0"/>
            </a:spcBef>
            <a:spcAft>
              <a:spcPts val="0"/>
            </a:spcAft>
          </a:pPr>
          <a:endParaRPr lang="el-GR" sz="2000" b="1" dirty="0"/>
        </a:p>
      </dgm:t>
    </dgm:pt>
    <dgm:pt modelId="{080205BC-AE36-46DE-8112-8B59FEEA6FD5}" type="parTrans" cxnId="{C7469ABC-AA65-4A2D-8B56-FB85DFD8FE44}">
      <dgm:prSet/>
      <dgm:spPr/>
      <dgm:t>
        <a:bodyPr/>
        <a:lstStyle/>
        <a:p>
          <a:endParaRPr lang="el-GR"/>
        </a:p>
      </dgm:t>
    </dgm:pt>
    <dgm:pt modelId="{CA24493D-A524-4AFC-8558-58AF295526C8}" type="sibTrans" cxnId="{C7469ABC-AA65-4A2D-8B56-FB85DFD8FE44}">
      <dgm:prSet/>
      <dgm:spPr/>
      <dgm:t>
        <a:bodyPr/>
        <a:lstStyle/>
        <a:p>
          <a:endParaRPr lang="el-GR"/>
        </a:p>
      </dgm:t>
    </dgm:pt>
    <dgm:pt modelId="{9848A79C-5A91-48C6-ACF6-07F8EF00E15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l-GR"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el-GR" sz="2000" b="1" dirty="0" smtClean="0">
              <a:solidFill>
                <a:schemeClr val="tx1"/>
              </a:solidFill>
            </a:rPr>
            <a:t>Δημιουργία, Πολύπλευρες δεξιότητες,</a:t>
          </a:r>
        </a:p>
        <a:p>
          <a:pPr marL="0" marR="0" indent="0" defTabSz="914400" eaLnBrk="1" fontAlgn="auto" latinLnBrk="0" hangingPunct="1">
            <a:lnSpc>
              <a:spcPct val="100000"/>
            </a:lnSpc>
            <a:spcBef>
              <a:spcPts val="0"/>
            </a:spcBef>
            <a:spcAft>
              <a:spcPts val="0"/>
            </a:spcAft>
            <a:buClrTx/>
            <a:buSzTx/>
            <a:buFontTx/>
            <a:buNone/>
            <a:tabLst/>
            <a:defRPr/>
          </a:pPr>
          <a:r>
            <a:rPr lang="el-GR" sz="2000" b="1" dirty="0" err="1" smtClean="0">
              <a:solidFill>
                <a:schemeClr val="tx1"/>
              </a:solidFill>
            </a:rPr>
            <a:t>Αναστοχασμός</a:t>
          </a:r>
          <a:endParaRPr lang="el-GR" sz="2000" b="1" dirty="0" smtClean="0">
            <a:solidFill>
              <a:schemeClr val="tx1"/>
            </a:solidFill>
          </a:endParaRPr>
        </a:p>
        <a:p>
          <a:pPr defTabSz="1066800">
            <a:lnSpc>
              <a:spcPct val="90000"/>
            </a:lnSpc>
            <a:spcBef>
              <a:spcPct val="0"/>
            </a:spcBef>
            <a:spcAft>
              <a:spcPct val="35000"/>
            </a:spcAft>
          </a:pPr>
          <a:endParaRPr lang="el-GR" sz="1600" dirty="0"/>
        </a:p>
      </dgm:t>
    </dgm:pt>
    <dgm:pt modelId="{7D7888B3-08D7-409A-A6BB-EB5BE50D14C3}" type="parTrans" cxnId="{B63A8161-C198-4883-92D6-0D4E9BA89DF3}">
      <dgm:prSet/>
      <dgm:spPr/>
      <dgm:t>
        <a:bodyPr/>
        <a:lstStyle/>
        <a:p>
          <a:endParaRPr lang="el-GR"/>
        </a:p>
      </dgm:t>
    </dgm:pt>
    <dgm:pt modelId="{F0FF6517-C370-4ED4-B232-5F27BB69A948}" type="sibTrans" cxnId="{B63A8161-C198-4883-92D6-0D4E9BA89DF3}">
      <dgm:prSet/>
      <dgm:spPr/>
      <dgm:t>
        <a:bodyPr/>
        <a:lstStyle/>
        <a:p>
          <a:endParaRPr lang="el-GR"/>
        </a:p>
      </dgm:t>
    </dgm:pt>
    <dgm:pt modelId="{F9D9E16E-5EBC-437E-94D9-BE4B362EBAAB}">
      <dgm:prSet custT="1"/>
      <dgm:spPr/>
      <dgm:t>
        <a:bodyPr/>
        <a:lstStyle/>
        <a:p>
          <a:pPr defTabSz="889000">
            <a:lnSpc>
              <a:spcPct val="100000"/>
            </a:lnSpc>
            <a:spcBef>
              <a:spcPts val="0"/>
            </a:spcBef>
            <a:spcAft>
              <a:spcPts val="0"/>
            </a:spcAft>
          </a:pPr>
          <a:endParaRPr lang="el-GR" sz="1800" b="1" dirty="0" smtClean="0"/>
        </a:p>
        <a:p>
          <a:pPr defTabSz="889000">
            <a:lnSpc>
              <a:spcPct val="100000"/>
            </a:lnSpc>
            <a:spcBef>
              <a:spcPts val="0"/>
            </a:spcBef>
            <a:spcAft>
              <a:spcPts val="0"/>
            </a:spcAft>
          </a:pPr>
          <a:r>
            <a:rPr lang="el-GR" sz="2000" b="1" dirty="0" smtClean="0">
              <a:solidFill>
                <a:schemeClr val="tx1"/>
              </a:solidFill>
            </a:rPr>
            <a:t>Σχολική κουλτούρα- ταυτότητα σχολείου </a:t>
          </a:r>
        </a:p>
        <a:p>
          <a:pPr marL="0" marR="0" indent="0" defTabSz="914400" eaLnBrk="1" fontAlgn="auto" latinLnBrk="0" hangingPunct="1">
            <a:lnSpc>
              <a:spcPct val="100000"/>
            </a:lnSpc>
            <a:spcBef>
              <a:spcPts val="0"/>
            </a:spcBef>
            <a:spcAft>
              <a:spcPts val="0"/>
            </a:spcAft>
            <a:buClrTx/>
            <a:buSzTx/>
            <a:buFontTx/>
            <a:buNone/>
            <a:tabLst/>
            <a:defRPr/>
          </a:pPr>
          <a:r>
            <a:rPr lang="el-GR" sz="2000" b="1" dirty="0" smtClean="0">
              <a:solidFill>
                <a:schemeClr val="tx1"/>
              </a:solidFill>
            </a:rPr>
            <a:t>Θετικό κλίμα</a:t>
          </a:r>
        </a:p>
        <a:p>
          <a:endParaRPr lang="el-GR" b="1" dirty="0" smtClean="0"/>
        </a:p>
      </dgm:t>
    </dgm:pt>
    <dgm:pt modelId="{4260DD41-712A-4408-8FE6-9A5E9740ACFF}" type="parTrans" cxnId="{D97CD4F6-B455-4EA6-9875-AAC1BB8DCEC9}">
      <dgm:prSet/>
      <dgm:spPr/>
      <dgm:t>
        <a:bodyPr/>
        <a:lstStyle/>
        <a:p>
          <a:endParaRPr lang="el-GR"/>
        </a:p>
      </dgm:t>
    </dgm:pt>
    <dgm:pt modelId="{30AA285F-F535-4D45-8B3A-3D6E3071DDD0}" type="sibTrans" cxnId="{D97CD4F6-B455-4EA6-9875-AAC1BB8DCEC9}">
      <dgm:prSet/>
      <dgm:spPr/>
      <dgm:t>
        <a:bodyPr/>
        <a:lstStyle/>
        <a:p>
          <a:endParaRPr lang="el-GR"/>
        </a:p>
      </dgm:t>
    </dgm:pt>
    <dgm:pt modelId="{C9FCF761-CADB-4700-9030-AAC203FE5F06}">
      <dgm:prSet custT="1"/>
      <dgm:spPr/>
      <dgm:t>
        <a:bodyPr/>
        <a:lstStyle/>
        <a:p>
          <a:r>
            <a:rPr lang="el-GR" sz="2000" b="1" dirty="0" smtClean="0">
              <a:solidFill>
                <a:schemeClr val="tx1"/>
              </a:solidFill>
            </a:rPr>
            <a:t>Αξιοποίηση γνώσης -εμπειρίας εκπαιδευτικών</a:t>
          </a:r>
          <a:endParaRPr lang="el-GR" sz="2000" b="1" dirty="0">
            <a:solidFill>
              <a:schemeClr val="tx1"/>
            </a:solidFill>
          </a:endParaRPr>
        </a:p>
      </dgm:t>
    </dgm:pt>
    <dgm:pt modelId="{02D5AA7E-EEA4-4E33-9114-B634AD42C2F6}" type="parTrans" cxnId="{CC37DDDF-7A35-497C-8EB4-54EE3259C16F}">
      <dgm:prSet/>
      <dgm:spPr/>
      <dgm:t>
        <a:bodyPr/>
        <a:lstStyle/>
        <a:p>
          <a:endParaRPr lang="el-GR"/>
        </a:p>
      </dgm:t>
    </dgm:pt>
    <dgm:pt modelId="{34A37205-74E3-4DD8-BB42-766C0D20586D}" type="sibTrans" cxnId="{CC37DDDF-7A35-497C-8EB4-54EE3259C16F}">
      <dgm:prSet/>
      <dgm:spPr/>
      <dgm:t>
        <a:bodyPr/>
        <a:lstStyle/>
        <a:p>
          <a:endParaRPr lang="el-GR"/>
        </a:p>
      </dgm:t>
    </dgm:pt>
    <dgm:pt modelId="{2C11D610-5303-442F-8B02-50D6781C9A2E}">
      <dgm:prSet custT="1"/>
      <dgm:spPr/>
      <dgm:t>
        <a:bodyPr/>
        <a:lstStyle/>
        <a:p>
          <a:r>
            <a:rPr lang="el-GR" sz="2000" b="1" dirty="0" smtClean="0">
              <a:solidFill>
                <a:schemeClr val="tx1"/>
              </a:solidFill>
            </a:rPr>
            <a:t>Ατμόσφαιρα αλληλεγγύης - εμπιστοσύνης Συλλογικότητα </a:t>
          </a:r>
          <a:endParaRPr lang="el-GR" sz="2000" b="1" dirty="0">
            <a:solidFill>
              <a:schemeClr val="tx1"/>
            </a:solidFill>
          </a:endParaRPr>
        </a:p>
      </dgm:t>
    </dgm:pt>
    <dgm:pt modelId="{949688A1-13E3-4B2F-B284-692285CFE7E8}" type="parTrans" cxnId="{4E579440-8DE4-4B30-90C2-FB584F7B924F}">
      <dgm:prSet/>
      <dgm:spPr/>
      <dgm:t>
        <a:bodyPr/>
        <a:lstStyle/>
        <a:p>
          <a:endParaRPr lang="el-GR"/>
        </a:p>
      </dgm:t>
    </dgm:pt>
    <dgm:pt modelId="{3AC91E28-D0D0-44CC-A0D9-519FAA4EC382}" type="sibTrans" cxnId="{4E579440-8DE4-4B30-90C2-FB584F7B924F}">
      <dgm:prSet/>
      <dgm:spPr/>
      <dgm:t>
        <a:bodyPr/>
        <a:lstStyle/>
        <a:p>
          <a:endParaRPr lang="el-GR"/>
        </a:p>
      </dgm:t>
    </dgm:pt>
    <dgm:pt modelId="{36A17B8F-D287-471E-AC66-D824F3FC1A3B}">
      <dgm:prSet custT="1"/>
      <dgm:spPr/>
      <dgm:t>
        <a:bodyPr/>
        <a:lstStyle/>
        <a:p>
          <a:r>
            <a:rPr lang="el-GR" sz="2000" b="1" dirty="0" smtClean="0">
              <a:solidFill>
                <a:schemeClr val="tx1"/>
              </a:solidFill>
            </a:rPr>
            <a:t>Ενδυνάμωση της σχολικής μονάδας </a:t>
          </a:r>
        </a:p>
        <a:p>
          <a:r>
            <a:rPr lang="el-GR" sz="2000" b="1" dirty="0" smtClean="0">
              <a:solidFill>
                <a:schemeClr val="tx1"/>
              </a:solidFill>
            </a:rPr>
            <a:t>μέσα  από υιοθέτηση κοινών στόχων - οράματος</a:t>
          </a:r>
          <a:endParaRPr lang="el-GR" sz="2000" b="1" dirty="0">
            <a:solidFill>
              <a:schemeClr val="tx1"/>
            </a:solidFill>
          </a:endParaRPr>
        </a:p>
      </dgm:t>
    </dgm:pt>
    <dgm:pt modelId="{1C333FDE-F960-4706-AA2F-0723A21DA4AD}" type="parTrans" cxnId="{25C65755-AFFB-4627-9C15-CB803814EC9A}">
      <dgm:prSet/>
      <dgm:spPr/>
      <dgm:t>
        <a:bodyPr/>
        <a:lstStyle/>
        <a:p>
          <a:endParaRPr lang="el-GR"/>
        </a:p>
      </dgm:t>
    </dgm:pt>
    <dgm:pt modelId="{7B21B6E2-7E73-4546-83EA-D37B5B38A528}" type="sibTrans" cxnId="{25C65755-AFFB-4627-9C15-CB803814EC9A}">
      <dgm:prSet/>
      <dgm:spPr/>
      <dgm:t>
        <a:bodyPr/>
        <a:lstStyle/>
        <a:p>
          <a:endParaRPr lang="el-GR"/>
        </a:p>
      </dgm:t>
    </dgm:pt>
    <dgm:pt modelId="{ED447571-2C76-4791-B4CB-B31A0EB342F5}" type="pres">
      <dgm:prSet presAssocID="{7CDFA2CC-82B7-4409-9144-52B9CC6AA743}" presName="compositeShape" presStyleCnt="0">
        <dgm:presLayoutVars>
          <dgm:dir/>
          <dgm:resizeHandles/>
        </dgm:presLayoutVars>
      </dgm:prSet>
      <dgm:spPr/>
      <dgm:t>
        <a:bodyPr/>
        <a:lstStyle/>
        <a:p>
          <a:endParaRPr lang="el-GR"/>
        </a:p>
      </dgm:t>
    </dgm:pt>
    <dgm:pt modelId="{B113A001-91AF-4A16-BC7E-65BA172F857A}" type="pres">
      <dgm:prSet presAssocID="{7CDFA2CC-82B7-4409-9144-52B9CC6AA743}" presName="pyramid" presStyleLbl="node1" presStyleIdx="0" presStyleCnt="1"/>
      <dgm:spPr>
        <a:solidFill>
          <a:schemeClr val="tx2">
            <a:lumMod val="60000"/>
            <a:lumOff val="40000"/>
          </a:schemeClr>
        </a:solidFill>
      </dgm:spPr>
    </dgm:pt>
    <dgm:pt modelId="{672465E0-0F7B-4F48-9FF6-2158DEE26A6E}" type="pres">
      <dgm:prSet presAssocID="{7CDFA2CC-82B7-4409-9144-52B9CC6AA743}" presName="theList" presStyleCnt="0"/>
      <dgm:spPr/>
    </dgm:pt>
    <dgm:pt modelId="{B9F5ACCC-2DE9-49FC-9013-8361D860DC38}" type="pres">
      <dgm:prSet presAssocID="{654AC19E-14B3-4B04-AB6E-073F688412E0}" presName="aNode" presStyleLbl="fgAcc1" presStyleIdx="0" presStyleCnt="6" custScaleX="250062" custScaleY="114033" custLinFactNeighborX="2712" custLinFactNeighborY="-68707">
        <dgm:presLayoutVars>
          <dgm:bulletEnabled val="1"/>
        </dgm:presLayoutVars>
      </dgm:prSet>
      <dgm:spPr/>
      <dgm:t>
        <a:bodyPr/>
        <a:lstStyle/>
        <a:p>
          <a:endParaRPr lang="el-GR"/>
        </a:p>
      </dgm:t>
    </dgm:pt>
    <dgm:pt modelId="{D5BB1F1E-75B8-45C2-8DB3-8A33A4F0E033}" type="pres">
      <dgm:prSet presAssocID="{654AC19E-14B3-4B04-AB6E-073F688412E0}" presName="aSpace" presStyleCnt="0"/>
      <dgm:spPr/>
    </dgm:pt>
    <dgm:pt modelId="{D7312C21-16C7-44D9-B7FA-388A143F3E03}" type="pres">
      <dgm:prSet presAssocID="{9848A79C-5A91-48C6-ACF6-07F8EF00E15E}" presName="aNode" presStyleLbl="fgAcc1" presStyleIdx="1" presStyleCnt="6" custScaleX="246877">
        <dgm:presLayoutVars>
          <dgm:bulletEnabled val="1"/>
        </dgm:presLayoutVars>
      </dgm:prSet>
      <dgm:spPr/>
      <dgm:t>
        <a:bodyPr/>
        <a:lstStyle/>
        <a:p>
          <a:endParaRPr lang="el-GR"/>
        </a:p>
      </dgm:t>
    </dgm:pt>
    <dgm:pt modelId="{9CA6DCD1-531F-45BB-B250-3CEF6657A344}" type="pres">
      <dgm:prSet presAssocID="{9848A79C-5A91-48C6-ACF6-07F8EF00E15E}" presName="aSpace" presStyleCnt="0"/>
      <dgm:spPr/>
    </dgm:pt>
    <dgm:pt modelId="{E899F28B-0C05-4A7A-9A53-4452D61FA8AD}" type="pres">
      <dgm:prSet presAssocID="{C9FCF761-CADB-4700-9030-AAC203FE5F06}" presName="aNode" presStyleLbl="fgAcc1" presStyleIdx="2" presStyleCnt="6" custScaleX="242896">
        <dgm:presLayoutVars>
          <dgm:bulletEnabled val="1"/>
        </dgm:presLayoutVars>
      </dgm:prSet>
      <dgm:spPr/>
      <dgm:t>
        <a:bodyPr/>
        <a:lstStyle/>
        <a:p>
          <a:endParaRPr lang="el-GR"/>
        </a:p>
      </dgm:t>
    </dgm:pt>
    <dgm:pt modelId="{4369754D-6A80-4B1E-80EC-05EF96A2F262}" type="pres">
      <dgm:prSet presAssocID="{C9FCF761-CADB-4700-9030-AAC203FE5F06}" presName="aSpace" presStyleCnt="0"/>
      <dgm:spPr/>
    </dgm:pt>
    <dgm:pt modelId="{5A4D2369-7654-436F-8486-EE9BAFCC9EA3}" type="pres">
      <dgm:prSet presAssocID="{2C11D610-5303-442F-8B02-50D6781C9A2E}" presName="aNode" presStyleLbl="fgAcc1" presStyleIdx="3" presStyleCnt="6" custScaleX="243046">
        <dgm:presLayoutVars>
          <dgm:bulletEnabled val="1"/>
        </dgm:presLayoutVars>
      </dgm:prSet>
      <dgm:spPr/>
      <dgm:t>
        <a:bodyPr/>
        <a:lstStyle/>
        <a:p>
          <a:endParaRPr lang="el-GR"/>
        </a:p>
      </dgm:t>
    </dgm:pt>
    <dgm:pt modelId="{064723C8-48AF-4343-BD30-CE0363242B82}" type="pres">
      <dgm:prSet presAssocID="{2C11D610-5303-442F-8B02-50D6781C9A2E}" presName="aSpace" presStyleCnt="0"/>
      <dgm:spPr/>
    </dgm:pt>
    <dgm:pt modelId="{DA68558B-F017-4A59-B1B7-E921DD3B5710}" type="pres">
      <dgm:prSet presAssocID="{36A17B8F-D287-471E-AC66-D824F3FC1A3B}" presName="aNode" presStyleLbl="fgAcc1" presStyleIdx="4" presStyleCnt="6" custScaleX="243046">
        <dgm:presLayoutVars>
          <dgm:bulletEnabled val="1"/>
        </dgm:presLayoutVars>
      </dgm:prSet>
      <dgm:spPr/>
      <dgm:t>
        <a:bodyPr/>
        <a:lstStyle/>
        <a:p>
          <a:endParaRPr lang="el-GR"/>
        </a:p>
      </dgm:t>
    </dgm:pt>
    <dgm:pt modelId="{1AB9410D-A370-4D06-AF6D-DEE11DE3C58E}" type="pres">
      <dgm:prSet presAssocID="{36A17B8F-D287-471E-AC66-D824F3FC1A3B}" presName="aSpace" presStyleCnt="0"/>
      <dgm:spPr/>
    </dgm:pt>
    <dgm:pt modelId="{5AF088AE-52B7-4F82-944E-6F81D401468D}" type="pres">
      <dgm:prSet presAssocID="{F9D9E16E-5EBC-437E-94D9-BE4B362EBAAB}" presName="aNode" presStyleLbl="fgAcc1" presStyleIdx="5" presStyleCnt="6" custScaleX="251996" custScaleY="129781" custLinFactNeighborX="4475" custLinFactNeighborY="92753">
        <dgm:presLayoutVars>
          <dgm:bulletEnabled val="1"/>
        </dgm:presLayoutVars>
      </dgm:prSet>
      <dgm:spPr/>
      <dgm:t>
        <a:bodyPr/>
        <a:lstStyle/>
        <a:p>
          <a:endParaRPr lang="el-GR"/>
        </a:p>
      </dgm:t>
    </dgm:pt>
    <dgm:pt modelId="{8B646950-22C5-496F-AE0E-7E31DFA0073C}" type="pres">
      <dgm:prSet presAssocID="{F9D9E16E-5EBC-437E-94D9-BE4B362EBAAB}" presName="aSpace" presStyleCnt="0"/>
      <dgm:spPr/>
    </dgm:pt>
  </dgm:ptLst>
  <dgm:cxnLst>
    <dgm:cxn modelId="{CC37DDDF-7A35-497C-8EB4-54EE3259C16F}" srcId="{7CDFA2CC-82B7-4409-9144-52B9CC6AA743}" destId="{C9FCF761-CADB-4700-9030-AAC203FE5F06}" srcOrd="2" destOrd="0" parTransId="{02D5AA7E-EEA4-4E33-9114-B634AD42C2F6}" sibTransId="{34A37205-74E3-4DD8-BB42-766C0D20586D}"/>
    <dgm:cxn modelId="{BD678DEC-4034-4AA2-B2ED-594A9E6CAFB9}" type="presOf" srcId="{F9D9E16E-5EBC-437E-94D9-BE4B362EBAAB}" destId="{5AF088AE-52B7-4F82-944E-6F81D401468D}" srcOrd="0" destOrd="0" presId="urn:microsoft.com/office/officeart/2005/8/layout/pyramid2"/>
    <dgm:cxn modelId="{DE2B76C9-5FC3-490C-8205-6C6F93DB3B3B}" type="presOf" srcId="{654AC19E-14B3-4B04-AB6E-073F688412E0}" destId="{B9F5ACCC-2DE9-49FC-9013-8361D860DC38}" srcOrd="0" destOrd="0" presId="urn:microsoft.com/office/officeart/2005/8/layout/pyramid2"/>
    <dgm:cxn modelId="{1388518C-06E6-43E7-9293-E8E1806659D3}" type="presOf" srcId="{7CDFA2CC-82B7-4409-9144-52B9CC6AA743}" destId="{ED447571-2C76-4791-B4CB-B31A0EB342F5}" srcOrd="0" destOrd="0" presId="urn:microsoft.com/office/officeart/2005/8/layout/pyramid2"/>
    <dgm:cxn modelId="{4E579440-8DE4-4B30-90C2-FB584F7B924F}" srcId="{7CDFA2CC-82B7-4409-9144-52B9CC6AA743}" destId="{2C11D610-5303-442F-8B02-50D6781C9A2E}" srcOrd="3" destOrd="0" parTransId="{949688A1-13E3-4B2F-B284-692285CFE7E8}" sibTransId="{3AC91E28-D0D0-44CC-A0D9-519FAA4EC382}"/>
    <dgm:cxn modelId="{B63A8161-C198-4883-92D6-0D4E9BA89DF3}" srcId="{7CDFA2CC-82B7-4409-9144-52B9CC6AA743}" destId="{9848A79C-5A91-48C6-ACF6-07F8EF00E15E}" srcOrd="1" destOrd="0" parTransId="{7D7888B3-08D7-409A-A6BB-EB5BE50D14C3}" sibTransId="{F0FF6517-C370-4ED4-B232-5F27BB69A948}"/>
    <dgm:cxn modelId="{C7469ABC-AA65-4A2D-8B56-FB85DFD8FE44}" srcId="{7CDFA2CC-82B7-4409-9144-52B9CC6AA743}" destId="{654AC19E-14B3-4B04-AB6E-073F688412E0}" srcOrd="0" destOrd="0" parTransId="{080205BC-AE36-46DE-8112-8B59FEEA6FD5}" sibTransId="{CA24493D-A524-4AFC-8558-58AF295526C8}"/>
    <dgm:cxn modelId="{69BB28C3-9881-444B-AB91-6845D6FDDDE1}" type="presOf" srcId="{9848A79C-5A91-48C6-ACF6-07F8EF00E15E}" destId="{D7312C21-16C7-44D9-B7FA-388A143F3E03}" srcOrd="0" destOrd="0" presId="urn:microsoft.com/office/officeart/2005/8/layout/pyramid2"/>
    <dgm:cxn modelId="{25C65755-AFFB-4627-9C15-CB803814EC9A}" srcId="{7CDFA2CC-82B7-4409-9144-52B9CC6AA743}" destId="{36A17B8F-D287-471E-AC66-D824F3FC1A3B}" srcOrd="4" destOrd="0" parTransId="{1C333FDE-F960-4706-AA2F-0723A21DA4AD}" sibTransId="{7B21B6E2-7E73-4546-83EA-D37B5B38A528}"/>
    <dgm:cxn modelId="{1E2D9AC3-97BC-4B4E-8BA8-18F054650528}" type="presOf" srcId="{2C11D610-5303-442F-8B02-50D6781C9A2E}" destId="{5A4D2369-7654-436F-8486-EE9BAFCC9EA3}" srcOrd="0" destOrd="0" presId="urn:microsoft.com/office/officeart/2005/8/layout/pyramid2"/>
    <dgm:cxn modelId="{D97CD4F6-B455-4EA6-9875-AAC1BB8DCEC9}" srcId="{7CDFA2CC-82B7-4409-9144-52B9CC6AA743}" destId="{F9D9E16E-5EBC-437E-94D9-BE4B362EBAAB}" srcOrd="5" destOrd="0" parTransId="{4260DD41-712A-4408-8FE6-9A5E9740ACFF}" sibTransId="{30AA285F-F535-4D45-8B3A-3D6E3071DDD0}"/>
    <dgm:cxn modelId="{6E036646-9C57-45E2-8EBD-2C2B455A8EAF}" type="presOf" srcId="{C9FCF761-CADB-4700-9030-AAC203FE5F06}" destId="{E899F28B-0C05-4A7A-9A53-4452D61FA8AD}" srcOrd="0" destOrd="0" presId="urn:microsoft.com/office/officeart/2005/8/layout/pyramid2"/>
    <dgm:cxn modelId="{5B07C6A8-2B0C-4235-AF13-F5FEED46B063}" type="presOf" srcId="{36A17B8F-D287-471E-AC66-D824F3FC1A3B}" destId="{DA68558B-F017-4A59-B1B7-E921DD3B5710}" srcOrd="0" destOrd="0" presId="urn:microsoft.com/office/officeart/2005/8/layout/pyramid2"/>
    <dgm:cxn modelId="{8BA13254-A211-4232-A0C7-392F1D3CADBC}" type="presParOf" srcId="{ED447571-2C76-4791-B4CB-B31A0EB342F5}" destId="{B113A001-91AF-4A16-BC7E-65BA172F857A}" srcOrd="0" destOrd="0" presId="urn:microsoft.com/office/officeart/2005/8/layout/pyramid2"/>
    <dgm:cxn modelId="{2362AE3A-FB67-494A-ACF8-E9A25C33799F}" type="presParOf" srcId="{ED447571-2C76-4791-B4CB-B31A0EB342F5}" destId="{672465E0-0F7B-4F48-9FF6-2158DEE26A6E}" srcOrd="1" destOrd="0" presId="urn:microsoft.com/office/officeart/2005/8/layout/pyramid2"/>
    <dgm:cxn modelId="{2E24F2C9-C0D6-46CE-9DDF-380DD2E07F6F}" type="presParOf" srcId="{672465E0-0F7B-4F48-9FF6-2158DEE26A6E}" destId="{B9F5ACCC-2DE9-49FC-9013-8361D860DC38}" srcOrd="0" destOrd="0" presId="urn:microsoft.com/office/officeart/2005/8/layout/pyramid2"/>
    <dgm:cxn modelId="{77798FFB-8CB1-4C07-9829-7D43D11013FC}" type="presParOf" srcId="{672465E0-0F7B-4F48-9FF6-2158DEE26A6E}" destId="{D5BB1F1E-75B8-45C2-8DB3-8A33A4F0E033}" srcOrd="1" destOrd="0" presId="urn:microsoft.com/office/officeart/2005/8/layout/pyramid2"/>
    <dgm:cxn modelId="{B98D5A0B-4429-4E52-93BA-D293781E96E9}" type="presParOf" srcId="{672465E0-0F7B-4F48-9FF6-2158DEE26A6E}" destId="{D7312C21-16C7-44D9-B7FA-388A143F3E03}" srcOrd="2" destOrd="0" presId="urn:microsoft.com/office/officeart/2005/8/layout/pyramid2"/>
    <dgm:cxn modelId="{144753B1-F738-45AD-BB83-41F6A699791F}" type="presParOf" srcId="{672465E0-0F7B-4F48-9FF6-2158DEE26A6E}" destId="{9CA6DCD1-531F-45BB-B250-3CEF6657A344}" srcOrd="3" destOrd="0" presId="urn:microsoft.com/office/officeart/2005/8/layout/pyramid2"/>
    <dgm:cxn modelId="{FFD4815F-BA1D-438C-97D8-2823B4949BE2}" type="presParOf" srcId="{672465E0-0F7B-4F48-9FF6-2158DEE26A6E}" destId="{E899F28B-0C05-4A7A-9A53-4452D61FA8AD}" srcOrd="4" destOrd="0" presId="urn:microsoft.com/office/officeart/2005/8/layout/pyramid2"/>
    <dgm:cxn modelId="{035D0575-A6B0-43E0-A816-4706DD1B54B4}" type="presParOf" srcId="{672465E0-0F7B-4F48-9FF6-2158DEE26A6E}" destId="{4369754D-6A80-4B1E-80EC-05EF96A2F262}" srcOrd="5" destOrd="0" presId="urn:microsoft.com/office/officeart/2005/8/layout/pyramid2"/>
    <dgm:cxn modelId="{B9DE60C5-C6E6-4F1F-8746-C61C02553F6B}" type="presParOf" srcId="{672465E0-0F7B-4F48-9FF6-2158DEE26A6E}" destId="{5A4D2369-7654-436F-8486-EE9BAFCC9EA3}" srcOrd="6" destOrd="0" presId="urn:microsoft.com/office/officeart/2005/8/layout/pyramid2"/>
    <dgm:cxn modelId="{B742C56A-D6F3-40DE-92C9-A544623B6DA6}" type="presParOf" srcId="{672465E0-0F7B-4F48-9FF6-2158DEE26A6E}" destId="{064723C8-48AF-4343-BD30-CE0363242B82}" srcOrd="7" destOrd="0" presId="urn:microsoft.com/office/officeart/2005/8/layout/pyramid2"/>
    <dgm:cxn modelId="{B7D94860-91F6-43DD-B142-65CB0D9C473B}" type="presParOf" srcId="{672465E0-0F7B-4F48-9FF6-2158DEE26A6E}" destId="{DA68558B-F017-4A59-B1B7-E921DD3B5710}" srcOrd="8" destOrd="0" presId="urn:microsoft.com/office/officeart/2005/8/layout/pyramid2"/>
    <dgm:cxn modelId="{53070AE4-EE2B-4F39-BA29-A410A1C43B5F}" type="presParOf" srcId="{672465E0-0F7B-4F48-9FF6-2158DEE26A6E}" destId="{1AB9410D-A370-4D06-AF6D-DEE11DE3C58E}" srcOrd="9" destOrd="0" presId="urn:microsoft.com/office/officeart/2005/8/layout/pyramid2"/>
    <dgm:cxn modelId="{5685D139-9BE8-4C6C-AC7E-97334421DDFA}" type="presParOf" srcId="{672465E0-0F7B-4F48-9FF6-2158DEE26A6E}" destId="{5AF088AE-52B7-4F82-944E-6F81D401468D}" srcOrd="10" destOrd="0" presId="urn:microsoft.com/office/officeart/2005/8/layout/pyramid2"/>
    <dgm:cxn modelId="{91360A8E-0D34-4B2E-BA23-2729B18C4E37}" type="presParOf" srcId="{672465E0-0F7B-4F48-9FF6-2158DEE26A6E}" destId="{8B646950-22C5-496F-AE0E-7E31DFA0073C}"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A484D4-5D57-4CD1-BE2F-71904338811F}" type="datetimeFigureOut">
              <a:rPr lang="el-GR" smtClean="0"/>
              <a:pPr/>
              <a:t>17/7/2015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12AE77-61B3-4973-8E70-1DD1EE7A0572}"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0D1B8-1F72-4318-95F0-E35363527DF0}" type="datetimeFigureOut">
              <a:rPr lang="el-GR" smtClean="0"/>
              <a:pPr/>
              <a:t>17/7/2015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8E7BE-08F5-497B-A612-392DED2A171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3600" b="1" dirty="0" smtClean="0">
                <a:solidFill>
                  <a:srgbClr val="FF0000"/>
                </a:solidFill>
              </a:rPr>
              <a:t>Η</a:t>
            </a:r>
            <a:r>
              <a:rPr lang="el-GR" sz="3600" b="1" baseline="0" dirty="0" smtClean="0">
                <a:solidFill>
                  <a:srgbClr val="FF0000"/>
                </a:solidFill>
              </a:rPr>
              <a:t> παρουσίαση που ακολουθεί συνόδευσε την ανακοίνωσή μας στο </a:t>
            </a:r>
            <a:r>
              <a:rPr lang="el-GR" sz="2000" b="1" kern="1200" dirty="0" smtClean="0">
                <a:solidFill>
                  <a:srgbClr val="FF0000"/>
                </a:solidFill>
                <a:latin typeface="+mn-lt"/>
                <a:ea typeface="+mn-ea"/>
                <a:cs typeface="+mn-cs"/>
              </a:rPr>
              <a:t>Πανελλήνιο Συνέδριο</a:t>
            </a:r>
            <a:r>
              <a:rPr lang="el-GR" sz="2000" b="1" kern="1200" baseline="0" dirty="0" smtClean="0">
                <a:solidFill>
                  <a:srgbClr val="FF0000"/>
                </a:solidFill>
                <a:latin typeface="+mn-lt"/>
                <a:ea typeface="+mn-ea"/>
                <a:cs typeface="+mn-cs"/>
              </a:rPr>
              <a:t> «</a:t>
            </a:r>
            <a:r>
              <a:rPr lang="el-GR" sz="2000" b="1" kern="1200" dirty="0" smtClean="0">
                <a:solidFill>
                  <a:srgbClr val="FF0000"/>
                </a:solidFill>
                <a:latin typeface="+mn-lt"/>
                <a:ea typeface="+mn-ea"/>
                <a:cs typeface="+mn-cs"/>
              </a:rPr>
              <a:t>Καλές πρακτικές και Καινοτομία στη Δευτεροβάθμια Εκπαίδευση»</a:t>
            </a:r>
            <a:r>
              <a:rPr lang="el-GR" sz="2000" b="1" kern="1200" baseline="0" dirty="0" smtClean="0">
                <a:solidFill>
                  <a:srgbClr val="FF0000"/>
                </a:solidFill>
                <a:latin typeface="+mn-lt"/>
                <a:ea typeface="+mn-ea"/>
                <a:cs typeface="+mn-cs"/>
              </a:rPr>
              <a:t> που πραγματοποιήθηκε στις </a:t>
            </a:r>
            <a:r>
              <a:rPr lang="el-GR" sz="2000" b="1" kern="1200" dirty="0" smtClean="0">
                <a:solidFill>
                  <a:srgbClr val="FF0000"/>
                </a:solidFill>
                <a:latin typeface="+mn-lt"/>
                <a:ea typeface="+mn-ea"/>
                <a:cs typeface="+mn-cs"/>
              </a:rPr>
              <a:t>14 – 15 Μαρτίου 2015 </a:t>
            </a:r>
            <a:r>
              <a:rPr lang="el-GR" sz="2000" b="1" kern="1200" baseline="0" dirty="0" smtClean="0">
                <a:solidFill>
                  <a:srgbClr val="FF0000"/>
                </a:solidFill>
                <a:latin typeface="+mn-lt"/>
                <a:ea typeface="+mn-ea"/>
                <a:cs typeface="+mn-cs"/>
              </a:rPr>
              <a:t> στην </a:t>
            </a:r>
            <a:r>
              <a:rPr lang="el-GR" sz="2000" b="1" kern="1200" dirty="0" smtClean="0">
                <a:solidFill>
                  <a:srgbClr val="FF0000"/>
                </a:solidFill>
                <a:latin typeface="+mn-lt"/>
                <a:ea typeface="+mn-ea"/>
                <a:cs typeface="+mn-cs"/>
              </a:rPr>
              <a:t>Αθήνα. Αφορά την</a:t>
            </a:r>
            <a:r>
              <a:rPr lang="el-GR" sz="2000" b="1" kern="1200" baseline="0" dirty="0" smtClean="0">
                <a:solidFill>
                  <a:srgbClr val="FF0000"/>
                </a:solidFill>
                <a:latin typeface="+mn-lt"/>
                <a:ea typeface="+mn-ea"/>
                <a:cs typeface="+mn-cs"/>
              </a:rPr>
              <a:t> καινοτόμο δράση Ημέρες Μαθηματικών που υλοποιούμε στο 15</a:t>
            </a:r>
            <a:r>
              <a:rPr lang="el-GR" sz="2000" b="1" kern="1200" baseline="30000" dirty="0" smtClean="0">
                <a:solidFill>
                  <a:srgbClr val="FF0000"/>
                </a:solidFill>
                <a:latin typeface="+mn-lt"/>
                <a:ea typeface="+mn-ea"/>
                <a:cs typeface="+mn-cs"/>
              </a:rPr>
              <a:t>ο</a:t>
            </a:r>
            <a:r>
              <a:rPr lang="el-GR" sz="2000" b="1" kern="1200" baseline="0" dirty="0" smtClean="0">
                <a:solidFill>
                  <a:srgbClr val="FF0000"/>
                </a:solidFill>
                <a:latin typeface="+mn-lt"/>
                <a:ea typeface="+mn-ea"/>
                <a:cs typeface="+mn-cs"/>
              </a:rPr>
              <a:t> Γυμνάσιο Περιστερίου –συγκεκριμένα τις τρεις πρώτες διοργανώσεις. </a:t>
            </a:r>
            <a:r>
              <a:rPr lang="el-GR" sz="2000" b="1" kern="1200" dirty="0" smtClean="0">
                <a:solidFill>
                  <a:srgbClr val="FF0000"/>
                </a:solidFill>
                <a:latin typeface="+mn-lt"/>
                <a:ea typeface="+mn-ea"/>
                <a:cs typeface="+mn-cs"/>
              </a:rPr>
              <a:t>Λίγο</a:t>
            </a:r>
            <a:r>
              <a:rPr lang="el-GR" sz="2000" b="1" kern="1200" baseline="0" dirty="0" smtClean="0">
                <a:solidFill>
                  <a:srgbClr val="FF0000"/>
                </a:solidFill>
                <a:latin typeface="+mn-lt"/>
                <a:ea typeface="+mn-ea"/>
                <a:cs typeface="+mn-cs"/>
              </a:rPr>
              <a:t> μετά το Συνέδριο υλοποιήθηκε στο σχολείο μας η 4</a:t>
            </a:r>
            <a:r>
              <a:rPr lang="el-GR" sz="2000" b="1" kern="1200" baseline="30000" dirty="0" smtClean="0">
                <a:solidFill>
                  <a:srgbClr val="FF0000"/>
                </a:solidFill>
                <a:latin typeface="+mn-lt"/>
                <a:ea typeface="+mn-ea"/>
                <a:cs typeface="+mn-cs"/>
              </a:rPr>
              <a:t>η</a:t>
            </a:r>
            <a:r>
              <a:rPr lang="el-GR" sz="2000" b="1" kern="1200" baseline="0" dirty="0" smtClean="0">
                <a:solidFill>
                  <a:srgbClr val="FF0000"/>
                </a:solidFill>
                <a:latin typeface="+mn-lt"/>
                <a:ea typeface="+mn-ea"/>
                <a:cs typeface="+mn-cs"/>
              </a:rPr>
              <a:t> Ημέρα Μαθηματικών. Προγραμματίζαμε μια διήμερη διοργάνωση, αλλά τελικά καταλήξαμε σε τριήμερη λόγω του όγκου και του ενδιαφέροντος των συμμετοχών. Στο κείμενο της ανακοίνωσής μας που δημοσιεύθηκε στο περιοδικό </a:t>
            </a:r>
            <a:r>
              <a:rPr lang="el-GR" sz="2000" b="1" i="1" kern="1200" baseline="0" dirty="0" err="1" smtClean="0">
                <a:solidFill>
                  <a:srgbClr val="FF0000"/>
                </a:solidFill>
                <a:latin typeface="+mn-lt"/>
                <a:ea typeface="+mn-ea"/>
                <a:cs typeface="+mn-cs"/>
              </a:rPr>
              <a:t>Έρκυνα</a:t>
            </a:r>
            <a:r>
              <a:rPr lang="el-GR" sz="2000" b="1" kern="1200" baseline="0" dirty="0" smtClean="0">
                <a:solidFill>
                  <a:srgbClr val="FF0000"/>
                </a:solidFill>
                <a:latin typeface="+mn-lt"/>
                <a:ea typeface="+mn-ea"/>
                <a:cs typeface="+mn-cs"/>
              </a:rPr>
              <a:t>  περιγράφονται αναλυτικά και οι 4 Ημέρες μας.</a:t>
            </a:r>
            <a:endParaRPr lang="el-GR" sz="2000" kern="1200" dirty="0" smtClean="0">
              <a:solidFill>
                <a:srgbClr val="FF0000"/>
              </a:solidFill>
              <a:latin typeface="+mn-lt"/>
              <a:ea typeface="+mn-ea"/>
              <a:cs typeface="+mn-cs"/>
            </a:endParaRPr>
          </a:p>
          <a:p>
            <a:endParaRPr lang="el-GR" sz="2000"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3F8E7BE-08F5-497B-A612-392DED2A171B}"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3F8E7BE-08F5-497B-A612-392DED2A171B}"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l-GR" sz="1800" dirty="0" smtClean="0"/>
              <a:t>Πιο συγκεκριμένα, </a:t>
            </a:r>
            <a:r>
              <a:rPr lang="el-GR" sz="1800" baseline="0" dirty="0" smtClean="0"/>
              <a:t>την πρώτη φορά πραγματοποιήθηκε μόνο ο </a:t>
            </a:r>
            <a:r>
              <a:rPr lang="el-GR" sz="1800" baseline="0" dirty="0" err="1" smtClean="0"/>
              <a:t>ενδοσχολικός</a:t>
            </a:r>
            <a:r>
              <a:rPr lang="el-GR" sz="1800" baseline="0" dirty="0" smtClean="0"/>
              <a:t> διαγωνισμός μαθηματικού </a:t>
            </a:r>
            <a:r>
              <a:rPr lang="el-GR" sz="1800" baseline="0" dirty="0" err="1" smtClean="0"/>
              <a:t>εγγραματισμού</a:t>
            </a:r>
            <a:r>
              <a:rPr lang="el-GR" sz="1800" baseline="0" dirty="0" smtClean="0"/>
              <a:t>.</a:t>
            </a:r>
          </a:p>
          <a:p>
            <a:r>
              <a:rPr lang="el-GR" sz="1800" baseline="0" dirty="0" smtClean="0"/>
              <a:t>Κατά τη δεύτερη χρονιά , έχουμε την ενεργό συμμετοχή και άλλων συναδέλφων διαφόρων ειδικοτήτων. Οι συνεισφορά τους ήταν η παρουσίαση θεμάτων που σχετίζονται με μαθηματικά και η δημιουργία εικαστικών θεματικών έργων με επιρροές από τα μαθηματικά , κυρίως γεωμετρικές και με συγκεκριμένο προσανατολισμό στην τεχνοτροπία. Σημειώνουμε ότι η καθηγήτρια των εικαστικών κάνει μια προεργασία μελέτης από ρεύματα καλλιτεχνών με επιρροές από γεωμετρικά σχήματα. Ακόμα είχαμε και τη συντεταγμένη προσπάθεια διάχυσης της ιδέας μέσα από το σχολικό περιοδικό, την ιστοσελίδα και δειλά-δειλά την κουβέντα με άλλα σχολεία για την υλοποίηση συνεργασιών.</a:t>
            </a:r>
          </a:p>
          <a:p>
            <a:endParaRPr lang="el-GR" sz="1800" dirty="0" smtClean="0"/>
          </a:p>
          <a:p>
            <a:r>
              <a:rPr lang="el-GR" sz="1800" dirty="0" smtClean="0"/>
              <a:t>Την 3</a:t>
            </a:r>
            <a:r>
              <a:rPr lang="el-GR" sz="1800" baseline="30000" dirty="0" smtClean="0"/>
              <a:t>η</a:t>
            </a:r>
            <a:r>
              <a:rPr lang="el-GR" sz="1800" baseline="0" dirty="0" smtClean="0"/>
              <a:t> χρονιά , κρατήθηκαν βέβαια όλες οι προηγούμενες μορφές δραστηριοτήτων, αλλά κατά τον σχεδιασμό της δράσης είχαμε και τη συνεργασία και την καθοδήγηση  από την σύμβουλό μας την κα. </a:t>
            </a:r>
            <a:r>
              <a:rPr lang="el-GR" sz="1800" baseline="0" dirty="0" err="1" smtClean="0"/>
              <a:t>Λυμπεροπούλου</a:t>
            </a:r>
            <a:r>
              <a:rPr lang="el-GR" sz="1800" baseline="0" dirty="0" smtClean="0"/>
              <a:t> , από την οποία και προέκυψε η πρόταση για το θεατρικό έργο, ως μια νέα δραστηριότητα, αλλά και η πιο μεθοδευμένη εμπλοκή των μαθητών μας. Γιατί στην αρχή όπως προανέφερα θέλαμε να δώσουμε μια πιο ενδιαφέρουσα προσέγγιση των μαθηματικών , μέσα από τις διάφορες εμπειρίες που θα προσφέραμε εμείς στα παιδιά , αλλά καλύτερα μαθαίνεις και σου μένουν πράγματα αν σηκώνεις τα μανίκια και εμπλέκεσαι…  </a:t>
            </a:r>
            <a:endParaRPr lang="el-GR" sz="1800" dirty="0" smtClean="0"/>
          </a:p>
        </p:txBody>
      </p:sp>
      <p:sp>
        <p:nvSpPr>
          <p:cNvPr id="4" name="Slide Number Placeholder 3"/>
          <p:cNvSpPr>
            <a:spLocks noGrp="1"/>
          </p:cNvSpPr>
          <p:nvPr>
            <p:ph type="sldNum" sz="quarter" idx="10"/>
          </p:nvPr>
        </p:nvSpPr>
        <p:spPr/>
        <p:txBody>
          <a:bodyPr/>
          <a:lstStyle/>
          <a:p>
            <a:fld id="{23F8E7BE-08F5-497B-A612-392DED2A171B}"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l-GR" sz="2000" dirty="0" smtClean="0"/>
              <a:t>Οι</a:t>
            </a:r>
            <a:r>
              <a:rPr lang="el-GR" sz="2000" baseline="0" dirty="0" smtClean="0"/>
              <a:t> φιλόλογοι ενεργοποιήθηκαν και παρουσίασαν την Υπατία , τον Κ. </a:t>
            </a:r>
            <a:r>
              <a:rPr lang="el-GR" sz="2000" baseline="0" dirty="0" err="1" smtClean="0"/>
              <a:t>Καραθεοδωρή</a:t>
            </a:r>
            <a:endParaRPr lang="el-GR" sz="2000" baseline="0" dirty="0" smtClean="0"/>
          </a:p>
          <a:p>
            <a:r>
              <a:rPr lang="el-GR" sz="2000" baseline="0" dirty="0" smtClean="0"/>
              <a:t>Συνάδελφος ειδικότητας  ΠΕ04 φυσικών , παρουσίασε τα γεωμετρικά στοιχεία του πίνακα του Ραφαήλ «Η Σχολή των Αθηνών».</a:t>
            </a:r>
            <a:endParaRPr lang="el-GR" sz="2000" dirty="0" smtClean="0"/>
          </a:p>
          <a:p>
            <a:r>
              <a:rPr lang="el-GR" sz="2000" dirty="0" smtClean="0"/>
              <a:t>Από</a:t>
            </a:r>
            <a:r>
              <a:rPr lang="el-GR" sz="2000" baseline="0" dirty="0" smtClean="0"/>
              <a:t> τους μαθηματικούς παρουσιάστηκαν δύο βίντεο , ένα για την μαθηματικό Υπατία και ένα για τη Χρυσή Τομή στο ανθρώπινο σώμα.</a:t>
            </a:r>
          </a:p>
          <a:p>
            <a:r>
              <a:rPr lang="el-GR" sz="2000" baseline="0" dirty="0" smtClean="0"/>
              <a:t>Στο σημείο αυτό θα ήθελα να επισημάνω τις συνεργασίες που αναδείχθηκαν αλλά και το γεγονός της πληροφοριακής επάρκειας που απαιτείται σε ένα εγχείρημα όπως η παραγωγή των δύο ταινιών, γιατί έπρεπε να τις φορτώσουμε  και να κάνουμε ένα σχετικό μοντάζ και υποτιτλισμό.</a:t>
            </a:r>
          </a:p>
          <a:p>
            <a:endParaRPr lang="el-GR" dirty="0" smtClean="0"/>
          </a:p>
        </p:txBody>
      </p:sp>
      <p:sp>
        <p:nvSpPr>
          <p:cNvPr id="4" name="Slide Number Placeholder 3"/>
          <p:cNvSpPr>
            <a:spLocks noGrp="1"/>
          </p:cNvSpPr>
          <p:nvPr>
            <p:ph type="sldNum" sz="quarter" idx="10"/>
          </p:nvPr>
        </p:nvSpPr>
        <p:spPr/>
        <p:txBody>
          <a:bodyPr/>
          <a:lstStyle/>
          <a:p>
            <a:fld id="{23F8E7BE-08F5-497B-A612-392DED2A171B}"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Την 3</a:t>
            </a:r>
            <a:r>
              <a:rPr lang="el-GR" baseline="30000" dirty="0" smtClean="0"/>
              <a:t>η</a:t>
            </a:r>
            <a:r>
              <a:rPr lang="el-GR" baseline="0" dirty="0" smtClean="0"/>
              <a:t> χρονιά λοιπόν είχαμε </a:t>
            </a:r>
            <a:r>
              <a:rPr lang="el-GR" baseline="0" dirty="0" err="1" smtClean="0"/>
              <a:t>παλι</a:t>
            </a:r>
            <a:r>
              <a:rPr lang="el-GR" baseline="0" dirty="0" smtClean="0"/>
              <a:t> τον </a:t>
            </a:r>
            <a:r>
              <a:rPr lang="el-GR" baseline="0" dirty="0" err="1" smtClean="0"/>
              <a:t>διαγωνσιμό</a:t>
            </a:r>
            <a:r>
              <a:rPr lang="el-GR" baseline="0" dirty="0" smtClean="0"/>
              <a:t> και επιπλέον ως μία βασική δραστηριοποίηση των μαθητών είχαμε την σύνθεση ενός ερωτηματολογίου για την αίσθησή τους για το μάθημα των </a:t>
            </a:r>
            <a:r>
              <a:rPr lang="el-GR" baseline="0" dirty="0" err="1" smtClean="0"/>
              <a:t>μαθηματικων</a:t>
            </a:r>
            <a:r>
              <a:rPr lang="el-GR" baseline="0" dirty="0" smtClean="0"/>
              <a:t>. Οι μαθητές (</a:t>
            </a:r>
            <a:r>
              <a:rPr lang="el-GR" baseline="0" dirty="0" err="1" smtClean="0"/>
              <a:t>Γ΄Γυμνασίου</a:t>
            </a:r>
            <a:r>
              <a:rPr lang="el-GR" baseline="0" dirty="0" smtClean="0"/>
              <a:t>), με μία μικρή καθοδήγηση από τους μαθηματικούς αλλά και φιλόλογο συνάδελφο , δόμησαν το ερωτηματολόγιο , το έτρεξαν μέσα στο σχολείο και στη συνέχεια έκαναν την απλή στατιστική ανάλυση και παρουσίαση. </a:t>
            </a:r>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l-GR" sz="2000" dirty="0" smtClean="0"/>
              <a:t>Είχαμε επίσης από συνάδελφο θεολόγο , παρουσίαση</a:t>
            </a:r>
            <a:r>
              <a:rPr lang="el-GR" sz="2000" baseline="0" dirty="0" smtClean="0"/>
              <a:t> για τα μαθηματικά στους πολιτισμούς της ανατολής , με μία πολιτισμική ερμηνεία της ανάπτυξης της γεωμετρίας ως τον πρώτο κλάδο των μαθηματικών που αναπτύχθηκε.</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baseline="0" dirty="0" smtClean="0"/>
              <a:t>Συνάδελφος μουσικής ανέπτυξε τη σχέση του μέτρου και της αρμονίας στη μουσική θεωρία και παρουσιάστηκε και το μονόχορδο ως </a:t>
            </a:r>
            <a:r>
              <a:rPr lang="el-GR" sz="2000" dirty="0" smtClean="0"/>
              <a:t>το πρώτο επιστημονικό μουσικό όργανο στην ιστορία.</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Στη συνέχεια είχαμε τη θεατρική παράσταση «Το Μάθημα» του </a:t>
            </a:r>
            <a:r>
              <a:rPr lang="el-GR" sz="2000" dirty="0" err="1" smtClean="0"/>
              <a:t>Ευγένειου</a:t>
            </a:r>
            <a:r>
              <a:rPr lang="el-GR" sz="2000" dirty="0" smtClean="0"/>
              <a:t> </a:t>
            </a:r>
            <a:r>
              <a:rPr lang="el-GR" sz="2000" dirty="0" err="1" smtClean="0"/>
              <a:t>Ιονέσκο</a:t>
            </a:r>
            <a:r>
              <a:rPr lang="el-GR" sz="2000" dirty="0" smtClean="0"/>
              <a:t> με 2 μαθητές και με τη συνεργασία συναδέλφου φιλολόγου.</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Μία νέα δραστηριότητα ήταν η</a:t>
            </a:r>
            <a:r>
              <a:rPr lang="el-GR" sz="2000" baseline="0" dirty="0" smtClean="0"/>
              <a:t> εισαγωγή στην κρυπτογράφηση , με μορφή παιχνιδιού , όπου οι μαθητές κρυπτογραφούσαν και αποκρυπτογραφούσαν λέξεις  για να έρθουν σε επαφή με τους απλούς μηχανισμούς της κρυπτογράφησης. Καταληκτικά δώσαμε με απλά λόγια την κρυπτογράφηση του δημόσιου κλειδιού , μιας και είναι σε ευρεία χρήση από τους ίδιους τους μαθητές σε αρκετές διαδικτυακές τους δραστηριότητες.</a:t>
            </a:r>
            <a:endParaRPr lang="el-GR" sz="2000"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Είχαμε εργασία</a:t>
            </a:r>
            <a:r>
              <a:rPr lang="el-GR" baseline="0" dirty="0" smtClean="0"/>
              <a:t> μαθητών για τους μαθηματικούς όρους της αγγλικής που προέρχονται από την ελληνική γλώσσα , από συνάδελφο αγγλικής φιλολογίας. Η εργασία έγινε με συγκεκριμένες προδιαγραφές , απαιτούσε χρήση των υπηρεσιών του παγκόσμιου ιστού και αναζήτηση στο διαδίκτυο και αναρτήθηκε στην ιστοσελίδα μας.</a:t>
            </a:r>
          </a:p>
          <a:p>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dirty="0" smtClean="0">
                <a:solidFill>
                  <a:schemeClr val="bg1"/>
                </a:solidFill>
              </a:rPr>
              <a:t>Οι μαθητές </a:t>
            </a:r>
            <a:r>
              <a:rPr lang="en-US" sz="1200" dirty="0" smtClean="0">
                <a:solidFill>
                  <a:schemeClr val="bg1"/>
                </a:solidFill>
              </a:rPr>
              <a:t> </a:t>
            </a:r>
            <a:r>
              <a:rPr lang="el-GR" sz="1200" dirty="0" smtClean="0">
                <a:solidFill>
                  <a:schemeClr val="bg1"/>
                </a:solidFill>
              </a:rPr>
              <a:t>μέσα από τη μελέτη έργων Οπ </a:t>
            </a:r>
            <a:r>
              <a:rPr lang="el-GR" sz="1200" dirty="0" err="1" smtClean="0">
                <a:solidFill>
                  <a:schemeClr val="bg1"/>
                </a:solidFill>
              </a:rPr>
              <a:t>Αρτ</a:t>
            </a:r>
            <a:r>
              <a:rPr lang="el-GR" sz="1200" dirty="0" smtClean="0">
                <a:solidFill>
                  <a:schemeClr val="bg1"/>
                </a:solidFill>
              </a:rPr>
              <a:t> (ιδίως </a:t>
            </a:r>
            <a:r>
              <a:rPr lang="el-GR" sz="1200" dirty="0" err="1" smtClean="0">
                <a:solidFill>
                  <a:schemeClr val="bg1"/>
                </a:solidFill>
              </a:rPr>
              <a:t>Βαζαρέλι</a:t>
            </a:r>
            <a:r>
              <a:rPr lang="el-GR" sz="1200" dirty="0" smtClean="0">
                <a:solidFill>
                  <a:schemeClr val="bg1"/>
                </a:solidFill>
              </a:rPr>
              <a:t>  και </a:t>
            </a:r>
            <a:r>
              <a:rPr lang="el-GR" sz="1200" dirty="0" err="1" smtClean="0">
                <a:solidFill>
                  <a:schemeClr val="bg1"/>
                </a:solidFill>
              </a:rPr>
              <a:t>Όπυ</a:t>
            </a:r>
            <a:r>
              <a:rPr lang="el-GR" sz="1200" dirty="0" smtClean="0">
                <a:solidFill>
                  <a:schemeClr val="bg1"/>
                </a:solidFill>
              </a:rPr>
              <a:t> </a:t>
            </a:r>
            <a:r>
              <a:rPr lang="el-GR" sz="1200" dirty="0" err="1" smtClean="0">
                <a:solidFill>
                  <a:schemeClr val="bg1"/>
                </a:solidFill>
              </a:rPr>
              <a:t>Ζούνη</a:t>
            </a:r>
            <a:r>
              <a:rPr lang="el-GR" sz="1200" dirty="0" smtClean="0">
                <a:solidFill>
                  <a:schemeClr val="bg1"/>
                </a:solidFill>
              </a:rPr>
              <a:t>)</a:t>
            </a:r>
          </a:p>
          <a:p>
            <a:r>
              <a:rPr lang="el-GR" sz="1200" dirty="0" smtClean="0">
                <a:solidFill>
                  <a:schemeClr val="bg1"/>
                </a:solidFill>
              </a:rPr>
              <a:t>αντιλήφθηκαν τη σύνδεση Τέχνης και Μαθηματικών σε μία μορφή τεχνοτροπίας και δημιούργησαν </a:t>
            </a:r>
          </a:p>
          <a:p>
            <a:r>
              <a:rPr lang="el-GR" sz="1200" dirty="0" smtClean="0">
                <a:solidFill>
                  <a:schemeClr val="bg1"/>
                </a:solidFill>
              </a:rPr>
              <a:t>δικά τους έργα.</a:t>
            </a:r>
          </a:p>
          <a:p>
            <a:r>
              <a:rPr lang="el-GR" sz="1200" dirty="0" smtClean="0">
                <a:solidFill>
                  <a:schemeClr val="bg1"/>
                </a:solidFill>
              </a:rPr>
              <a:t>Εντύπωση προκαλεί το γεγονός ότι δημιούργησαν τέτοια έργα , ενώ στην τάξη δυσκολεύονται να πιάσουν χάρακα και διαβήτη…</a:t>
            </a:r>
          </a:p>
          <a:p>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Για την τρέχουσα χρονιά έχουμε λόγω συμμετοχών</a:t>
            </a:r>
            <a:r>
              <a:rPr lang="el-GR" baseline="0" dirty="0" smtClean="0"/>
              <a:t> τη διεύρυνση της εκδήλωσης σε δύο μέρες.</a:t>
            </a:r>
          </a:p>
          <a:p>
            <a:r>
              <a:rPr lang="el-GR" baseline="0" dirty="0" smtClean="0"/>
              <a:t>Την πρώτη ημέρα έχει οργανωθεί κυνήγι θησαυρού με αινίγματα λογικής και μαθηματικών, ενώ σημαντική θα είναι η φάση όπου θα παρουσιαστούν πειράματα φυσικής-χημείας με σχολιασμό από μαθητές και καθηγητές και θα πραγματοποιηθούν επίσης πειράματα</a:t>
            </a:r>
            <a:endParaRPr lang="el-GR" dirty="0" smtClean="0"/>
          </a:p>
          <a:p>
            <a:r>
              <a:rPr lang="el-GR" dirty="0" smtClean="0"/>
              <a:t>Θα γίνει επίσης μία</a:t>
            </a:r>
            <a:r>
              <a:rPr lang="el-GR" baseline="0" dirty="0" smtClean="0"/>
              <a:t> προσπάθεια για αξιολόγηση των διδακτικών στρατηγικών που ακολουθούνται από τους συναδέλφους.</a:t>
            </a:r>
          </a:p>
          <a:p>
            <a:endParaRPr lang="el-GR" dirty="0" smtClean="0"/>
          </a:p>
          <a:p>
            <a:r>
              <a:rPr lang="el-GR" dirty="0" smtClean="0"/>
              <a:t>Στην 2</a:t>
            </a:r>
            <a:r>
              <a:rPr lang="el-GR" baseline="30000" dirty="0" smtClean="0"/>
              <a:t>η</a:t>
            </a:r>
            <a:r>
              <a:rPr lang="el-GR" baseline="0" dirty="0" smtClean="0"/>
              <a:t> ημέρα έχουμε τη γνωστή ροή με το διαγωνισμό και τις ομιλίες και επιπροσθέτως παρουσίαση μιας διδασκαλίας που έγινε από την κα. </a:t>
            </a:r>
            <a:r>
              <a:rPr lang="el-GR" baseline="0" dirty="0" err="1" smtClean="0"/>
              <a:t>Λυμπεροπούλου</a:t>
            </a:r>
            <a:r>
              <a:rPr lang="el-GR" baseline="0" dirty="0" smtClean="0"/>
              <a:t> με θέμα</a:t>
            </a:r>
            <a:r>
              <a:rPr lang="el-GR" dirty="0" smtClean="0"/>
              <a:t> «Αρχαία &amp;</a:t>
            </a:r>
            <a:r>
              <a:rPr lang="el-GR" baseline="0" dirty="0" smtClean="0"/>
              <a:t> μαθηματικά</a:t>
            </a:r>
            <a:r>
              <a:rPr lang="el-GR" dirty="0" smtClean="0"/>
              <a:t>» και με </a:t>
            </a:r>
            <a:r>
              <a:rPr lang="el-GR" dirty="0" err="1" smtClean="0"/>
              <a:t>αφόρμηση</a:t>
            </a:r>
            <a:r>
              <a:rPr lang="el-GR" dirty="0" smtClean="0"/>
              <a:t> τον διάλογο Σωκράτη – </a:t>
            </a:r>
            <a:r>
              <a:rPr lang="el-GR" dirty="0" err="1" smtClean="0"/>
              <a:t>Μέμνωνα</a:t>
            </a:r>
            <a:r>
              <a:rPr lang="el-GR" dirty="0" smtClean="0"/>
              <a:t> έγινε προσέγγιση</a:t>
            </a:r>
            <a:r>
              <a:rPr lang="el-GR" baseline="0" dirty="0" smtClean="0"/>
              <a:t> του Πυθαγορείου και της έννοιας τετραγωνικής ρίζας.  </a:t>
            </a:r>
            <a:endParaRPr lang="en-US" baseline="0" dirty="0" smtClean="0"/>
          </a:p>
          <a:p>
            <a:endParaRPr lang="el-GR" baseline="0" dirty="0" smtClean="0"/>
          </a:p>
          <a:p>
            <a:r>
              <a:rPr lang="el-GR" baseline="0" dirty="0" smtClean="0"/>
              <a:t>Έχουμε και διαγωνισμό </a:t>
            </a:r>
            <a:r>
              <a:rPr lang="en-US" baseline="0" dirty="0" err="1" smtClean="0"/>
              <a:t>tangram</a:t>
            </a:r>
            <a:endParaRPr lang="el-GR" baseline="0" dirty="0" smtClean="0"/>
          </a:p>
          <a:p>
            <a:r>
              <a:rPr lang="el-GR" baseline="0" dirty="0" smtClean="0"/>
              <a:t>Έχουμε και πρόσκληση συναδέλφων από άλλα σχολεία για παρακολούθηση της εκδήλωσης και προσβλέπουμε σε μελλοντική συμμετοχή και συνεργασία.</a:t>
            </a:r>
          </a:p>
          <a:p>
            <a:endParaRPr lang="el-GR" baseline="0" dirty="0" smtClean="0"/>
          </a:p>
          <a:p>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Courier New" pitchFamily="49" charset="0"/>
              <a:buChar char="o"/>
            </a:pPr>
            <a:r>
              <a:rPr lang="el-GR" sz="1200" dirty="0" smtClean="0"/>
              <a:t>Περίπου 250 παιδιά</a:t>
            </a:r>
          </a:p>
          <a:p>
            <a:pPr>
              <a:buFont typeface="Courier New" pitchFamily="49" charset="0"/>
              <a:buChar char="o"/>
            </a:pPr>
            <a:r>
              <a:rPr lang="el-GR" sz="1200" dirty="0" smtClean="0"/>
              <a:t>29 Καθηγητές – με</a:t>
            </a:r>
            <a:r>
              <a:rPr lang="el-GR" sz="1200" baseline="0" dirty="0" smtClean="0"/>
              <a:t> τα 2/3 να έχουν οργανική θέση , αλλά οι μισοί </a:t>
            </a:r>
            <a:endParaRPr lang="el-GR" sz="1200" dirty="0" smtClean="0"/>
          </a:p>
          <a:p>
            <a:pPr>
              <a:buFont typeface="Courier New" pitchFamily="49" charset="0"/>
              <a:buChar char="o"/>
            </a:pPr>
            <a:r>
              <a:rPr lang="el-GR" sz="1200" dirty="0" smtClean="0"/>
              <a:t>10 αίθουσες </a:t>
            </a:r>
          </a:p>
          <a:p>
            <a:pPr>
              <a:buFont typeface="Courier New" pitchFamily="49" charset="0"/>
              <a:buChar char="o"/>
            </a:pPr>
            <a:r>
              <a:rPr lang="el-GR" sz="1200" dirty="0" err="1" smtClean="0"/>
              <a:t>Διαδραστικοί</a:t>
            </a:r>
            <a:r>
              <a:rPr lang="el-GR" sz="1200" dirty="0" smtClean="0"/>
              <a:t> πίνακες</a:t>
            </a:r>
          </a:p>
          <a:p>
            <a:pPr>
              <a:buFont typeface="Courier New" pitchFamily="49" charset="0"/>
              <a:buChar char="o"/>
            </a:pPr>
            <a:r>
              <a:rPr lang="el-GR" sz="1200" dirty="0" smtClean="0"/>
              <a:t>Εργαστήρια</a:t>
            </a:r>
          </a:p>
          <a:p>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aseline="0" dirty="0" smtClean="0"/>
              <a:t>Προσδοκούμε στο άνοιγμα προς την τοπική κοινωνία και σκεφτόμαστε να καλέσουμε επαγγελματίες για να αναδείξουν τη χρήση των μαθηματικών στην δουλειά τους.</a:t>
            </a:r>
          </a:p>
          <a:p>
            <a:r>
              <a:rPr lang="el-GR" baseline="0" dirty="0" smtClean="0"/>
              <a:t>Ακόμα σκεφτόμαστε να οργανώσουμε ένα δίκτυο σχολείων όπου μέσα από την επικοινωνία θα αναπτυχθούν νέες θεματολογίες </a:t>
            </a:r>
          </a:p>
          <a:p>
            <a:r>
              <a:rPr lang="el-GR" baseline="0" dirty="0" smtClean="0"/>
              <a:t>Και έχουμε ήδη προτάσεις για παρόμοιες δράσεις από άλλες ειδικότητες.</a:t>
            </a:r>
          </a:p>
          <a:p>
            <a:endParaRPr lang="el-GR" baseline="0" dirty="0" smtClean="0"/>
          </a:p>
          <a:p>
            <a:endParaRPr lang="el-GR" baseline="0" dirty="0" smtClean="0"/>
          </a:p>
          <a:p>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l-GR" sz="1200" dirty="0" smtClean="0">
                <a:solidFill>
                  <a:schemeClr val="bg1"/>
                </a:solidFill>
                <a:latin typeface="+mj-lt"/>
              </a:rPr>
              <a:t>Από την αξιολόγηση της δράσης και τη συζήτηση με τους μαθητές, προκύπτει ότι αυτή η ιδιότυπη δράση αποφέρει οφέλη σε γνωστικό επίπεδο, εφόσον οι μαθητές έρχονται</a:t>
            </a:r>
            <a:r>
              <a:rPr lang="el-GR" sz="1200" baseline="0" dirty="0" smtClean="0">
                <a:solidFill>
                  <a:schemeClr val="bg1"/>
                </a:solidFill>
                <a:latin typeface="+mj-lt"/>
              </a:rPr>
              <a:t> σε επαφή και </a:t>
            </a:r>
            <a:r>
              <a:rPr lang="el-GR" sz="1200" dirty="0" smtClean="0">
                <a:solidFill>
                  <a:schemeClr val="bg1"/>
                </a:solidFill>
                <a:latin typeface="+mj-lt"/>
              </a:rPr>
              <a:t>εμπεδώνουν αβίαστα- σε σχέση με την παραδοσιακή διδασκαλία- και αποτελεσματικότερα γνώσεις που εντάσσονται στο πλαίσιο μιας συνολικής δομής, για τις οποίες μάλιστα ενεργοποιούνται ατομικά και ομαδικά.</a:t>
            </a:r>
          </a:p>
          <a:p>
            <a:r>
              <a:rPr lang="el-GR" sz="1200" dirty="0" smtClean="0">
                <a:solidFill>
                  <a:schemeClr val="bg1"/>
                </a:solidFill>
                <a:latin typeface="+mj-lt"/>
              </a:rPr>
              <a:t>Η μαθηματική γνώση κυρίες και κύριοι δεν ήταν πάντοτε εύκολη υπόθεση.</a:t>
            </a:r>
            <a:r>
              <a:rPr lang="el-GR" sz="1200" baseline="0" dirty="0" smtClean="0">
                <a:solidFill>
                  <a:schemeClr val="bg1"/>
                </a:solidFill>
                <a:latin typeface="+mj-lt"/>
              </a:rPr>
              <a:t> Αναπτύχθηκε από ανθρώπους με αγάπη και φαντασία. Τώρα εμείς καλούμαστε να την κληροδοτήσουμε, σε όλους τους μαθητές μας. Μαθητές με διαφορετικότητες , δυσκολίες, αλλά μαθητές με δυνατότητες απέναντι στους οποίους έχουμε ευθύνη να κάνουμε </a:t>
            </a:r>
            <a:r>
              <a:rPr lang="el-GR" sz="1200" baseline="0" dirty="0" err="1" smtClean="0">
                <a:solidFill>
                  <a:schemeClr val="bg1"/>
                </a:solidFill>
                <a:latin typeface="+mj-lt"/>
              </a:rPr>
              <a:t>ό,τι</a:t>
            </a:r>
            <a:r>
              <a:rPr lang="el-GR" sz="1200" baseline="0" dirty="0" smtClean="0">
                <a:solidFill>
                  <a:schemeClr val="bg1"/>
                </a:solidFill>
                <a:latin typeface="+mj-lt"/>
              </a:rPr>
              <a:t> το καλύτερο δυνατόν. </a:t>
            </a:r>
            <a:endParaRPr lang="el-GR" sz="1200" dirty="0" smtClean="0">
              <a:solidFill>
                <a:schemeClr val="bg1"/>
              </a:solidFill>
              <a:latin typeface="+mj-lt"/>
            </a:endParaRPr>
          </a:p>
          <a:p>
            <a:pPr lvl="0" hangingPunct="0"/>
            <a:r>
              <a:rPr lang="el-GR" sz="1200" dirty="0" smtClean="0">
                <a:solidFill>
                  <a:schemeClr val="bg1"/>
                </a:solidFill>
                <a:latin typeface="+mj-lt"/>
              </a:rPr>
              <a:t>Σε έναν κόσμο αυξανόμενης πολυπλοκότητας, σε μια εποχή κρίσης όχι μόνο οικονομικής αλλά -κυρίως- αξιών, θεωρούμε πως η μαθηματική παιδεία, έτσι όπως δίνεται πιο σφαιρικά με τα δρώμενα της πράξης αυτής,  μπορεί να συμβάλλει ουσιαστικά στην ενίσχυση της λογικής σκέψης και να λειτουργήσει ως εφαλτήριο πολιτισμού, αλλά και τη διαμόρφωση</a:t>
            </a:r>
            <a:r>
              <a:rPr lang="el-GR" sz="1200" baseline="0" dirty="0" smtClean="0">
                <a:solidFill>
                  <a:schemeClr val="bg1"/>
                </a:solidFill>
                <a:latin typeface="+mj-lt"/>
              </a:rPr>
              <a:t> χαρακτήρων αναζήτησης και διερεύνησης της αλήθειας</a:t>
            </a:r>
            <a:r>
              <a:rPr lang="el-GR" sz="1200" dirty="0" smtClean="0">
                <a:solidFill>
                  <a:schemeClr val="bg1"/>
                </a:solidFill>
                <a:latin typeface="+mj-lt"/>
              </a:rPr>
              <a:t>. Μπορούμε</a:t>
            </a:r>
            <a:r>
              <a:rPr lang="el-GR" sz="1200" baseline="0" dirty="0" smtClean="0">
                <a:solidFill>
                  <a:schemeClr val="bg1"/>
                </a:solidFill>
                <a:latin typeface="+mj-lt"/>
              </a:rPr>
              <a:t> να τονώσουμε την αυτοεκτίμηση,</a:t>
            </a:r>
            <a:r>
              <a:rPr lang="el-GR" sz="1200" dirty="0" smtClean="0">
                <a:solidFill>
                  <a:schemeClr val="bg1"/>
                </a:solidFill>
                <a:latin typeface="+mj-lt"/>
              </a:rPr>
              <a:t> </a:t>
            </a:r>
            <a:r>
              <a:rPr lang="el-GR" sz="1200" kern="1200" dirty="0" err="1" smtClean="0">
                <a:solidFill>
                  <a:schemeClr val="tx1"/>
                </a:solidFill>
                <a:latin typeface="+mj-lt"/>
                <a:ea typeface="+mn-ea"/>
                <a:cs typeface="+mn-cs"/>
              </a:rPr>
              <a:t>αυτοανακάλυψη</a:t>
            </a:r>
            <a:r>
              <a:rPr lang="el-GR" sz="1200" kern="1200" dirty="0" smtClean="0">
                <a:solidFill>
                  <a:schemeClr val="tx1"/>
                </a:solidFill>
                <a:latin typeface="+mj-lt"/>
                <a:ea typeface="+mn-ea"/>
                <a:cs typeface="+mn-cs"/>
              </a:rPr>
              <a:t>, την</a:t>
            </a:r>
            <a:r>
              <a:rPr lang="el-GR" sz="1200" kern="1200" baseline="0" dirty="0" smtClean="0">
                <a:solidFill>
                  <a:schemeClr val="tx1"/>
                </a:solidFill>
                <a:latin typeface="+mj-lt"/>
                <a:ea typeface="+mn-ea"/>
                <a:cs typeface="+mn-cs"/>
              </a:rPr>
              <a:t> ε</a:t>
            </a:r>
            <a:r>
              <a:rPr lang="el-GR" sz="1200" kern="1200" dirty="0" smtClean="0">
                <a:solidFill>
                  <a:schemeClr val="tx1"/>
                </a:solidFill>
                <a:latin typeface="+mj-lt"/>
                <a:ea typeface="+mn-ea"/>
                <a:cs typeface="+mn-cs"/>
              </a:rPr>
              <a:t>πίγνωση αδυναμιών και δυνατοτήτων μας,</a:t>
            </a:r>
            <a:r>
              <a:rPr lang="el-GR" sz="1200" kern="1200" baseline="0" dirty="0" smtClean="0">
                <a:solidFill>
                  <a:schemeClr val="tx1"/>
                </a:solidFill>
                <a:latin typeface="+mj-lt"/>
                <a:ea typeface="+mn-ea"/>
                <a:cs typeface="+mn-cs"/>
              </a:rPr>
              <a:t> την </a:t>
            </a:r>
            <a:r>
              <a:rPr lang="el-GR" sz="1200" kern="1200" dirty="0" smtClean="0">
                <a:solidFill>
                  <a:schemeClr val="tx1"/>
                </a:solidFill>
                <a:latin typeface="+mj-lt"/>
                <a:ea typeface="+mn-ea"/>
                <a:cs typeface="+mn-cs"/>
              </a:rPr>
              <a:t>αποδοχή του εαυτού</a:t>
            </a:r>
            <a:r>
              <a:rPr lang="el-GR" sz="1200" kern="1200" baseline="0" dirty="0" smtClean="0">
                <a:solidFill>
                  <a:schemeClr val="tx1"/>
                </a:solidFill>
                <a:latin typeface="+mj-lt"/>
                <a:ea typeface="+mn-ea"/>
                <a:cs typeface="+mn-cs"/>
              </a:rPr>
              <a:t> , την ι</a:t>
            </a:r>
            <a:r>
              <a:rPr lang="el-GR" sz="1200" kern="1200" dirty="0" smtClean="0">
                <a:solidFill>
                  <a:schemeClr val="tx1"/>
                </a:solidFill>
                <a:latin typeface="+mj-lt"/>
                <a:ea typeface="+mn-ea"/>
                <a:cs typeface="+mn-cs"/>
              </a:rPr>
              <a:t>κανότητα </a:t>
            </a:r>
            <a:r>
              <a:rPr lang="el-GR" sz="1200" kern="1200" dirty="0" err="1" smtClean="0">
                <a:solidFill>
                  <a:schemeClr val="tx1"/>
                </a:solidFill>
                <a:latin typeface="+mj-lt"/>
                <a:ea typeface="+mn-ea"/>
                <a:cs typeface="+mn-cs"/>
              </a:rPr>
              <a:t>αυτοαξιολόγησης</a:t>
            </a:r>
            <a:r>
              <a:rPr lang="el-GR" sz="1200" kern="1200" baseline="0" dirty="0" smtClean="0">
                <a:solidFill>
                  <a:schemeClr val="tx1"/>
                </a:solidFill>
                <a:latin typeface="+mj-lt"/>
                <a:ea typeface="+mn-ea"/>
                <a:cs typeface="+mn-cs"/>
              </a:rPr>
              <a:t> και να επιτύχουμε π</a:t>
            </a:r>
            <a:r>
              <a:rPr lang="el-GR" sz="1200" kern="1200" dirty="0" smtClean="0">
                <a:solidFill>
                  <a:schemeClr val="tx1"/>
                </a:solidFill>
                <a:latin typeface="+mj-lt"/>
                <a:ea typeface="+mn-ea"/>
                <a:cs typeface="+mn-cs"/>
              </a:rPr>
              <a:t>ερισσότερη θετική σκέψη.</a:t>
            </a:r>
          </a:p>
          <a:p>
            <a:r>
              <a:rPr lang="el-GR" sz="1200" dirty="0" smtClean="0">
                <a:solidFill>
                  <a:schemeClr val="bg1"/>
                </a:solidFill>
                <a:latin typeface="+mj-lt"/>
              </a:rPr>
              <a:t>Η καλλιέργειά της, λοιπόν, μέσα από</a:t>
            </a:r>
            <a:r>
              <a:rPr lang="el-GR" sz="1200" baseline="0" dirty="0" smtClean="0">
                <a:solidFill>
                  <a:schemeClr val="bg1"/>
                </a:solidFill>
                <a:latin typeface="+mj-lt"/>
              </a:rPr>
              <a:t> τη συμμετοχή και τη δημιουργία που προσφέρουν οι πολυποίκιλες αυτές δράσεις , </a:t>
            </a:r>
            <a:r>
              <a:rPr lang="el-GR" sz="1200" dirty="0" smtClean="0">
                <a:solidFill>
                  <a:schemeClr val="bg1"/>
                </a:solidFill>
                <a:latin typeface="+mj-lt"/>
              </a:rPr>
              <a:t>αποτελεί  ένα άριστο παιδαγωγικό στόχο, την πραγμάτωση του οποίου, σύμφωνα με τα νεότερα δεδομένα, πρέπει να επιδιώκουμε με τρόπους που να προωθούν τη </a:t>
            </a:r>
            <a:r>
              <a:rPr lang="el-GR" sz="1200" dirty="0" err="1" smtClean="0">
                <a:solidFill>
                  <a:schemeClr val="bg1"/>
                </a:solidFill>
                <a:latin typeface="+mj-lt"/>
              </a:rPr>
              <a:t>διαθεµατική</a:t>
            </a:r>
            <a:r>
              <a:rPr lang="el-GR" sz="1200" dirty="0" smtClean="0">
                <a:solidFill>
                  <a:schemeClr val="bg1"/>
                </a:solidFill>
                <a:latin typeface="+mj-lt"/>
              </a:rPr>
              <a:t> προσέγγιση και  να ενθαρρύνουν την ενεργό </a:t>
            </a:r>
            <a:r>
              <a:rPr lang="el-GR" sz="1200" dirty="0" err="1" smtClean="0">
                <a:solidFill>
                  <a:schemeClr val="bg1"/>
                </a:solidFill>
                <a:latin typeface="+mj-lt"/>
              </a:rPr>
              <a:t>συµµετοχή</a:t>
            </a:r>
            <a:r>
              <a:rPr lang="el-GR" sz="1200" dirty="0" smtClean="0">
                <a:solidFill>
                  <a:schemeClr val="bg1"/>
                </a:solidFill>
                <a:latin typeface="+mj-lt"/>
              </a:rPr>
              <a:t> και τη δυναμική εμπλοκή του µ</a:t>
            </a:r>
            <a:r>
              <a:rPr lang="el-GR" sz="1200" dirty="0" err="1" smtClean="0">
                <a:solidFill>
                  <a:schemeClr val="bg1"/>
                </a:solidFill>
                <a:latin typeface="+mj-lt"/>
              </a:rPr>
              <a:t>αθητή</a:t>
            </a:r>
            <a:r>
              <a:rPr lang="el-GR" sz="1200" dirty="0" smtClean="0">
                <a:solidFill>
                  <a:schemeClr val="bg1"/>
                </a:solidFill>
                <a:latin typeface="+mj-lt"/>
              </a:rPr>
              <a:t> στη δόμησή της.</a:t>
            </a:r>
          </a:p>
          <a:p>
            <a:endParaRPr lang="el-GR" dirty="0" smtClean="0"/>
          </a:p>
          <a:p>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dirty="0" smtClean="0">
                <a:solidFill>
                  <a:schemeClr val="bg1"/>
                </a:solidFill>
              </a:rPr>
              <a:t>Ταυτόχρονα είδαμε ότι η ενεργοποίηση των μελών της σχολικής κοινότητας (καθηγητών/μαθητών/</a:t>
            </a:r>
            <a:r>
              <a:rPr lang="el-GR" sz="1200" dirty="0" err="1" smtClean="0">
                <a:solidFill>
                  <a:schemeClr val="bg1"/>
                </a:solidFill>
              </a:rPr>
              <a:t>γονέων</a:t>
            </a:r>
            <a:r>
              <a:rPr lang="el-GR" sz="1200" dirty="0" smtClean="0">
                <a:solidFill>
                  <a:schemeClr val="bg1"/>
                </a:solidFill>
              </a:rPr>
              <a:t>) και οι συνεργατικές διαδικασίες που αναπτύσσονται παράλληλα με την ανάληψη πρωτοβουλιών από όλους για την προετοιμασία και παρουσίαση κάποιας ιδίας έμπνευσης δράσης (δημιουργικότητα) κατά την </a:t>
            </a:r>
            <a:r>
              <a:rPr lang="el-GR" sz="1200" i="1" dirty="0" smtClean="0">
                <a:solidFill>
                  <a:schemeClr val="bg1"/>
                </a:solidFill>
              </a:rPr>
              <a:t>Ημέρα των Μαθηματικών</a:t>
            </a:r>
            <a:r>
              <a:rPr lang="el-GR" sz="1200" i="1" baseline="0" dirty="0" smtClean="0">
                <a:solidFill>
                  <a:schemeClr val="bg1"/>
                </a:solidFill>
              </a:rPr>
              <a:t> </a:t>
            </a:r>
            <a:r>
              <a:rPr lang="el-GR" sz="1200" dirty="0" smtClean="0">
                <a:solidFill>
                  <a:schemeClr val="bg1"/>
                </a:solidFill>
              </a:rPr>
              <a:t>ενδυναμώνουν την αίσθηση της συλλογικότητας, συμβάλλουν στη διαμόρφωση / ενίσχυση σχολικής κουλτούρας και υποστηρίζουν το θετικό κλίμα στη σχολική μας μονάδα :</a:t>
            </a:r>
          </a:p>
          <a:p>
            <a:r>
              <a:rPr lang="el-GR" sz="1200" dirty="0" smtClean="0">
                <a:solidFill>
                  <a:schemeClr val="bg1"/>
                </a:solidFill>
              </a:rPr>
              <a:t>-τονίζουν την ιδιαίτερή μας ταυτότητα, εφόσον η κουλτούρα μιας σχολικής μονάδας αναφέρεται σε θέματα που είναι αφενός αποδεκτά από όλους (διευθυντή, εκπαιδευτικούς, μαθητές) και μ’ αυτά δένονται μεταξύ τους, και αφετέρου αποτελούν τα στοιχεία που τη διαφοροποιούν από άλλες σχολικές μονάδες</a:t>
            </a:r>
          </a:p>
          <a:p>
            <a:r>
              <a:rPr lang="el-GR" sz="1200" dirty="0" smtClean="0">
                <a:solidFill>
                  <a:schemeClr val="bg1"/>
                </a:solidFill>
              </a:rPr>
              <a:t>-καλλιεργούν νόρμες συμπεριφοράς (όπως η καλλιέργεια πνεύματος συνεργασίας, η υιοθέτηση κοινών αρχών - στόχων, η ύπαρξη κοινού οράματος και αποστολής) που θεωρούνται σημαντικές για ενδυνάμωση και βελτίωση της σχολικής μονάδας</a:t>
            </a:r>
          </a:p>
          <a:p>
            <a:r>
              <a:rPr lang="el-GR" sz="1200" dirty="0" smtClean="0">
                <a:solidFill>
                  <a:schemeClr val="bg1"/>
                </a:solidFill>
              </a:rPr>
              <a:t>-συμβάλουν</a:t>
            </a:r>
            <a:r>
              <a:rPr lang="el-GR" sz="1200" baseline="0" dirty="0" smtClean="0">
                <a:solidFill>
                  <a:schemeClr val="bg1"/>
                </a:solidFill>
              </a:rPr>
              <a:t> στον </a:t>
            </a:r>
            <a:r>
              <a:rPr lang="el-GR" sz="1200" baseline="0" dirty="0" err="1" smtClean="0">
                <a:solidFill>
                  <a:schemeClr val="bg1"/>
                </a:solidFill>
              </a:rPr>
              <a:t>αναστοχασμό</a:t>
            </a:r>
            <a:r>
              <a:rPr lang="el-GR" sz="1200" baseline="0" dirty="0" smtClean="0">
                <a:solidFill>
                  <a:schemeClr val="bg1"/>
                </a:solidFill>
              </a:rPr>
              <a:t> του έργου μας και των στόχων που θέτουμε κατά τον υπόλοιπο εκπαιδευτικό μας χρόνο.</a:t>
            </a:r>
          </a:p>
          <a:p>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2000" dirty="0" smtClean="0"/>
              <a:t>Σας ευχαριστούμε για την παρουσία σας και την υπομονή σας.</a:t>
            </a:r>
          </a:p>
          <a:p>
            <a:r>
              <a:rPr lang="el-GR" sz="2000" dirty="0" smtClean="0"/>
              <a:t> </a:t>
            </a:r>
            <a:endParaRPr lang="el-GR" sz="2000" dirty="0" smtClean="0">
              <a:solidFill>
                <a:srgbClr val="FF0000"/>
              </a:solidFill>
            </a:endParaRPr>
          </a:p>
          <a:p>
            <a:endParaRPr lang="el-GR" sz="2000"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23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Στο σχολείο μας  έχουμε την τύχη , η οποία είναι και λίγο βασανιστική , ως οφείλει να είναι , να</a:t>
            </a:r>
            <a:r>
              <a:rPr lang="el-GR" baseline="0" dirty="0" smtClean="0"/>
              <a:t> </a:t>
            </a:r>
            <a:r>
              <a:rPr lang="el-GR" dirty="0" smtClean="0"/>
              <a:t>έχει αναπτυχθεί  προβληματισμός, για τους τρόπους με τους οποίους οι μαθητές μας κατακτούν σε βάθος τη γνώση, για το πως μπορούμε να </a:t>
            </a:r>
            <a:r>
              <a:rPr lang="el-GR" dirty="0" err="1" smtClean="0"/>
              <a:t>συγκεράσουμε</a:t>
            </a:r>
            <a:r>
              <a:rPr lang="el-GR" dirty="0" smtClean="0"/>
              <a:t> συνιστώσες, όπως η </a:t>
            </a:r>
            <a:r>
              <a:rPr lang="el-GR" dirty="0" err="1" smtClean="0"/>
              <a:t>ανακαλυπτική</a:t>
            </a:r>
            <a:r>
              <a:rPr lang="el-GR" dirty="0" smtClean="0"/>
              <a:t> - συμμετοχική μάθηση, η </a:t>
            </a:r>
            <a:r>
              <a:rPr lang="el-GR" dirty="0" err="1" smtClean="0"/>
              <a:t>διαδραστική</a:t>
            </a:r>
            <a:r>
              <a:rPr lang="el-GR" dirty="0" smtClean="0"/>
              <a:t> διδασκαλία και το εκπαιδευτικό παιχνίδι με τις παραδοσιακές μεθόδους διδασκαλίας και για το πως μπορούμε να καλλιεργήσουμε στους μαθητές δεξιότητες, που θα τους είναι χρήσιμες στη σύγχρονη κοινωνία (λχ. η ανάπτυξη συνεργατικού πνεύματος , η προσφορά στην ομάδα</a:t>
            </a:r>
            <a:r>
              <a:rPr lang="el-GR" baseline="0" dirty="0" smtClean="0"/>
              <a:t>,</a:t>
            </a:r>
            <a:r>
              <a:rPr lang="el-GR" dirty="0" smtClean="0"/>
              <a:t> η ικανότητα εκτίμησης της καινοτομίας, η δημιουργία , η τεκμηρίωση της θέσης). Ακόμα μας ενδιαφέρουν</a:t>
            </a:r>
            <a:r>
              <a:rPr lang="el-GR" baseline="0" dirty="0" smtClean="0"/>
              <a:t> οι προεκτάσεις της συνολικής εμπειρίας των μαθητών στο σχολείο μας  και πως αυτή διαμορφώνει κάποια ιδιαίτερα χαρακτηριστικά της προσωπικότητάς τους. </a:t>
            </a:r>
          </a:p>
          <a:p>
            <a:r>
              <a:rPr lang="el-GR" baseline="0" dirty="0" smtClean="0"/>
              <a:t>Ποιες βασικές αλλά και ιδιαίτερες δεξιότητες πρέπει να αναπτύξουμε στους μαθητές μας για να ανταπεξέλθουν σε έναν κόσμο που δεν ξέρουμε και εμείς πως θα είναι; Πως μπορεί να γίνει αυτό;</a:t>
            </a:r>
          </a:p>
          <a:p>
            <a:r>
              <a:rPr lang="el-GR" baseline="0" dirty="0" smtClean="0"/>
              <a:t>Πως θα χρησιμοποιηθεί η διδακτική ώρα για να πετύχουμε τους στόχους μας αυτούς; Πως θα χρησιμοποιήσουμε τον </a:t>
            </a:r>
            <a:r>
              <a:rPr lang="el-GR" baseline="0" dirty="0" err="1" smtClean="0"/>
              <a:t>ενδοσχολικό</a:t>
            </a:r>
            <a:r>
              <a:rPr lang="el-GR" baseline="0" dirty="0" smtClean="0"/>
              <a:t> χρόνο γενικότερα , αλλά και πως μπορούν οι μαθητές να χρησιμοποιήσουν λίγο από τον δικό τους χρόνο έξω από το σχολείο τους σκοπούς αυτούς;</a:t>
            </a:r>
          </a:p>
          <a:p>
            <a:r>
              <a:rPr lang="el-GR" baseline="0" dirty="0" smtClean="0"/>
              <a:t>Πως θα χρησιμοποιήσουμε τη </a:t>
            </a:r>
            <a:r>
              <a:rPr lang="el-GR" baseline="0" dirty="0" err="1" smtClean="0"/>
              <a:t>διαθεματικότητα</a:t>
            </a:r>
            <a:r>
              <a:rPr lang="el-GR" baseline="0" dirty="0" smtClean="0"/>
              <a:t> ώστε τα γνωστικά αντικείμενα να μην είναι στεγανά , ξένα μεταξύ τους;</a:t>
            </a:r>
          </a:p>
          <a:p>
            <a:r>
              <a:rPr lang="el-GR" baseline="0" dirty="0" smtClean="0"/>
              <a:t>Ποια αντίληψη διαμορφώνουν για τη γνώση και την εξελικτική της πορεία μέσα στην ιστορία από το μάθημα που τους κάνουμε και από τις δραστηριότητές τους; </a:t>
            </a:r>
          </a:p>
          <a:p>
            <a:r>
              <a:rPr lang="el-GR" dirty="0" smtClean="0"/>
              <a:t>Επιπλέον, προβληματισμοί αναπτύσσονται όσον αφορά στην ανάπτυξη δράσεων που κινητοποιούν το ενδιαφέρον των μαθητών, τους δίνουν χώρο για δράση  και δημιουργία και αξιοποιούν τις προϋπάρχουσες εμπειρίες και γνώσεις τους, καθώς και τα ιδιαίτερα χαρακτηριστικά τους προς όφελος της ομάδας.</a:t>
            </a:r>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Ως</a:t>
            </a:r>
            <a:r>
              <a:rPr lang="el-GR" baseline="0" dirty="0" smtClean="0"/>
              <a:t> αποτέλεσμα των παραπάνω προβληματισμών , υπάρχει μια συνεχής δυναμική αναζήτηση για τις μεθόδους και τις διδακτικές προσεγγίσεις που έχουμε ως εργαλεία , προκειμένου να πετύχουμε όσο το δυνατόν καλύτερα αποτελέσματα, με ποιοτικά κριτήρια , ποσοτικά.</a:t>
            </a:r>
          </a:p>
          <a:p>
            <a:r>
              <a:rPr lang="el-GR" baseline="0" dirty="0" smtClean="0"/>
              <a:t>Γίνονται μελέτες σύγκρισης για τις μεθόδους που εφαρμόζονται </a:t>
            </a:r>
          </a:p>
          <a:p>
            <a:endParaRPr lang="el-GR" baseline="0" dirty="0" smtClean="0"/>
          </a:p>
          <a:p>
            <a:r>
              <a:rPr lang="el-GR" baseline="0" dirty="0" smtClean="0"/>
              <a:t>Απόψεις και εμπειρίες ανταλλάσσονται μεταξύ των συναδέλφων για όλες τις βασικές συνιστώσες της μαθησιακής πράξης.</a:t>
            </a:r>
          </a:p>
          <a:p>
            <a:r>
              <a:rPr lang="el-GR" baseline="0" dirty="0" smtClean="0"/>
              <a:t>Προτείνονται στρατηγικές  για τη βέλτιστη και κατά την κατά περίπτωση διαχείριση της τάξης.</a:t>
            </a:r>
          </a:p>
          <a:p>
            <a:r>
              <a:rPr lang="el-GR" baseline="0" dirty="0" smtClean="0"/>
              <a:t>Εξετάζεται η απόδοση της </a:t>
            </a:r>
            <a:r>
              <a:rPr lang="el-GR" baseline="0" dirty="0" err="1" smtClean="0"/>
              <a:t>ομαδοσυνεργατικής</a:t>
            </a:r>
            <a:r>
              <a:rPr lang="el-GR" baseline="0" dirty="0" smtClean="0"/>
              <a:t> διδασκαλίας και το πώς θα γίνει το πέρασμα σε μια τάξη που είναι κοινότητα ανακάλυψης της γνώσης. Δηλαδή για το πώς </a:t>
            </a:r>
            <a:r>
              <a:rPr lang="el-GR" sz="1200" kern="1200" baseline="0" dirty="0" smtClean="0">
                <a:solidFill>
                  <a:schemeClr val="tx1"/>
                </a:solidFill>
                <a:latin typeface="+mn-lt"/>
                <a:ea typeface="+mn-ea"/>
                <a:cs typeface="+mn-cs"/>
              </a:rPr>
              <a:t>οι μαθητές μας θα μοιράζονται </a:t>
            </a:r>
            <a:r>
              <a:rPr lang="el-GR" sz="1200" kern="1200" dirty="0" smtClean="0">
                <a:solidFill>
                  <a:schemeClr val="tx1"/>
                </a:solidFill>
                <a:latin typeface="+mn-lt"/>
                <a:ea typeface="+mn-ea"/>
                <a:cs typeface="+mn-cs"/>
              </a:rPr>
              <a:t>ένα κοινό στόχο,  θα συνεργάζονται , θα αντλούν ο ένας από τον άλλον, θα σέβονται τις διαφορετικές οπτικές, θα ένα δραστήριο συνεργατικό περιβάλλον.</a:t>
            </a:r>
          </a:p>
          <a:p>
            <a:r>
              <a:rPr lang="el-GR" sz="1200" kern="1200" baseline="0" dirty="0" smtClean="0">
                <a:solidFill>
                  <a:schemeClr val="tx1"/>
                </a:solidFill>
                <a:latin typeface="+mn-lt"/>
                <a:ea typeface="+mn-ea"/>
                <a:cs typeface="+mn-cs"/>
              </a:rPr>
              <a:t>Υλοποιούμε </a:t>
            </a:r>
            <a:r>
              <a:rPr lang="el-GR" sz="1200" kern="1200" baseline="0" dirty="0" err="1" smtClean="0">
                <a:solidFill>
                  <a:schemeClr val="tx1"/>
                </a:solidFill>
                <a:latin typeface="+mn-lt"/>
                <a:ea typeface="+mn-ea"/>
                <a:cs typeface="+mn-cs"/>
              </a:rPr>
              <a:t>φιλαναγνωστικές</a:t>
            </a:r>
            <a:r>
              <a:rPr lang="el-GR" sz="1200" kern="1200" baseline="0" dirty="0" smtClean="0">
                <a:solidFill>
                  <a:schemeClr val="tx1"/>
                </a:solidFill>
                <a:latin typeface="+mn-lt"/>
                <a:ea typeface="+mn-ea"/>
                <a:cs typeface="+mn-cs"/>
              </a:rPr>
              <a:t> δράσεις όπως το πρόγραμμα ρητορικής για 2</a:t>
            </a:r>
            <a:r>
              <a:rPr lang="el-GR" sz="1200" kern="1200" baseline="30000" dirty="0" smtClean="0">
                <a:solidFill>
                  <a:schemeClr val="tx1"/>
                </a:solidFill>
                <a:latin typeface="+mn-lt"/>
                <a:ea typeface="+mn-ea"/>
                <a:cs typeface="+mn-cs"/>
              </a:rPr>
              <a:t>η</a:t>
            </a:r>
            <a:r>
              <a:rPr lang="el-GR" sz="1200" kern="1200" baseline="0" dirty="0" smtClean="0">
                <a:solidFill>
                  <a:schemeClr val="tx1"/>
                </a:solidFill>
                <a:latin typeface="+mn-lt"/>
                <a:ea typeface="+mn-ea"/>
                <a:cs typeface="+mn-cs"/>
              </a:rPr>
              <a:t> χρονιά .</a:t>
            </a:r>
          </a:p>
          <a:p>
            <a:r>
              <a:rPr lang="el-GR" sz="1200" kern="1200" baseline="0" dirty="0" smtClean="0">
                <a:solidFill>
                  <a:schemeClr val="tx1"/>
                </a:solidFill>
                <a:latin typeface="+mn-lt"/>
                <a:ea typeface="+mn-ea"/>
                <a:cs typeface="+mn-cs"/>
              </a:rPr>
              <a:t>Έχει στηθεί ανταλλακτική βιβλιοθήκη , όπου προσφέρονται  ελεύθερα το βιβλία, με μεγάλη επιτυχία γιατί βλέπουμε μαθητές εκεί που δεν το περιμέναμε να διαβάζουν σε διάλειμμα , να παίρνουν βιβλίο για δανεισμό.</a:t>
            </a:r>
          </a:p>
          <a:p>
            <a:r>
              <a:rPr lang="el-GR" sz="1200" kern="1200" baseline="0" dirty="0" smtClean="0">
                <a:solidFill>
                  <a:schemeClr val="tx1"/>
                </a:solidFill>
                <a:latin typeface="+mn-lt"/>
                <a:ea typeface="+mn-ea"/>
                <a:cs typeface="+mn-cs"/>
              </a:rPr>
              <a:t>Την χρονιά αυτή έχουμε και το επιστημονικό παρατηρητήριο , όπου με την καθοδήγηση των καθηγητών ΠΕ04 , οι μαθητές ψάχνουν και βρίσκουν ενδιαφέροντα επιστημονικά θέματα , συνήθως τρέχοντα , τα επεξεργάζονται και τα παρουσιάζουν.</a:t>
            </a:r>
          </a:p>
          <a:p>
            <a:endParaRPr lang="el-GR" baseline="0" dirty="0" smtClean="0"/>
          </a:p>
        </p:txBody>
      </p:sp>
      <p:sp>
        <p:nvSpPr>
          <p:cNvPr id="4" name="Slide Number Placeholder 3"/>
          <p:cNvSpPr>
            <a:spLocks noGrp="1"/>
          </p:cNvSpPr>
          <p:nvPr>
            <p:ph type="sldNum" sz="quarter" idx="10"/>
          </p:nvPr>
        </p:nvSpPr>
        <p:spPr/>
        <p:txBody>
          <a:bodyPr/>
          <a:lstStyle/>
          <a:p>
            <a:fld id="{23F8E7BE-08F5-497B-A612-392DED2A171B}"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Έχουμε βιωματικά εργαστήρια και</a:t>
            </a:r>
            <a:r>
              <a:rPr lang="el-GR" baseline="0" dirty="0" smtClean="0"/>
              <a:t> συχνά παρέχουμε </a:t>
            </a:r>
            <a:r>
              <a:rPr lang="el-GR" baseline="0" dirty="0" err="1" smtClean="0"/>
              <a:t>ενδοσχολική</a:t>
            </a:r>
            <a:r>
              <a:rPr lang="el-GR" baseline="0" dirty="0" smtClean="0"/>
              <a:t> επιμόρφωση σε πολλά θέματα κάνοντας διάχυση της γνώσης και της εμπειρίας μας.</a:t>
            </a:r>
          </a:p>
          <a:p>
            <a:r>
              <a:rPr lang="el-GR" baseline="0" dirty="0" smtClean="0"/>
              <a:t>Έχουμε παρουσία σε συνέδρια.</a:t>
            </a:r>
          </a:p>
          <a:p>
            <a:r>
              <a:rPr lang="el-GR" baseline="0" dirty="0" smtClean="0"/>
              <a:t>Μέσα από το πρόγραμμα «Χρήση νέων τεχνολογιών για εκπαιδευτικούς μέσω της σχολικής ιστοσελίδας» , οι μαθητές μας παράγουν ψηφιακό εκπαιδευτικό υλικό . Π.χ. ασκήσεις αγγλικών , μαθηματικό λεξικό , παρουσιάσεις για την ιστορία.</a:t>
            </a:r>
          </a:p>
          <a:p>
            <a:r>
              <a:rPr lang="en-US" baseline="0" dirty="0" err="1" smtClean="0"/>
              <a:t>Moodle</a:t>
            </a:r>
            <a:r>
              <a:rPr lang="en-US" baseline="0" dirty="0" smtClean="0"/>
              <a:t> </a:t>
            </a:r>
            <a:r>
              <a:rPr lang="el-GR" baseline="0" dirty="0" smtClean="0"/>
              <a:t>και </a:t>
            </a:r>
            <a:r>
              <a:rPr lang="en-US" baseline="0" dirty="0" smtClean="0"/>
              <a:t>flip classroom </a:t>
            </a:r>
            <a:r>
              <a:rPr lang="el-GR" baseline="0" dirty="0" smtClean="0"/>
              <a:t>με στήριξη ύλης στο μάθημα πληροφορικής και μελέτη της απόδοσής της ως διδακτικής προσέγγισης.</a:t>
            </a:r>
          </a:p>
          <a:p>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ΗΜΕΡΑ ΤΩΝ ΜΑΘΗΜΑΤΙΚΩΝ</a:t>
            </a:r>
            <a:r>
              <a:rPr lang="el-GR" baseline="0" dirty="0" smtClean="0"/>
              <a:t> ήταν μια απλή ιδέα που ξεκίνησε από τον αρχαιότερο μαθηματικό του σχολείου μας , τον κ. Αναστασόπουλο , που του αρέσουν οι διαγωνισμοί…  πάλι ως μία αναζήτηση στο τι να προσφέρουμε το διαφορετικό και συνεχίζει να αναπτύσσεται μέχρι σήμερα, με ιδέες συνεισφορά που μας εκπλήσσουν και εμάς που είχαμε την αρχική σύλληψη. </a:t>
            </a:r>
          </a:p>
          <a:p>
            <a:r>
              <a:rPr lang="el-GR" baseline="0" dirty="0" smtClean="0"/>
              <a:t>Η εξέλιξη της ιδέας στηρίζεται πραγματικά στην αρχή της συνεργασίας που έτσι κι αλλιώς είναι αναγκαία για να υλοποιηθεί κάτι που ξεφεύγει από τον  προσωπικό παράγοντα .</a:t>
            </a:r>
          </a:p>
          <a:p>
            <a:r>
              <a:rPr lang="el-GR" baseline="0" dirty="0" smtClean="0"/>
              <a:t>Είχαμε επιπλέον και την ανάδειξη και την αξιοποίηση των ιδεών και των δυνατοτήτων και άλλων καθηγητών , μαθητών , δηλαδή </a:t>
            </a:r>
            <a:r>
              <a:rPr lang="el-GR" baseline="0" dirty="0" err="1" smtClean="0"/>
              <a:t>ενεργοποίηθηκαν</a:t>
            </a:r>
            <a:r>
              <a:rPr lang="el-GR" baseline="0" dirty="0" smtClean="0"/>
              <a:t> και άλλοι στην πορεία με αποτέλεσμα την </a:t>
            </a:r>
            <a:r>
              <a:rPr lang="el-GR" baseline="0" dirty="0" err="1" smtClean="0"/>
              <a:t>διάνθηση</a:t>
            </a:r>
            <a:r>
              <a:rPr lang="el-GR" baseline="0" dirty="0" smtClean="0"/>
              <a:t> της δράσης αυτής με πρωτοβουλίες που ενισχύθηκαν από τη διοίκηση του σχολείου. Η οποία πρέπει να πούμε ότι είναι αρωγός σε όλες τις παράλληλες δραστηριότητες που προτείνονται από εμάς τους καθηγητές. </a:t>
            </a:r>
            <a:endParaRPr lang="el-GR" dirty="0" smtClean="0"/>
          </a:p>
          <a:p>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ΗΜΕΡΑ ΤΩΝ</a:t>
            </a:r>
            <a:r>
              <a:rPr lang="el-GR" baseline="0" dirty="0" smtClean="0"/>
              <a:t> ΜΑΘΗΜΑΤΙΚΩΝ έτσι όπως διαμορφώθηκε εμπεριέχει τελικά 3 χαρακτηριστικά - πυλώνες:</a:t>
            </a:r>
          </a:p>
          <a:p>
            <a:r>
              <a:rPr lang="el-GR" baseline="0" dirty="0" smtClean="0"/>
              <a:t>-Είναι </a:t>
            </a:r>
            <a:r>
              <a:rPr lang="el-GR" baseline="0" dirty="0" err="1" smtClean="0"/>
              <a:t>διαθεματική</a:t>
            </a:r>
            <a:r>
              <a:rPr lang="el-GR" baseline="0" dirty="0" smtClean="0"/>
              <a:t>  , γιατί οι συμμετέχοντες έχουν υλοποιήσει δράσεις που άπτονται των μαθηματικών και δείχνουν την αλληλεπίδρασή τους με την τέχνη, τη μουσική, την πληροφορική και το διαδίκτυο, τη βιολογία και άλλα πεδία,</a:t>
            </a:r>
          </a:p>
          <a:p>
            <a:r>
              <a:rPr lang="el-GR" baseline="0" dirty="0" smtClean="0"/>
              <a:t>-Είναι ευέλικτη γιατί υλοποιείται παράλληλα με τη λειτουργία του σχολείου </a:t>
            </a:r>
          </a:p>
          <a:p>
            <a:r>
              <a:rPr lang="el-GR" baseline="0" dirty="0" smtClean="0"/>
              <a:t>-Είναι σαφώς δημιουργική γιατί οι συμμετέχοντες δημιουργούν το υλικό που παρουσιάζεται , δημιουργούν και τέχνη.</a:t>
            </a:r>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δομή της δραστηριότητας έχει στο κέντρο τον διαγωνισμό που</a:t>
            </a:r>
            <a:r>
              <a:rPr lang="el-GR" baseline="0" dirty="0" smtClean="0"/>
              <a:t> πραγματοποιείται στην αρχή της ημέρας και στον οποίο λαμβάνουν μέρος </a:t>
            </a:r>
            <a:r>
              <a:rPr lang="el-GR" baseline="0" dirty="0" err="1" smtClean="0"/>
              <a:t>ολοι</a:t>
            </a:r>
            <a:r>
              <a:rPr lang="el-GR" baseline="0" dirty="0" smtClean="0"/>
              <a:t> οι μαθητές μας.</a:t>
            </a:r>
          </a:p>
          <a:p>
            <a:r>
              <a:rPr lang="el-GR" baseline="0" dirty="0" smtClean="0"/>
              <a:t>Στη συνέχεια έχουμε δραστηριότητες που έχουν παγιωθεί να υπάρχουν στη δράση μας αλλά και μια επιπρόσθετη ομάδα δραστηριοτήτων  από χρονιά σε χρονιά και είμαστε ιδιαίτερα ικανοποιημένοι για αυτό.</a:t>
            </a:r>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Ο βασικός άξονας για τη σύνθεση της γραπτής δοκιμασία είναι κυρίως η προσπάθεια για επαφή των μαθητών με θέματα που διέφεραν από εκείνα που συνήθως συναντούν στα σχολικά βιβλία. Η διαφορά αυτή βασίστηκε  κυρίως στο περιεχόμενο των προβλημάτων που τίθενται προς διαπραγμάτευση. Τα θέματα έχουν επίσης σκοπό τον έλεγχο του </a:t>
            </a:r>
            <a:r>
              <a:rPr lang="el-GR" sz="1200" i="1" kern="1200" dirty="0" smtClean="0">
                <a:solidFill>
                  <a:schemeClr val="tx1"/>
                </a:solidFill>
                <a:latin typeface="+mn-lt"/>
                <a:ea typeface="+mn-ea"/>
                <a:cs typeface="+mn-cs"/>
              </a:rPr>
              <a:t>μαθηματικού </a:t>
            </a:r>
            <a:r>
              <a:rPr lang="el-GR" sz="1200" i="1" kern="1200" dirty="0" err="1" smtClean="0">
                <a:solidFill>
                  <a:schemeClr val="tx1"/>
                </a:solidFill>
                <a:latin typeface="+mn-lt"/>
                <a:ea typeface="+mn-ea"/>
                <a:cs typeface="+mn-cs"/>
              </a:rPr>
              <a:t>εγγραματισμού</a:t>
            </a:r>
            <a:r>
              <a:rPr lang="el-GR" sz="1200" i="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ΟΟΣΑ-</a:t>
            </a:r>
            <a:r>
              <a:rPr lang="en-US" sz="1200" kern="1200" dirty="0" smtClean="0">
                <a:solidFill>
                  <a:schemeClr val="tx1"/>
                </a:solidFill>
                <a:latin typeface="+mn-lt"/>
                <a:ea typeface="+mn-ea"/>
                <a:cs typeface="+mn-cs"/>
              </a:rPr>
              <a:t>PISA</a:t>
            </a:r>
            <a:r>
              <a:rPr lang="el-GR" sz="1200" kern="1200" dirty="0" smtClean="0">
                <a:solidFill>
                  <a:schemeClr val="tx1"/>
                </a:solidFill>
                <a:latin typeface="+mn-lt"/>
                <a:ea typeface="+mn-ea"/>
                <a:cs typeface="+mn-cs"/>
              </a:rPr>
              <a:t>, ΚΕΕ, 2007), δηλαδή τον έλεγχο όχι μόνο της κατανόησης των μαθηματικών εννοιών μέσα σε </a:t>
            </a:r>
            <a:r>
              <a:rPr lang="el-GR" sz="1200" i="1" kern="1200" dirty="0" smtClean="0">
                <a:solidFill>
                  <a:schemeClr val="tx1"/>
                </a:solidFill>
                <a:latin typeface="+mn-lt"/>
                <a:ea typeface="+mn-ea"/>
                <a:cs typeface="+mn-cs"/>
              </a:rPr>
              <a:t>γραμμικά</a:t>
            </a:r>
            <a:r>
              <a:rPr lang="el-GR" sz="1200" kern="1200" dirty="0" smtClean="0">
                <a:solidFill>
                  <a:schemeClr val="tx1"/>
                </a:solidFill>
                <a:latin typeface="+mn-lt"/>
                <a:ea typeface="+mn-ea"/>
                <a:cs typeface="+mn-cs"/>
              </a:rPr>
              <a:t> και </a:t>
            </a:r>
            <a:r>
              <a:rPr lang="el-GR" sz="1200" i="1" kern="1200" dirty="0" smtClean="0">
                <a:solidFill>
                  <a:schemeClr val="tx1"/>
                </a:solidFill>
                <a:latin typeface="+mn-lt"/>
                <a:ea typeface="+mn-ea"/>
                <a:cs typeface="+mn-cs"/>
              </a:rPr>
              <a:t>καλώς ορισμένα</a:t>
            </a:r>
            <a:r>
              <a:rPr lang="el-GR" sz="1200" kern="1200" dirty="0" smtClean="0">
                <a:solidFill>
                  <a:schemeClr val="tx1"/>
                </a:solidFill>
                <a:latin typeface="+mn-lt"/>
                <a:ea typeface="+mn-ea"/>
                <a:cs typeface="+mn-cs"/>
              </a:rPr>
              <a:t> πλαίσια , αλλά τη διαπραγμάτευση, τη σύνθεση και τη διερεύνηση πιο ελεύθερων καταστάσεων. Επιλέχθηκαν προβλήματα που συνδυάζουν γεωμετρία και λογική, αριθμητική και  απλή τοπολογία, διαδικασίες και περιπτωσιολογία .</a:t>
            </a:r>
            <a:endParaRPr lang="el-GR" dirty="0"/>
          </a:p>
        </p:txBody>
      </p:sp>
      <p:sp>
        <p:nvSpPr>
          <p:cNvPr id="4" name="Slide Number Placeholder 3"/>
          <p:cNvSpPr>
            <a:spLocks noGrp="1"/>
          </p:cNvSpPr>
          <p:nvPr>
            <p:ph type="sldNum" sz="quarter" idx="10"/>
          </p:nvPr>
        </p:nvSpPr>
        <p:spPr/>
        <p:txBody>
          <a:bodyPr/>
          <a:lstStyle/>
          <a:p>
            <a:fld id="{23F8E7BE-08F5-497B-A612-392DED2A171B}"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497935"/>
            <a:ext cx="7940660" cy="610820"/>
          </a:xfrm>
          <a:effectLst>
            <a:outerShdw blurRad="50800" dist="38100" dir="2700000" algn="tl" rotWithShape="0">
              <a:prstClr val="black">
                <a:alpha val="71000"/>
              </a:prstClr>
            </a:outerShdw>
          </a:effectLst>
        </p:spPr>
        <p:txBody>
          <a:bodyPr>
            <a:normAutofit/>
          </a:bodyPr>
          <a:lstStyle>
            <a:lvl1pPr algn="ct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1670" y="5566870"/>
            <a:ext cx="7940660" cy="610820"/>
          </a:xfrm>
        </p:spPr>
        <p:txBody>
          <a:bodyPr>
            <a:normAutofit/>
          </a:bodyPr>
          <a:lstStyle>
            <a:lvl1pPr marL="0" indent="0" algn="ct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25387517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610820"/>
          </a:xfrm>
          <a:effectLst>
            <a:outerShdw blurRad="50800" dist="38100" dir="2700000" algn="tl" rotWithShape="0">
              <a:prstClr val="black">
                <a:alpha val="56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412303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054655"/>
            <a:ext cx="4040188"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684518"/>
            <a:ext cx="4040188"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054655"/>
            <a:ext cx="4041775"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684518"/>
            <a:ext cx="4041775"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6.jpeg"/><Relationship Id="rId4" Type="http://schemas.openxmlformats.org/officeDocument/2006/relationships/diagramData" Target="../diagrams/data4.xml"/><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4497935"/>
            <a:ext cx="8551480" cy="763525"/>
          </a:xfrm>
          <a:effectLst>
            <a:outerShdw blurRad="50800" dist="38100" dir="2700000" algn="tl" rotWithShape="0">
              <a:prstClr val="black">
                <a:alpha val="63000"/>
              </a:prstClr>
            </a:outerShdw>
          </a:effectLst>
        </p:spPr>
        <p:txBody>
          <a:bodyPr>
            <a:normAutofit/>
          </a:bodyPr>
          <a:lstStyle/>
          <a:p>
            <a:r>
              <a:rPr lang="el-GR" dirty="0" smtClean="0"/>
              <a:t>ΗΜΕΡΑ ΜΑΘΗΜΑΤΙΚΩΝ </a:t>
            </a:r>
            <a:endParaRPr lang="en-US" dirty="0"/>
          </a:p>
        </p:txBody>
      </p:sp>
      <p:sp>
        <p:nvSpPr>
          <p:cNvPr id="3" name="Subtitle 2"/>
          <p:cNvSpPr>
            <a:spLocks noGrp="1"/>
          </p:cNvSpPr>
          <p:nvPr>
            <p:ph type="subTitle" idx="1"/>
          </p:nvPr>
        </p:nvSpPr>
        <p:spPr>
          <a:xfrm>
            <a:off x="296260" y="5566870"/>
            <a:ext cx="8551480" cy="1068937"/>
          </a:xfrm>
        </p:spPr>
        <p:txBody>
          <a:bodyPr>
            <a:normAutofit/>
          </a:bodyPr>
          <a:lstStyle/>
          <a:p>
            <a:r>
              <a:rPr lang="el-GR" dirty="0" smtClean="0"/>
              <a:t>15</a:t>
            </a:r>
            <a:r>
              <a:rPr lang="el-GR" baseline="30000" dirty="0" smtClean="0"/>
              <a:t>Ο</a:t>
            </a:r>
            <a:r>
              <a:rPr lang="el-GR" dirty="0" smtClean="0"/>
              <a:t> ΓΥΜΝΑΣΙΟ ΠΕΡΙΣΤΕΡΙΟΥ</a:t>
            </a:r>
            <a:endParaRPr lang="en-US" dirty="0"/>
          </a:p>
        </p:txBody>
      </p:sp>
    </p:spTree>
    <p:extLst>
      <p:ext uri="{BB962C8B-B14F-4D97-AF65-F5344CB8AC3E}">
        <p14:creationId xmlns="" xmlns:p14="http://schemas.microsoft.com/office/powerpoint/2010/main" val="36392037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1976015" y="2054655"/>
            <a:ext cx="6108200" cy="45811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7" name="Content Placeholder 4"/>
          <p:cNvSpPr>
            <a:spLocks noGrp="1"/>
          </p:cNvSpPr>
          <p:nvPr>
            <p:ph idx="1"/>
          </p:nvPr>
        </p:nvSpPr>
        <p:spPr>
          <a:xfrm>
            <a:off x="1823312" y="1443835"/>
            <a:ext cx="6719018" cy="610820"/>
          </a:xfrm>
        </p:spPr>
        <p:txBody>
          <a:bodyPr/>
          <a:lstStyle/>
          <a:p>
            <a:pPr>
              <a:buNone/>
            </a:pPr>
            <a:r>
              <a:rPr lang="el-GR" sz="3200" dirty="0" smtClean="0">
                <a:latin typeface="Times New Roman" pitchFamily="18" charset="0"/>
                <a:cs typeface="Times New Roman" pitchFamily="18" charset="0"/>
              </a:rPr>
              <a:t>Διαγωνισμός:</a:t>
            </a:r>
          </a:p>
          <a:p>
            <a:pPr>
              <a:buNone/>
            </a:pPr>
            <a:endParaRPr lang="en-US" dirty="0" smtClean="0"/>
          </a:p>
        </p:txBody>
      </p:sp>
      <p:grpSp>
        <p:nvGrpSpPr>
          <p:cNvPr id="5" name="Group 4"/>
          <p:cNvGrpSpPr/>
          <p:nvPr/>
        </p:nvGrpSpPr>
        <p:grpSpPr>
          <a:xfrm>
            <a:off x="1976015" y="2360065"/>
            <a:ext cx="6024795" cy="4249501"/>
            <a:chOff x="1230856" y="2276578"/>
            <a:chExt cx="6024795" cy="4249501"/>
          </a:xfrm>
        </p:grpSpPr>
        <p:sp>
          <p:nvSpPr>
            <p:cNvPr id="6" name="Rectangle 3"/>
            <p:cNvSpPr>
              <a:spLocks noChangeArrowheads="1"/>
            </p:cNvSpPr>
            <p:nvPr/>
          </p:nvSpPr>
          <p:spPr bwMode="auto">
            <a:xfrm>
              <a:off x="2850352" y="4192559"/>
              <a:ext cx="1806519" cy="15888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8" name="Freeform 4"/>
            <p:cNvSpPr>
              <a:spLocks/>
            </p:cNvSpPr>
            <p:nvPr/>
          </p:nvSpPr>
          <p:spPr bwMode="auto">
            <a:xfrm>
              <a:off x="2850352" y="2484444"/>
              <a:ext cx="3738404" cy="1708115"/>
            </a:xfrm>
            <a:custGeom>
              <a:avLst/>
              <a:gdLst/>
              <a:ahLst/>
              <a:cxnLst>
                <a:cxn ang="0">
                  <a:pos x="0" y="945"/>
                </a:cxn>
                <a:cxn ang="0">
                  <a:pos x="1819" y="0"/>
                </a:cxn>
                <a:cxn ang="0">
                  <a:pos x="879" y="945"/>
                </a:cxn>
                <a:cxn ang="0">
                  <a:pos x="0" y="945"/>
                </a:cxn>
              </a:cxnLst>
              <a:rect l="0" t="0" r="r" b="b"/>
              <a:pathLst>
                <a:path w="1819" h="945">
                  <a:moveTo>
                    <a:pt x="0" y="945"/>
                  </a:moveTo>
                  <a:lnTo>
                    <a:pt x="1819" y="0"/>
                  </a:lnTo>
                  <a:lnTo>
                    <a:pt x="879" y="945"/>
                  </a:lnTo>
                  <a:lnTo>
                    <a:pt x="0" y="945"/>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cxnSp>
          <p:nvCxnSpPr>
            <p:cNvPr id="9" name="AutoShape 5"/>
            <p:cNvCxnSpPr>
              <a:cxnSpLocks noChangeShapeType="1"/>
            </p:cNvCxnSpPr>
            <p:nvPr/>
          </p:nvCxnSpPr>
          <p:spPr bwMode="auto">
            <a:xfrm>
              <a:off x="1230856" y="5781377"/>
              <a:ext cx="5789491" cy="0"/>
            </a:xfrm>
            <a:prstGeom prst="straightConnector1">
              <a:avLst/>
            </a:prstGeom>
            <a:noFill/>
            <a:ln w="9525">
              <a:solidFill>
                <a:srgbClr val="000000"/>
              </a:solidFill>
              <a:round/>
              <a:headEnd/>
              <a:tailEnd/>
            </a:ln>
          </p:spPr>
        </p:cxnSp>
        <p:sp>
          <p:nvSpPr>
            <p:cNvPr id="10" name="Text Box 6"/>
            <p:cNvSpPr txBox="1">
              <a:spLocks noChangeArrowheads="1"/>
            </p:cNvSpPr>
            <p:nvPr/>
          </p:nvSpPr>
          <p:spPr bwMode="auto">
            <a:xfrm>
              <a:off x="6524001" y="2276578"/>
              <a:ext cx="731650" cy="732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b="0" i="0" u="none" strike="noStrike" cap="none" normalizeH="0" baseline="0" dirty="0" smtClean="0">
                  <a:ln>
                    <a:noFill/>
                  </a:ln>
                  <a:solidFill>
                    <a:schemeClr val="tx1"/>
                  </a:solidFill>
                  <a:effectLst/>
                  <a:latin typeface="Calibri" pitchFamily="34" charset="0"/>
                  <a:cs typeface="Arial" pitchFamily="34" charset="0"/>
                </a:rPr>
                <a:t>Ε</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2556458" y="4136525"/>
              <a:ext cx="731650" cy="732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b="0" i="0" u="none" strike="noStrike" cap="none" normalizeH="0" baseline="0" dirty="0" smtClean="0">
                  <a:ln>
                    <a:noFill/>
                  </a:ln>
                  <a:solidFill>
                    <a:schemeClr val="tx1"/>
                  </a:solidFill>
                  <a:effectLst/>
                  <a:latin typeface="Calibri" pitchFamily="34" charset="0"/>
                  <a:cs typeface="Arial" pitchFamily="34" charset="0"/>
                </a:rPr>
                <a:t>Δ</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8"/>
            <p:cNvSpPr txBox="1">
              <a:spLocks noChangeArrowheads="1"/>
            </p:cNvSpPr>
            <p:nvPr/>
          </p:nvSpPr>
          <p:spPr bwMode="auto">
            <a:xfrm>
              <a:off x="4751409" y="4140141"/>
              <a:ext cx="731650" cy="732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b="0" i="0" u="none" strike="noStrike" cap="none" normalizeH="0" baseline="0" dirty="0" smtClean="0">
                  <a:ln>
                    <a:noFill/>
                  </a:ln>
                  <a:solidFill>
                    <a:schemeClr val="tx1"/>
                  </a:solidFill>
                  <a:effectLst/>
                  <a:latin typeface="Calibri" pitchFamily="34" charset="0"/>
                  <a:cs typeface="Arial" pitchFamily="34" charset="0"/>
                </a:rPr>
                <a:t>Γ</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4632208" y="5794030"/>
              <a:ext cx="731650" cy="732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b="0" i="0" u="none" strike="noStrike" cap="none" normalizeH="0" baseline="0" dirty="0" smtClean="0">
                  <a:ln>
                    <a:noFill/>
                  </a:ln>
                  <a:solidFill>
                    <a:schemeClr val="tx1"/>
                  </a:solidFill>
                  <a:effectLst/>
                  <a:latin typeface="Calibri" pitchFamily="34" charset="0"/>
                  <a:cs typeface="Arial" pitchFamily="34" charset="0"/>
                </a:rPr>
                <a:t>Β</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0"/>
            <p:cNvSpPr txBox="1">
              <a:spLocks noChangeArrowheads="1"/>
            </p:cNvSpPr>
            <p:nvPr/>
          </p:nvSpPr>
          <p:spPr bwMode="auto">
            <a:xfrm>
              <a:off x="1331561" y="5517478"/>
              <a:ext cx="731650" cy="7320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(ε)</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1"/>
            <p:cNvSpPr txBox="1">
              <a:spLocks noChangeArrowheads="1"/>
            </p:cNvSpPr>
            <p:nvPr/>
          </p:nvSpPr>
          <p:spPr bwMode="auto">
            <a:xfrm>
              <a:off x="2630445" y="5768724"/>
              <a:ext cx="731650" cy="732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b="0" i="0" u="none" strike="noStrike" cap="none" normalizeH="0" baseline="0" dirty="0" smtClean="0">
                  <a:ln>
                    <a:noFill/>
                  </a:ln>
                  <a:solidFill>
                    <a:schemeClr val="tx1"/>
                  </a:solidFill>
                  <a:effectLst/>
                  <a:latin typeface="Calibri" pitchFamily="34" charset="0"/>
                  <a:cs typeface="Arial" pitchFamily="34" charset="0"/>
                </a:rPr>
                <a:t>Α</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 name="Rectangle 16"/>
          <p:cNvSpPr/>
          <p:nvPr/>
        </p:nvSpPr>
        <p:spPr>
          <a:xfrm>
            <a:off x="1976015" y="2019144"/>
            <a:ext cx="4572000" cy="646331"/>
          </a:xfrm>
          <a:prstGeom prst="rect">
            <a:avLst/>
          </a:prstGeom>
        </p:spPr>
        <p:txBody>
          <a:bodyPr>
            <a:spAutoFit/>
          </a:bodyPr>
          <a:lstStyle/>
          <a:p>
            <a:r>
              <a:rPr lang="el-GR" b="1" dirty="0" err="1" smtClean="0">
                <a:latin typeface="Times New Roman" pitchFamily="18" charset="0"/>
                <a:cs typeface="Times New Roman" pitchFamily="18" charset="0"/>
              </a:rPr>
              <a:t>Α΄Γυμνασίου</a:t>
            </a:r>
            <a:r>
              <a:rPr lang="el-G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Canadian </a:t>
            </a:r>
            <a:r>
              <a:rPr lang="el-GR" b="1" dirty="0" smtClean="0">
                <a:latin typeface="Times New Roman" pitchFamily="18" charset="0"/>
                <a:cs typeface="Times New Roman" pitchFamily="18" charset="0"/>
              </a:rPr>
              <a:t>Κ</a:t>
            </a:r>
            <a:r>
              <a:rPr lang="en-US" b="1" dirty="0" err="1" smtClean="0">
                <a:latin typeface="Times New Roman" pitchFamily="18" charset="0"/>
                <a:cs typeface="Times New Roman" pitchFamily="18" charset="0"/>
              </a:rPr>
              <a:t>angaroo</a:t>
            </a:r>
            <a:r>
              <a:rPr lang="el-GR" b="1" dirty="0" smtClean="0">
                <a:latin typeface="Times New Roman" pitchFamily="18" charset="0"/>
                <a:cs typeface="Times New Roman" pitchFamily="18" charset="0"/>
              </a:rPr>
              <a:t> 2012, </a:t>
            </a:r>
            <a:r>
              <a:rPr lang="en-US" b="1" dirty="0" smtClean="0">
                <a:latin typeface="Times New Roman" pitchFamily="18" charset="0"/>
                <a:cs typeface="Times New Roman" pitchFamily="18" charset="0"/>
              </a:rPr>
              <a:t>grade</a:t>
            </a:r>
            <a:r>
              <a:rPr lang="el-GR" b="1" dirty="0" smtClean="0">
                <a:latin typeface="Times New Roman" pitchFamily="18" charset="0"/>
                <a:cs typeface="Times New Roman" pitchFamily="18" charset="0"/>
              </a:rPr>
              <a:t> 9-10)</a:t>
            </a:r>
            <a:endParaRPr lang="el-GR" dirty="0">
              <a:latin typeface="Times New Roman" pitchFamily="18" charset="0"/>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a:xfrm>
            <a:off x="1976015" y="2054655"/>
            <a:ext cx="6108200" cy="45811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7" name="Content Placeholder 4"/>
          <p:cNvSpPr>
            <a:spLocks noGrp="1"/>
          </p:cNvSpPr>
          <p:nvPr>
            <p:ph idx="1"/>
          </p:nvPr>
        </p:nvSpPr>
        <p:spPr>
          <a:xfrm>
            <a:off x="1823312" y="1443835"/>
            <a:ext cx="6719018" cy="610820"/>
          </a:xfrm>
        </p:spPr>
        <p:txBody>
          <a:bodyPr/>
          <a:lstStyle/>
          <a:p>
            <a:pPr>
              <a:buNone/>
            </a:pPr>
            <a:r>
              <a:rPr lang="el-GR" sz="3200" dirty="0" smtClean="0">
                <a:latin typeface="Times New Roman" pitchFamily="18" charset="0"/>
                <a:cs typeface="Times New Roman" pitchFamily="18" charset="0"/>
              </a:rPr>
              <a:t>Διαγωνισμός:</a:t>
            </a:r>
          </a:p>
          <a:p>
            <a:pPr>
              <a:buNone/>
            </a:pPr>
            <a:endParaRPr lang="en-US" dirty="0" smtClean="0"/>
          </a:p>
        </p:txBody>
      </p:sp>
      <p:sp>
        <p:nvSpPr>
          <p:cNvPr id="17" name="Rectangle 16"/>
          <p:cNvSpPr/>
          <p:nvPr/>
        </p:nvSpPr>
        <p:spPr>
          <a:xfrm>
            <a:off x="1976015" y="2019144"/>
            <a:ext cx="4572000" cy="369332"/>
          </a:xfrm>
          <a:prstGeom prst="rect">
            <a:avLst/>
          </a:prstGeom>
        </p:spPr>
        <p:txBody>
          <a:bodyPr>
            <a:spAutoFit/>
          </a:bodyPr>
          <a:lstStyle/>
          <a:p>
            <a:r>
              <a:rPr lang="el-GR" b="1" dirty="0" err="1" smtClean="0">
                <a:latin typeface="Times New Roman" pitchFamily="18" charset="0"/>
                <a:cs typeface="Times New Roman" pitchFamily="18" charset="0"/>
              </a:rPr>
              <a:t>Β΄Γυμνασίου</a:t>
            </a:r>
            <a:endParaRPr lang="el-GR" dirty="0">
              <a:latin typeface="Times New Roman" pitchFamily="18" charset="0"/>
              <a:cs typeface="Times New Roman" pitchFamily="18" charset="0"/>
            </a:endParaRPr>
          </a:p>
        </p:txBody>
      </p:sp>
      <p:grpSp>
        <p:nvGrpSpPr>
          <p:cNvPr id="18" name="Group 40"/>
          <p:cNvGrpSpPr>
            <a:grpSpLocks/>
          </p:cNvGrpSpPr>
          <p:nvPr/>
        </p:nvGrpSpPr>
        <p:grpSpPr bwMode="auto">
          <a:xfrm>
            <a:off x="2739540" y="2665475"/>
            <a:ext cx="5004202" cy="3501008"/>
            <a:chOff x="6437" y="4736"/>
            <a:chExt cx="3807" cy="2342"/>
          </a:xfrm>
        </p:grpSpPr>
        <p:grpSp>
          <p:nvGrpSpPr>
            <p:cNvPr id="19" name="Group 41"/>
            <p:cNvGrpSpPr>
              <a:grpSpLocks/>
            </p:cNvGrpSpPr>
            <p:nvPr/>
          </p:nvGrpSpPr>
          <p:grpSpPr bwMode="auto">
            <a:xfrm>
              <a:off x="6437" y="4736"/>
              <a:ext cx="3807" cy="2342"/>
              <a:chOff x="6369" y="5877"/>
              <a:chExt cx="3807" cy="2342"/>
            </a:xfrm>
          </p:grpSpPr>
          <p:sp>
            <p:nvSpPr>
              <p:cNvPr id="31" name="Rectangle 42"/>
              <p:cNvSpPr>
                <a:spLocks noChangeArrowheads="1"/>
              </p:cNvSpPr>
              <p:nvPr/>
            </p:nvSpPr>
            <p:spPr bwMode="auto">
              <a:xfrm>
                <a:off x="6589" y="6045"/>
                <a:ext cx="3233" cy="1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32" name="Freeform 43"/>
              <p:cNvSpPr>
                <a:spLocks/>
              </p:cNvSpPr>
              <p:nvPr/>
            </p:nvSpPr>
            <p:spPr bwMode="auto">
              <a:xfrm>
                <a:off x="6589" y="6045"/>
                <a:ext cx="3233" cy="1780"/>
              </a:xfrm>
              <a:custGeom>
                <a:avLst/>
                <a:gdLst/>
                <a:ahLst/>
                <a:cxnLst>
                  <a:cxn ang="0">
                    <a:pos x="0" y="0"/>
                  </a:cxn>
                  <a:cxn ang="0">
                    <a:pos x="0" y="353"/>
                  </a:cxn>
                  <a:cxn ang="0">
                    <a:pos x="625" y="353"/>
                  </a:cxn>
                  <a:cxn ang="0">
                    <a:pos x="625" y="612"/>
                  </a:cxn>
                  <a:cxn ang="0">
                    <a:pos x="883" y="612"/>
                  </a:cxn>
                  <a:cxn ang="0">
                    <a:pos x="883" y="1291"/>
                  </a:cxn>
                  <a:cxn ang="0">
                    <a:pos x="1508" y="1291"/>
                  </a:cxn>
                  <a:cxn ang="0">
                    <a:pos x="1508" y="1780"/>
                  </a:cxn>
                  <a:cxn ang="0">
                    <a:pos x="2181" y="1780"/>
                  </a:cxn>
                  <a:cxn ang="0">
                    <a:pos x="2181" y="1087"/>
                  </a:cxn>
                  <a:cxn ang="0">
                    <a:pos x="2567" y="1087"/>
                  </a:cxn>
                  <a:cxn ang="0">
                    <a:pos x="2567" y="707"/>
                  </a:cxn>
                  <a:cxn ang="0">
                    <a:pos x="2853" y="707"/>
                  </a:cxn>
                  <a:cxn ang="0">
                    <a:pos x="2853" y="0"/>
                  </a:cxn>
                  <a:cxn ang="0">
                    <a:pos x="3233" y="0"/>
                  </a:cxn>
                </a:cxnLst>
                <a:rect l="0" t="0" r="r" b="b"/>
                <a:pathLst>
                  <a:path w="3233" h="1780">
                    <a:moveTo>
                      <a:pt x="0" y="0"/>
                    </a:moveTo>
                    <a:lnTo>
                      <a:pt x="0" y="353"/>
                    </a:lnTo>
                    <a:lnTo>
                      <a:pt x="625" y="353"/>
                    </a:lnTo>
                    <a:lnTo>
                      <a:pt x="625" y="612"/>
                    </a:lnTo>
                    <a:lnTo>
                      <a:pt x="883" y="612"/>
                    </a:lnTo>
                    <a:lnTo>
                      <a:pt x="883" y="1291"/>
                    </a:lnTo>
                    <a:lnTo>
                      <a:pt x="1508" y="1291"/>
                    </a:lnTo>
                    <a:lnTo>
                      <a:pt x="1508" y="1780"/>
                    </a:lnTo>
                    <a:lnTo>
                      <a:pt x="2181" y="1780"/>
                    </a:lnTo>
                    <a:lnTo>
                      <a:pt x="2181" y="1087"/>
                    </a:lnTo>
                    <a:lnTo>
                      <a:pt x="2567" y="1087"/>
                    </a:lnTo>
                    <a:lnTo>
                      <a:pt x="2567" y="707"/>
                    </a:lnTo>
                    <a:lnTo>
                      <a:pt x="2853" y="707"/>
                    </a:lnTo>
                    <a:lnTo>
                      <a:pt x="2853" y="0"/>
                    </a:lnTo>
                    <a:lnTo>
                      <a:pt x="3233" y="0"/>
                    </a:ln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3" name="Text Box 44"/>
              <p:cNvSpPr txBox="1">
                <a:spLocks noChangeArrowheads="1"/>
              </p:cNvSpPr>
              <p:nvPr/>
            </p:nvSpPr>
            <p:spPr bwMode="auto">
              <a:xfrm>
                <a:off x="6369" y="5923"/>
                <a:ext cx="340" cy="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Α</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Text Box 45"/>
              <p:cNvSpPr txBox="1">
                <a:spLocks noChangeArrowheads="1"/>
              </p:cNvSpPr>
              <p:nvPr/>
            </p:nvSpPr>
            <p:spPr bwMode="auto">
              <a:xfrm>
                <a:off x="6466" y="7791"/>
                <a:ext cx="340" cy="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Β</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Text Box 46"/>
              <p:cNvSpPr txBox="1">
                <a:spLocks noChangeArrowheads="1"/>
              </p:cNvSpPr>
              <p:nvPr/>
            </p:nvSpPr>
            <p:spPr bwMode="auto">
              <a:xfrm>
                <a:off x="9822" y="7825"/>
                <a:ext cx="340" cy="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Γ</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 Box 47"/>
              <p:cNvSpPr txBox="1">
                <a:spLocks noChangeArrowheads="1"/>
              </p:cNvSpPr>
              <p:nvPr/>
            </p:nvSpPr>
            <p:spPr bwMode="auto">
              <a:xfrm>
                <a:off x="9836" y="5877"/>
                <a:ext cx="340" cy="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Δ</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 name="Text Box 48"/>
            <p:cNvSpPr txBox="1">
              <a:spLocks noChangeArrowheads="1"/>
            </p:cNvSpPr>
            <p:nvPr/>
          </p:nvSpPr>
          <p:spPr bwMode="auto">
            <a:xfrm>
              <a:off x="7058" y="5431"/>
              <a:ext cx="339" cy="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Η</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49"/>
            <p:cNvSpPr txBox="1">
              <a:spLocks noChangeArrowheads="1"/>
            </p:cNvSpPr>
            <p:nvPr/>
          </p:nvSpPr>
          <p:spPr bwMode="auto">
            <a:xfrm>
              <a:off x="7208" y="5076"/>
              <a:ext cx="339" cy="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Ζ</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50"/>
            <p:cNvSpPr txBox="1">
              <a:spLocks noChangeArrowheads="1"/>
            </p:cNvSpPr>
            <p:nvPr/>
          </p:nvSpPr>
          <p:spPr bwMode="auto">
            <a:xfrm>
              <a:off x="7468" y="5348"/>
              <a:ext cx="339" cy="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Θ</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51"/>
            <p:cNvSpPr txBox="1">
              <a:spLocks noChangeArrowheads="1"/>
            </p:cNvSpPr>
            <p:nvPr/>
          </p:nvSpPr>
          <p:spPr bwMode="auto">
            <a:xfrm>
              <a:off x="7344" y="6138"/>
              <a:ext cx="339" cy="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52"/>
            <p:cNvSpPr txBox="1">
              <a:spLocks noChangeArrowheads="1"/>
            </p:cNvSpPr>
            <p:nvPr/>
          </p:nvSpPr>
          <p:spPr bwMode="auto">
            <a:xfrm>
              <a:off x="8005" y="6552"/>
              <a:ext cx="339" cy="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Κ</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53"/>
            <p:cNvSpPr txBox="1">
              <a:spLocks noChangeArrowheads="1"/>
            </p:cNvSpPr>
            <p:nvPr/>
          </p:nvSpPr>
          <p:spPr bwMode="auto">
            <a:xfrm>
              <a:off x="8633" y="5896"/>
              <a:ext cx="339" cy="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Μ</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54"/>
            <p:cNvSpPr txBox="1">
              <a:spLocks noChangeArrowheads="1"/>
            </p:cNvSpPr>
            <p:nvPr/>
          </p:nvSpPr>
          <p:spPr bwMode="auto">
            <a:xfrm>
              <a:off x="9108" y="5957"/>
              <a:ext cx="339" cy="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Ν</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55"/>
            <p:cNvSpPr txBox="1">
              <a:spLocks noChangeArrowheads="1"/>
            </p:cNvSpPr>
            <p:nvPr/>
          </p:nvSpPr>
          <p:spPr bwMode="auto">
            <a:xfrm>
              <a:off x="9089" y="5453"/>
              <a:ext cx="339" cy="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Ξ</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56"/>
            <p:cNvSpPr txBox="1">
              <a:spLocks noChangeArrowheads="1"/>
            </p:cNvSpPr>
            <p:nvPr/>
          </p:nvSpPr>
          <p:spPr bwMode="auto">
            <a:xfrm>
              <a:off x="9464" y="5527"/>
              <a:ext cx="339" cy="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Ο</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57"/>
            <p:cNvSpPr txBox="1">
              <a:spLocks noChangeArrowheads="1"/>
            </p:cNvSpPr>
            <p:nvPr/>
          </p:nvSpPr>
          <p:spPr bwMode="auto">
            <a:xfrm>
              <a:off x="9326" y="4872"/>
              <a:ext cx="339" cy="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Π</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58"/>
            <p:cNvSpPr txBox="1">
              <a:spLocks noChangeArrowheads="1"/>
            </p:cNvSpPr>
            <p:nvPr/>
          </p:nvSpPr>
          <p:spPr bwMode="auto">
            <a:xfrm>
              <a:off x="8804" y="6552"/>
              <a:ext cx="339" cy="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Λ</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a:xfrm>
            <a:off x="1976015" y="2054655"/>
            <a:ext cx="6108200" cy="366492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7" name="Content Placeholder 4"/>
          <p:cNvSpPr>
            <a:spLocks noGrp="1"/>
          </p:cNvSpPr>
          <p:nvPr>
            <p:ph idx="1"/>
          </p:nvPr>
        </p:nvSpPr>
        <p:spPr>
          <a:xfrm>
            <a:off x="1823312" y="1443835"/>
            <a:ext cx="6719018" cy="610820"/>
          </a:xfrm>
        </p:spPr>
        <p:txBody>
          <a:bodyPr/>
          <a:lstStyle/>
          <a:p>
            <a:pPr>
              <a:buNone/>
            </a:pPr>
            <a:r>
              <a:rPr lang="el-GR" sz="3200" dirty="0" smtClean="0">
                <a:latin typeface="Times New Roman" pitchFamily="18" charset="0"/>
                <a:cs typeface="Times New Roman" pitchFamily="18" charset="0"/>
              </a:rPr>
              <a:t>Διαγωνισμός:</a:t>
            </a:r>
          </a:p>
          <a:p>
            <a:pPr>
              <a:buNone/>
            </a:pPr>
            <a:endParaRPr lang="en-US" dirty="0" smtClean="0"/>
          </a:p>
        </p:txBody>
      </p:sp>
      <p:grpSp>
        <p:nvGrpSpPr>
          <p:cNvPr id="38" name="Group 37"/>
          <p:cNvGrpSpPr>
            <a:grpSpLocks noChangeAspect="1"/>
          </p:cNvGrpSpPr>
          <p:nvPr/>
        </p:nvGrpSpPr>
        <p:grpSpPr>
          <a:xfrm>
            <a:off x="2281425" y="2818180"/>
            <a:ext cx="5224178" cy="2663444"/>
            <a:chOff x="714348" y="2492896"/>
            <a:chExt cx="6530222" cy="3329305"/>
          </a:xfrm>
        </p:grpSpPr>
        <p:sp>
          <p:nvSpPr>
            <p:cNvPr id="39" name="Text Box 7"/>
            <p:cNvSpPr txBox="1">
              <a:spLocks noChangeArrowheads="1"/>
            </p:cNvSpPr>
            <p:nvPr/>
          </p:nvSpPr>
          <p:spPr bwMode="auto">
            <a:xfrm>
              <a:off x="1619065" y="2492896"/>
              <a:ext cx="584693" cy="435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11</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Text Box 8"/>
            <p:cNvSpPr txBox="1">
              <a:spLocks noChangeArrowheads="1"/>
            </p:cNvSpPr>
            <p:nvPr/>
          </p:nvSpPr>
          <p:spPr bwMode="auto">
            <a:xfrm>
              <a:off x="3492503" y="3643806"/>
              <a:ext cx="584693" cy="435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9</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9"/>
            <p:cNvSpPr txBox="1">
              <a:spLocks noChangeArrowheads="1"/>
            </p:cNvSpPr>
            <p:nvPr/>
          </p:nvSpPr>
          <p:spPr bwMode="auto">
            <a:xfrm>
              <a:off x="4715514" y="3788071"/>
              <a:ext cx="584693" cy="435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7</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10"/>
            <p:cNvSpPr txBox="1">
              <a:spLocks noChangeArrowheads="1"/>
            </p:cNvSpPr>
            <p:nvPr/>
          </p:nvSpPr>
          <p:spPr bwMode="auto">
            <a:xfrm>
              <a:off x="6659877" y="5156981"/>
              <a:ext cx="584693" cy="435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5</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11"/>
            <p:cNvSpPr>
              <a:spLocks noChangeArrowheads="1"/>
            </p:cNvSpPr>
            <p:nvPr/>
          </p:nvSpPr>
          <p:spPr bwMode="auto">
            <a:xfrm>
              <a:off x="5457624" y="4753040"/>
              <a:ext cx="1153817" cy="1069161"/>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4" name="Rectangle 12"/>
            <p:cNvSpPr>
              <a:spLocks noChangeArrowheads="1"/>
            </p:cNvSpPr>
            <p:nvPr/>
          </p:nvSpPr>
          <p:spPr bwMode="auto">
            <a:xfrm>
              <a:off x="2354255" y="3949968"/>
              <a:ext cx="2020477" cy="1872233"/>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5" name="Rectangle 13"/>
            <p:cNvSpPr>
              <a:spLocks noChangeArrowheads="1"/>
            </p:cNvSpPr>
            <p:nvPr/>
          </p:nvSpPr>
          <p:spPr bwMode="auto">
            <a:xfrm>
              <a:off x="714348" y="2795852"/>
              <a:ext cx="2279956" cy="2112674"/>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6" name="Rectangle 14"/>
            <p:cNvSpPr>
              <a:spLocks noChangeArrowheads="1"/>
            </p:cNvSpPr>
            <p:nvPr/>
          </p:nvSpPr>
          <p:spPr bwMode="auto">
            <a:xfrm rot="20123693">
              <a:off x="4113523" y="4078203"/>
              <a:ext cx="1626069" cy="150676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7" name="Rectangle 15"/>
            <p:cNvSpPr>
              <a:spLocks noChangeArrowheads="1"/>
            </p:cNvSpPr>
            <p:nvPr/>
          </p:nvSpPr>
          <p:spPr bwMode="auto">
            <a:xfrm>
              <a:off x="2342146" y="3949968"/>
              <a:ext cx="640048" cy="958558"/>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8" name="Freeform 16"/>
            <p:cNvSpPr>
              <a:spLocks/>
            </p:cNvSpPr>
            <p:nvPr/>
          </p:nvSpPr>
          <p:spPr bwMode="auto">
            <a:xfrm>
              <a:off x="3840205" y="4256504"/>
              <a:ext cx="534527" cy="1332735"/>
            </a:xfrm>
            <a:custGeom>
              <a:avLst/>
              <a:gdLst/>
              <a:ahLst/>
              <a:cxnLst>
                <a:cxn ang="0">
                  <a:pos x="309" y="0"/>
                </a:cxn>
                <a:cxn ang="0">
                  <a:pos x="0" y="148"/>
                </a:cxn>
                <a:cxn ang="0">
                  <a:pos x="309" y="797"/>
                </a:cxn>
                <a:cxn ang="0">
                  <a:pos x="309" y="0"/>
                </a:cxn>
              </a:cxnLst>
              <a:rect l="0" t="0" r="r" b="b"/>
              <a:pathLst>
                <a:path w="309" h="797">
                  <a:moveTo>
                    <a:pt x="309" y="0"/>
                  </a:moveTo>
                  <a:lnTo>
                    <a:pt x="0" y="148"/>
                  </a:lnTo>
                  <a:lnTo>
                    <a:pt x="309" y="797"/>
                  </a:lnTo>
                  <a:lnTo>
                    <a:pt x="309" y="0"/>
                  </a:lnTo>
                  <a:close/>
                </a:path>
              </a:pathLst>
            </a:cu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9" name="Freeform 17"/>
            <p:cNvSpPr>
              <a:spLocks/>
            </p:cNvSpPr>
            <p:nvPr/>
          </p:nvSpPr>
          <p:spPr bwMode="auto">
            <a:xfrm>
              <a:off x="5457624" y="4753041"/>
              <a:ext cx="526081" cy="663844"/>
            </a:xfrm>
            <a:custGeom>
              <a:avLst/>
              <a:gdLst/>
              <a:ahLst/>
              <a:cxnLst>
                <a:cxn ang="0">
                  <a:pos x="0" y="0"/>
                </a:cxn>
                <a:cxn ang="0">
                  <a:pos x="0" y="429"/>
                </a:cxn>
                <a:cxn ang="0">
                  <a:pos x="313" y="288"/>
                </a:cxn>
                <a:cxn ang="0">
                  <a:pos x="200" y="0"/>
                </a:cxn>
                <a:cxn ang="0">
                  <a:pos x="0" y="0"/>
                </a:cxn>
              </a:cxnLst>
              <a:rect l="0" t="0" r="r" b="b"/>
              <a:pathLst>
                <a:path w="313" h="429">
                  <a:moveTo>
                    <a:pt x="0" y="0"/>
                  </a:moveTo>
                  <a:lnTo>
                    <a:pt x="0" y="429"/>
                  </a:lnTo>
                  <a:lnTo>
                    <a:pt x="313" y="288"/>
                  </a:lnTo>
                  <a:lnTo>
                    <a:pt x="200" y="0"/>
                  </a:lnTo>
                  <a:lnTo>
                    <a:pt x="0" y="0"/>
                  </a:lnTo>
                  <a:close/>
                </a:path>
              </a:pathLst>
            </a:cu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50" name="Rectangle 49"/>
          <p:cNvSpPr/>
          <p:nvPr/>
        </p:nvSpPr>
        <p:spPr>
          <a:xfrm>
            <a:off x="1976015" y="2054655"/>
            <a:ext cx="5955495" cy="646331"/>
          </a:xfrm>
          <a:prstGeom prst="rect">
            <a:avLst/>
          </a:prstGeom>
        </p:spPr>
        <p:txBody>
          <a:bodyPr wrap="square">
            <a:spAutoFit/>
          </a:bodyPr>
          <a:lstStyle/>
          <a:p>
            <a:r>
              <a:rPr lang="en-US" sz="2000" dirty="0" smtClean="0">
                <a:latin typeface="Times New Roman" pitchFamily="18" charset="0"/>
                <a:cs typeface="Times New Roman" pitchFamily="18" charset="0"/>
              </a:rPr>
              <a:t>(</a:t>
            </a:r>
            <a:r>
              <a:rPr lang="en-US" sz="1600" b="1" dirty="0" smtClean="0">
                <a:latin typeface="Times New Roman" pitchFamily="18" charset="0"/>
                <a:cs typeface="Times New Roman" pitchFamily="18" charset="0"/>
              </a:rPr>
              <a:t>European Contest-Game Math Kangaroo Online Training March 19-2011</a:t>
            </a:r>
            <a:r>
              <a:rPr lang="en-US" sz="1600" dirty="0" smtClean="0">
                <a:latin typeface="Times New Roman" pitchFamily="18" charset="0"/>
                <a:cs typeface="Times New Roman" pitchFamily="18" charset="0"/>
              </a:rPr>
              <a:t>)</a:t>
            </a:r>
            <a:endParaRPr lang="el-G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graphicFrame>
        <p:nvGraphicFramePr>
          <p:cNvPr id="19" name="Diagram 18"/>
          <p:cNvGraphicFramePr/>
          <p:nvPr/>
        </p:nvGraphicFramePr>
        <p:xfrm>
          <a:off x="1059785" y="1749245"/>
          <a:ext cx="5185871" cy="51919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Content Placeholder 4"/>
          <p:cNvSpPr>
            <a:spLocks noGrp="1"/>
          </p:cNvSpPr>
          <p:nvPr>
            <p:ph idx="1"/>
          </p:nvPr>
        </p:nvSpPr>
        <p:spPr>
          <a:xfrm>
            <a:off x="1823312" y="1443835"/>
            <a:ext cx="6719018" cy="610820"/>
          </a:xfrm>
        </p:spPr>
        <p:txBody>
          <a:bodyPr/>
          <a:lstStyle/>
          <a:p>
            <a:pPr>
              <a:buNone/>
            </a:pPr>
            <a:r>
              <a:rPr lang="el-GR" sz="3200" dirty="0" smtClean="0">
                <a:latin typeface="Times New Roman" pitchFamily="18" charset="0"/>
                <a:cs typeface="Times New Roman" pitchFamily="18" charset="0"/>
              </a:rPr>
              <a:t>Εξέλιξη της ιδέας</a:t>
            </a:r>
          </a:p>
          <a:p>
            <a:pPr>
              <a:buNone/>
            </a:pPr>
            <a:endParaRPr lang="en-US" dirty="0" smtClean="0"/>
          </a:p>
        </p:txBody>
      </p:sp>
      <p:sp>
        <p:nvSpPr>
          <p:cNvPr id="7" name="Left Arrow 6"/>
          <p:cNvSpPr/>
          <p:nvPr/>
        </p:nvSpPr>
        <p:spPr>
          <a:xfrm>
            <a:off x="6251755" y="3734410"/>
            <a:ext cx="2443280" cy="1068935"/>
          </a:xfrm>
          <a:prstGeom prst="leftArrow">
            <a:avLst>
              <a:gd name="adj1" fmla="val 46451"/>
              <a:gd name="adj2" fmla="val 66966"/>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dirty="0"/>
          </a:p>
        </p:txBody>
      </p:sp>
      <p:sp>
        <p:nvSpPr>
          <p:cNvPr id="9" name="TextBox 8"/>
          <p:cNvSpPr txBox="1"/>
          <p:nvPr/>
        </p:nvSpPr>
        <p:spPr>
          <a:xfrm>
            <a:off x="7015280" y="3945712"/>
            <a:ext cx="1679755" cy="646331"/>
          </a:xfrm>
          <a:prstGeom prst="rect">
            <a:avLst/>
          </a:prstGeom>
          <a:noFill/>
        </p:spPr>
        <p:txBody>
          <a:bodyPr wrap="square" rtlCol="0">
            <a:spAutoFit/>
          </a:bodyPr>
          <a:lstStyle/>
          <a:p>
            <a:pPr algn="ctr"/>
            <a:r>
              <a:rPr lang="el-GR" b="1" dirty="0" smtClean="0">
                <a:solidFill>
                  <a:schemeClr val="bg1">
                    <a:lumMod val="85000"/>
                  </a:schemeClr>
                </a:solidFill>
              </a:rPr>
              <a:t>Ενεργοποίηση</a:t>
            </a:r>
          </a:p>
          <a:p>
            <a:pPr algn="ctr"/>
            <a:r>
              <a:rPr lang="el-GR" b="1" dirty="0" smtClean="0">
                <a:solidFill>
                  <a:schemeClr val="bg1">
                    <a:lumMod val="85000"/>
                  </a:schemeClr>
                </a:solidFill>
              </a:rPr>
              <a:t>συναδέλφων</a:t>
            </a:r>
          </a:p>
        </p:txBody>
      </p:sp>
      <p:sp>
        <p:nvSpPr>
          <p:cNvPr id="12" name="Left Arrow 11"/>
          <p:cNvSpPr/>
          <p:nvPr/>
        </p:nvSpPr>
        <p:spPr>
          <a:xfrm>
            <a:off x="6251755" y="2512770"/>
            <a:ext cx="2443280" cy="1068935"/>
          </a:xfrm>
          <a:prstGeom prst="leftArrow">
            <a:avLst>
              <a:gd name="adj1" fmla="val 46451"/>
              <a:gd name="adj2" fmla="val 66966"/>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dirty="0">
              <a:solidFill>
                <a:schemeClr val="accent2">
                  <a:lumMod val="40000"/>
                  <a:lumOff val="60000"/>
                </a:schemeClr>
              </a:solidFill>
            </a:endParaRPr>
          </a:p>
        </p:txBody>
      </p:sp>
      <p:sp>
        <p:nvSpPr>
          <p:cNvPr id="11" name="TextBox 10"/>
          <p:cNvSpPr txBox="1"/>
          <p:nvPr/>
        </p:nvSpPr>
        <p:spPr>
          <a:xfrm>
            <a:off x="7015280" y="2724072"/>
            <a:ext cx="1679755" cy="923330"/>
          </a:xfrm>
          <a:prstGeom prst="rect">
            <a:avLst/>
          </a:prstGeom>
          <a:noFill/>
        </p:spPr>
        <p:txBody>
          <a:bodyPr wrap="square" rtlCol="0">
            <a:spAutoFit/>
          </a:bodyPr>
          <a:lstStyle/>
          <a:p>
            <a:pPr algn="ctr"/>
            <a:r>
              <a:rPr lang="el-GR" b="1" dirty="0" smtClean="0">
                <a:solidFill>
                  <a:schemeClr val="bg1">
                    <a:lumMod val="85000"/>
                  </a:schemeClr>
                </a:solidFill>
              </a:rPr>
              <a:t>Ενεργοποίηση</a:t>
            </a:r>
          </a:p>
          <a:p>
            <a:pPr algn="ctr"/>
            <a:r>
              <a:rPr lang="el-GR" b="1" dirty="0" smtClean="0">
                <a:solidFill>
                  <a:schemeClr val="bg1">
                    <a:lumMod val="85000"/>
                  </a:schemeClr>
                </a:solidFill>
              </a:rPr>
              <a:t>μαθητών</a:t>
            </a:r>
          </a:p>
          <a:p>
            <a:pPr algn="ctr"/>
            <a:endParaRPr lang="el-GR" b="1" dirty="0" smtClean="0">
              <a:solidFill>
                <a:schemeClr val="bg1">
                  <a:lumMod val="85000"/>
                </a:schemeClr>
              </a:solidFill>
            </a:endParaRPr>
          </a:p>
        </p:txBody>
      </p:sp>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20" name="Content Placeholder 4"/>
          <p:cNvSpPr>
            <a:spLocks noGrp="1"/>
          </p:cNvSpPr>
          <p:nvPr>
            <p:ph idx="1"/>
          </p:nvPr>
        </p:nvSpPr>
        <p:spPr>
          <a:xfrm>
            <a:off x="1212490" y="1443834"/>
            <a:ext cx="6719018" cy="5191971"/>
          </a:xfrm>
        </p:spPr>
        <p:txBody>
          <a:bodyPr>
            <a:normAutofit/>
          </a:bodyPr>
          <a:lstStyle/>
          <a:p>
            <a:pPr>
              <a:buNone/>
            </a:pPr>
            <a:r>
              <a:rPr lang="el-GR" sz="3200" dirty="0" smtClean="0">
                <a:latin typeface="Times New Roman" pitchFamily="18" charset="0"/>
                <a:cs typeface="Times New Roman" pitchFamily="18" charset="0"/>
              </a:rPr>
              <a:t>Εξέλιξη της ιδέας: 2</a:t>
            </a:r>
            <a:r>
              <a:rPr lang="el-GR" sz="3200" baseline="30000" dirty="0" smtClean="0">
                <a:latin typeface="Times New Roman" pitchFamily="18" charset="0"/>
                <a:cs typeface="Times New Roman" pitchFamily="18" charset="0"/>
              </a:rPr>
              <a:t>η</a:t>
            </a:r>
            <a:r>
              <a:rPr lang="el-GR" sz="3200" dirty="0" smtClean="0">
                <a:latin typeface="Times New Roman" pitchFamily="18" charset="0"/>
                <a:cs typeface="Times New Roman" pitchFamily="18" charset="0"/>
              </a:rPr>
              <a:t> χρονιά</a:t>
            </a:r>
          </a:p>
          <a:p>
            <a:pPr lvl="0"/>
            <a:r>
              <a:rPr lang="el-GR" dirty="0" smtClean="0"/>
              <a:t>Γραπτό τεστ Γενικών Μαθηματικών</a:t>
            </a:r>
          </a:p>
          <a:p>
            <a:pPr lvl="0"/>
            <a:r>
              <a:rPr lang="el-GR" dirty="0" smtClean="0"/>
              <a:t>Βράβευση μαθητή  </a:t>
            </a:r>
          </a:p>
          <a:p>
            <a:pPr lvl="0"/>
            <a:r>
              <a:rPr lang="el-GR" dirty="0" smtClean="0"/>
              <a:t>Παρουσίαση: Υπατία</a:t>
            </a:r>
          </a:p>
          <a:p>
            <a:pPr lvl="0"/>
            <a:r>
              <a:rPr lang="el-GR" dirty="0" smtClean="0"/>
              <a:t>Παρουσίαση : Κ. </a:t>
            </a:r>
            <a:r>
              <a:rPr lang="el-GR" dirty="0" err="1" smtClean="0"/>
              <a:t>Καραθεοδωρή</a:t>
            </a:r>
            <a:endParaRPr lang="el-GR" dirty="0" smtClean="0"/>
          </a:p>
          <a:p>
            <a:pPr lvl="0"/>
            <a:r>
              <a:rPr lang="el-GR" dirty="0" smtClean="0"/>
              <a:t>Παρουσίαση : Η Σχολή των Αθηνών </a:t>
            </a:r>
          </a:p>
          <a:p>
            <a:pPr lvl="0"/>
            <a:r>
              <a:rPr lang="el-GR" dirty="0" smtClean="0"/>
              <a:t>Ταινία : Το </a:t>
            </a:r>
            <a:r>
              <a:rPr lang="el-GR" i="1" dirty="0" err="1" smtClean="0"/>
              <a:t>Ευπαλίνειο</a:t>
            </a:r>
            <a:r>
              <a:rPr lang="el-GR" i="1" dirty="0" smtClean="0"/>
              <a:t> όρυγμα</a:t>
            </a:r>
            <a:endParaRPr lang="el-GR" dirty="0" smtClean="0"/>
          </a:p>
          <a:p>
            <a:pPr lvl="0"/>
            <a:r>
              <a:rPr lang="el-GR" dirty="0" smtClean="0"/>
              <a:t>Ταινία : </a:t>
            </a:r>
            <a:r>
              <a:rPr lang="el-GR" i="1" dirty="0" smtClean="0"/>
              <a:t>Χρυσή Τομή</a:t>
            </a:r>
            <a:r>
              <a:rPr lang="el-GR" dirty="0" smtClean="0"/>
              <a:t>  </a:t>
            </a:r>
          </a:p>
        </p:txBody>
      </p:sp>
      <p:sp>
        <p:nvSpPr>
          <p:cNvPr id="6" name="Content Placeholder 4"/>
          <p:cNvSpPr txBox="1">
            <a:spLocks/>
          </p:cNvSpPr>
          <p:nvPr/>
        </p:nvSpPr>
        <p:spPr>
          <a:xfrm>
            <a:off x="1823312" y="2054655"/>
            <a:ext cx="6719018" cy="42757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p:txBody>
      </p:sp>
      <p:pic>
        <p:nvPicPr>
          <p:cNvPr id="7" name="5 - Εικόνα" descr="Υπατία"/>
          <p:cNvPicPr/>
          <p:nvPr/>
        </p:nvPicPr>
        <p:blipFill>
          <a:blip r:embed="rId4" cstate="print"/>
          <a:srcRect/>
          <a:stretch>
            <a:fillRect/>
          </a:stretch>
        </p:blipFill>
        <p:spPr bwMode="auto">
          <a:xfrm>
            <a:off x="7814465" y="1596540"/>
            <a:ext cx="990600" cy="1114425"/>
          </a:xfrm>
          <a:prstGeom prst="rect">
            <a:avLst/>
          </a:prstGeom>
          <a:noFill/>
          <a:ln w="9525">
            <a:noFill/>
            <a:miter lim="800000"/>
            <a:headEnd/>
            <a:tailEnd/>
          </a:ln>
        </p:spPr>
      </p:pic>
      <p:pic>
        <p:nvPicPr>
          <p:cNvPr id="8" name="4 - Εικόνα" descr="Καραθεοδωρή"/>
          <p:cNvPicPr/>
          <p:nvPr/>
        </p:nvPicPr>
        <p:blipFill>
          <a:blip r:embed="rId5" cstate="print"/>
          <a:srcRect/>
          <a:stretch>
            <a:fillRect/>
          </a:stretch>
        </p:blipFill>
        <p:spPr bwMode="auto">
          <a:xfrm>
            <a:off x="6557165" y="2856382"/>
            <a:ext cx="2247900" cy="1123950"/>
          </a:xfrm>
          <a:prstGeom prst="rect">
            <a:avLst/>
          </a:prstGeom>
          <a:noFill/>
          <a:ln w="9525">
            <a:noFill/>
            <a:miter lim="800000"/>
            <a:headEnd/>
            <a:tailEnd/>
          </a:ln>
        </p:spPr>
      </p:pic>
      <p:pic>
        <p:nvPicPr>
          <p:cNvPr id="9" name="6 - Εικόνα" descr="Ραφαήλ"/>
          <p:cNvPicPr/>
          <p:nvPr/>
        </p:nvPicPr>
        <p:blipFill>
          <a:blip r:embed="rId6" cstate="print"/>
          <a:srcRect/>
          <a:stretch>
            <a:fillRect/>
          </a:stretch>
        </p:blipFill>
        <p:spPr bwMode="auto">
          <a:xfrm>
            <a:off x="7262015" y="4125749"/>
            <a:ext cx="1543050" cy="1143000"/>
          </a:xfrm>
          <a:prstGeom prst="rect">
            <a:avLst/>
          </a:prstGeom>
          <a:noFill/>
          <a:ln w="9525">
            <a:noFill/>
            <a:miter lim="800000"/>
            <a:headEnd/>
            <a:tailEnd/>
          </a:ln>
        </p:spPr>
      </p:pic>
      <p:pic>
        <p:nvPicPr>
          <p:cNvPr id="10" name="yui_3_16_0_1_1416129968385_266105" descr="Ευπαλίνειο Όρυγμα"/>
          <p:cNvPicPr/>
          <p:nvPr/>
        </p:nvPicPr>
        <p:blipFill>
          <a:blip r:embed="rId7" cstate="print"/>
          <a:srcRect/>
          <a:stretch>
            <a:fillRect/>
          </a:stretch>
        </p:blipFill>
        <p:spPr bwMode="auto">
          <a:xfrm>
            <a:off x="7281065" y="5414165"/>
            <a:ext cx="1524000" cy="1162050"/>
          </a:xfrm>
          <a:prstGeom prst="rect">
            <a:avLst/>
          </a:prstGeom>
          <a:noFill/>
          <a:ln w="9525">
            <a:noFill/>
            <a:miter lim="800000"/>
            <a:headEnd/>
            <a:tailEnd/>
          </a:ln>
        </p:spPr>
      </p:pic>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20" name="Content Placeholder 4"/>
          <p:cNvSpPr>
            <a:spLocks noGrp="1"/>
          </p:cNvSpPr>
          <p:nvPr>
            <p:ph idx="1"/>
          </p:nvPr>
        </p:nvSpPr>
        <p:spPr>
          <a:xfrm>
            <a:off x="1212489" y="1443835"/>
            <a:ext cx="7482545" cy="1985166"/>
          </a:xfrm>
        </p:spPr>
        <p:txBody>
          <a:bodyPr>
            <a:normAutofit lnSpcReduction="10000"/>
          </a:bodyPr>
          <a:lstStyle/>
          <a:p>
            <a:pPr>
              <a:buNone/>
            </a:pPr>
            <a:r>
              <a:rPr lang="el-GR" sz="3200" dirty="0" smtClean="0">
                <a:latin typeface="Times New Roman" pitchFamily="18" charset="0"/>
                <a:cs typeface="Times New Roman" pitchFamily="18" charset="0"/>
              </a:rPr>
              <a:t>Εξέλιξη της ιδέας: 3</a:t>
            </a:r>
            <a:r>
              <a:rPr lang="el-GR" sz="3200" baseline="30000" dirty="0" smtClean="0">
                <a:latin typeface="Times New Roman" pitchFamily="18" charset="0"/>
                <a:cs typeface="Times New Roman" pitchFamily="18" charset="0"/>
              </a:rPr>
              <a:t>η</a:t>
            </a:r>
            <a:r>
              <a:rPr lang="el-GR" sz="3200" dirty="0" smtClean="0">
                <a:latin typeface="Times New Roman" pitchFamily="18" charset="0"/>
                <a:cs typeface="Times New Roman" pitchFamily="18" charset="0"/>
              </a:rPr>
              <a:t> χρονιά (1)</a:t>
            </a:r>
          </a:p>
          <a:p>
            <a:pPr lvl="0"/>
            <a:r>
              <a:rPr lang="el-GR" dirty="0" smtClean="0"/>
              <a:t>Γραπτό τεστ Γενικών Μαθηματικών</a:t>
            </a:r>
          </a:p>
          <a:p>
            <a:pPr lvl="0"/>
            <a:r>
              <a:rPr lang="el-GR" dirty="0" smtClean="0"/>
              <a:t>Έρευνα μαθητών : Η γνώμη των μαθητών για τα Μαθηματικά</a:t>
            </a:r>
          </a:p>
        </p:txBody>
      </p:sp>
      <p:sp>
        <p:nvSpPr>
          <p:cNvPr id="6" name="Content Placeholder 4"/>
          <p:cNvSpPr txBox="1">
            <a:spLocks/>
          </p:cNvSpPr>
          <p:nvPr/>
        </p:nvSpPr>
        <p:spPr>
          <a:xfrm>
            <a:off x="1823312" y="2054655"/>
            <a:ext cx="6719018" cy="42757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4" cstate="print"/>
          <a:srcRect/>
          <a:stretch>
            <a:fillRect/>
          </a:stretch>
        </p:blipFill>
        <p:spPr bwMode="auto">
          <a:xfrm>
            <a:off x="1670606" y="3887115"/>
            <a:ext cx="3390900" cy="2752725"/>
          </a:xfrm>
          <a:prstGeom prst="rect">
            <a:avLst/>
          </a:prstGeom>
          <a:noFill/>
          <a:ln w="9525">
            <a:noFill/>
            <a:miter lim="800000"/>
            <a:headEnd/>
            <a:tailEnd/>
          </a:ln>
        </p:spPr>
      </p:pic>
      <p:pic>
        <p:nvPicPr>
          <p:cNvPr id="1028" name="Picture 4"/>
          <p:cNvPicPr>
            <a:picLocks noChangeArrowheads="1"/>
          </p:cNvPicPr>
          <p:nvPr/>
        </p:nvPicPr>
        <p:blipFill>
          <a:blip r:embed="rId5" cstate="print"/>
          <a:srcRect/>
          <a:stretch>
            <a:fillRect/>
          </a:stretch>
        </p:blipFill>
        <p:spPr bwMode="auto">
          <a:xfrm>
            <a:off x="5182820" y="3887115"/>
            <a:ext cx="3391200" cy="2754000"/>
          </a:xfrm>
          <a:prstGeom prst="rect">
            <a:avLst/>
          </a:prstGeom>
          <a:noFill/>
          <a:ln w="9525">
            <a:noFill/>
            <a:miter lim="800000"/>
            <a:headEnd/>
            <a:tailEnd/>
          </a:ln>
        </p:spPr>
      </p:pic>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20" name="Content Placeholder 4"/>
          <p:cNvSpPr>
            <a:spLocks noGrp="1"/>
          </p:cNvSpPr>
          <p:nvPr>
            <p:ph idx="1"/>
          </p:nvPr>
        </p:nvSpPr>
        <p:spPr>
          <a:xfrm>
            <a:off x="1212489" y="1443834"/>
            <a:ext cx="4883511" cy="5191971"/>
          </a:xfrm>
        </p:spPr>
        <p:txBody>
          <a:bodyPr>
            <a:normAutofit/>
          </a:bodyPr>
          <a:lstStyle/>
          <a:p>
            <a:pPr>
              <a:buNone/>
            </a:pPr>
            <a:r>
              <a:rPr lang="el-GR" sz="3200" dirty="0" smtClean="0">
                <a:latin typeface="Times New Roman" pitchFamily="18" charset="0"/>
                <a:cs typeface="Times New Roman" pitchFamily="18" charset="0"/>
              </a:rPr>
              <a:t>3</a:t>
            </a:r>
            <a:r>
              <a:rPr lang="el-GR" sz="3200" baseline="30000" dirty="0" smtClean="0">
                <a:latin typeface="Times New Roman" pitchFamily="18" charset="0"/>
                <a:cs typeface="Times New Roman" pitchFamily="18" charset="0"/>
              </a:rPr>
              <a:t>η</a:t>
            </a:r>
            <a:r>
              <a:rPr lang="el-GR" sz="3200" dirty="0" smtClean="0">
                <a:latin typeface="Times New Roman" pitchFamily="18" charset="0"/>
                <a:cs typeface="Times New Roman" pitchFamily="18" charset="0"/>
              </a:rPr>
              <a:t> χρονιά (2)</a:t>
            </a:r>
            <a:endParaRPr lang="el-GR" dirty="0" smtClean="0"/>
          </a:p>
          <a:p>
            <a:pPr lvl="0"/>
            <a:r>
              <a:rPr lang="el-GR" dirty="0" smtClean="0"/>
              <a:t>Παρουσίαση: Τα Μαθηματικά στους Αρχαίους Πολιτισμούς της Ανατολής</a:t>
            </a:r>
          </a:p>
          <a:p>
            <a:pPr lvl="0"/>
            <a:r>
              <a:rPr lang="el-GR" dirty="0" smtClean="0"/>
              <a:t>Ταινία:</a:t>
            </a:r>
            <a:r>
              <a:rPr lang="el-GR" b="1" dirty="0" smtClean="0"/>
              <a:t> </a:t>
            </a:r>
            <a:r>
              <a:rPr lang="el-GR" dirty="0" smtClean="0"/>
              <a:t>Μέτρο και Αρμονία: Τα Μαθηματικά της Ακρόπολης</a:t>
            </a:r>
          </a:p>
          <a:p>
            <a:r>
              <a:rPr lang="el-GR" dirty="0" smtClean="0"/>
              <a:t>Θεατρική Παράσταση:  «Το Μάθημα» του </a:t>
            </a:r>
            <a:r>
              <a:rPr lang="el-GR" dirty="0" err="1" smtClean="0"/>
              <a:t>Ευγ</a:t>
            </a:r>
            <a:r>
              <a:rPr lang="el-GR" dirty="0" smtClean="0"/>
              <a:t>. </a:t>
            </a:r>
            <a:r>
              <a:rPr lang="el-GR" dirty="0" err="1" smtClean="0"/>
              <a:t>Ιονέσκο</a:t>
            </a:r>
            <a:endParaRPr lang="el-GR" dirty="0" smtClean="0"/>
          </a:p>
          <a:p>
            <a:pPr lvl="0"/>
            <a:r>
              <a:rPr lang="el-GR" dirty="0" smtClean="0"/>
              <a:t>Παιχνίδι : Τα Μαθηματικά της κρυπτογράφησης</a:t>
            </a:r>
          </a:p>
        </p:txBody>
      </p:sp>
      <p:sp>
        <p:nvSpPr>
          <p:cNvPr id="6" name="Content Placeholder 4"/>
          <p:cNvSpPr txBox="1">
            <a:spLocks/>
          </p:cNvSpPr>
          <p:nvPr/>
        </p:nvSpPr>
        <p:spPr>
          <a:xfrm>
            <a:off x="1823312" y="2054655"/>
            <a:ext cx="6719018" cy="42757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p:txBody>
      </p:sp>
      <p:pic>
        <p:nvPicPr>
          <p:cNvPr id="5" name="3 - Θέση περιεχομένου" descr="https://lh4.googleusercontent.com/-PXxFiGijLNo/UxdPy5wjPfI/AAAAAAAAClI/WUjgDCczFck/w384-h288/2014-03-05+10.15.43.jpg"/>
          <p:cNvPicPr>
            <a:picLocks/>
          </p:cNvPicPr>
          <p:nvPr/>
        </p:nvPicPr>
        <p:blipFill>
          <a:blip r:embed="rId4" cstate="print"/>
          <a:stretch>
            <a:fillRect/>
          </a:stretch>
        </p:blipFill>
        <p:spPr bwMode="auto">
          <a:xfrm>
            <a:off x="6096000" y="1600200"/>
            <a:ext cx="2590800" cy="2286000"/>
          </a:xfrm>
          <a:prstGeom prst="rect">
            <a:avLst/>
          </a:prstGeom>
          <a:noFill/>
          <a:ln>
            <a:noFill/>
          </a:ln>
        </p:spPr>
      </p:pic>
      <p:pic>
        <p:nvPicPr>
          <p:cNvPr id="7" name="6 - Εικόνα" descr="https://lh5.googleusercontent.com/-evYn2MutBO0/UxdPPqc1AWI/AAAAAAAACjA/YNIgsbzYwts/w384-h288/2014-03-05+13.43.48.jpg"/>
          <p:cNvPicPr/>
          <p:nvPr/>
        </p:nvPicPr>
        <p:blipFill>
          <a:blip r:embed="rId5" cstate="print"/>
          <a:srcRect/>
          <a:stretch>
            <a:fillRect/>
          </a:stretch>
        </p:blipFill>
        <p:spPr bwMode="auto">
          <a:xfrm>
            <a:off x="6096000" y="4038600"/>
            <a:ext cx="2590800" cy="2163687"/>
          </a:xfrm>
          <a:prstGeom prst="rect">
            <a:avLst/>
          </a:prstGeom>
          <a:noFill/>
          <a:ln w="9525">
            <a:noFill/>
            <a:miter lim="800000"/>
            <a:headEnd/>
            <a:tailEnd/>
          </a:ln>
        </p:spPr>
      </p:pic>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20" name="Content Placeholder 4"/>
          <p:cNvSpPr>
            <a:spLocks noGrp="1"/>
          </p:cNvSpPr>
          <p:nvPr>
            <p:ph idx="1"/>
          </p:nvPr>
        </p:nvSpPr>
        <p:spPr>
          <a:xfrm>
            <a:off x="5181600" y="1443834"/>
            <a:ext cx="3513434" cy="5033165"/>
          </a:xfrm>
        </p:spPr>
        <p:txBody>
          <a:bodyPr>
            <a:normAutofit lnSpcReduction="10000"/>
          </a:bodyPr>
          <a:lstStyle/>
          <a:p>
            <a:pPr>
              <a:buNone/>
            </a:pPr>
            <a:r>
              <a:rPr lang="el-GR" sz="3200" dirty="0" smtClean="0">
                <a:latin typeface="Times New Roman" pitchFamily="18" charset="0"/>
                <a:cs typeface="Times New Roman" pitchFamily="18" charset="0"/>
              </a:rPr>
              <a:t>3</a:t>
            </a:r>
            <a:r>
              <a:rPr lang="el-GR" sz="3200" baseline="30000" dirty="0" smtClean="0">
                <a:latin typeface="Times New Roman" pitchFamily="18" charset="0"/>
                <a:cs typeface="Times New Roman" pitchFamily="18" charset="0"/>
              </a:rPr>
              <a:t>η</a:t>
            </a:r>
            <a:r>
              <a:rPr lang="el-GR" sz="3200" dirty="0" smtClean="0">
                <a:latin typeface="Times New Roman" pitchFamily="18" charset="0"/>
                <a:cs typeface="Times New Roman" pitchFamily="18" charset="0"/>
              </a:rPr>
              <a:t> χρονιά (3)</a:t>
            </a:r>
          </a:p>
          <a:p>
            <a:pPr lvl="0"/>
            <a:r>
              <a:rPr lang="el-GR" dirty="0" smtClean="0"/>
              <a:t>Εργασία μαθητών : Μαθηματικοί όροι της Αγγλικής που προέρχονται από την Ελληνική γλώσσα</a:t>
            </a:r>
          </a:p>
          <a:p>
            <a:pPr lvl="0"/>
            <a:r>
              <a:rPr lang="el-GR" dirty="0" smtClean="0"/>
              <a:t>Έκθεση εικαστικών έργων με έργα μαθητών εμπνευσμένα από τα Μαθηματικά</a:t>
            </a:r>
          </a:p>
        </p:txBody>
      </p:sp>
      <p:pic>
        <p:nvPicPr>
          <p:cNvPr id="5" name="4 - Εικόνα" descr="https://lh6.googleusercontent.com/-dl5usfYKmG4/UxdPY-MsA5I/AAAAAAAACjk/8cVSXJ7dSHQ/w384-h288/2014-03-05+12.42.22.jpg"/>
          <p:cNvPicPr/>
          <p:nvPr/>
        </p:nvPicPr>
        <p:blipFill>
          <a:blip r:embed="rId4" cstate="print"/>
          <a:srcRect/>
          <a:stretch>
            <a:fillRect/>
          </a:stretch>
        </p:blipFill>
        <p:spPr bwMode="auto">
          <a:xfrm>
            <a:off x="1676400" y="1905000"/>
            <a:ext cx="32004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444625"/>
            <a:ext cx="8229600" cy="531813"/>
          </a:xfrm>
        </p:spPr>
        <p:txBody>
          <a:bodyPr>
            <a:normAutofit fontScale="90000"/>
          </a:bodyPr>
          <a:lstStyle/>
          <a:p>
            <a:r>
              <a:rPr lang="el-GR" dirty="0" smtClean="0"/>
              <a:t> </a:t>
            </a:r>
            <a:endParaRPr lang="en-US" dirty="0"/>
          </a:p>
        </p:txBody>
      </p:sp>
      <p:sp>
        <p:nvSpPr>
          <p:cNvPr id="7" name="Text Placeholder 6"/>
          <p:cNvSpPr>
            <a:spLocks noGrp="1"/>
          </p:cNvSpPr>
          <p:nvPr>
            <p:ph type="body" sz="quarter" idx="4294967295"/>
          </p:nvPr>
        </p:nvSpPr>
        <p:spPr>
          <a:xfrm>
            <a:off x="8542338" y="2514600"/>
            <a:ext cx="601662" cy="179388"/>
          </a:xfrm>
        </p:spPr>
        <p:txBody>
          <a:bodyPr>
            <a:normAutofit fontScale="25000" lnSpcReduction="20000"/>
          </a:bodyPr>
          <a:lstStyle/>
          <a:p>
            <a:r>
              <a:rPr lang="en-US" dirty="0" smtClean="0"/>
              <a:t>Product B</a:t>
            </a:r>
            <a:endParaRPr lang="en-US" dirty="0"/>
          </a:p>
        </p:txBody>
      </p:sp>
      <p:pic>
        <p:nvPicPr>
          <p:cNvPr id="5" name="4 - Εικόνα" descr="https://lh6.googleusercontent.com/-FDdXNyJoxZU/UxdPfaYm4cI/AAAAAAAACkI/_6w0JM3mImQ/w384-h288/2014-03-05+12.15.42.jpg"/>
          <p:cNvPicPr/>
          <p:nvPr/>
        </p:nvPicPr>
        <p:blipFill>
          <a:blip r:embed="rId3" cstate="print"/>
          <a:srcRect/>
          <a:stretch>
            <a:fillRect/>
          </a:stretch>
        </p:blipFill>
        <p:spPr bwMode="auto">
          <a:xfrm>
            <a:off x="762000" y="1600200"/>
            <a:ext cx="4376766" cy="4572000"/>
          </a:xfrm>
          <a:prstGeom prst="rect">
            <a:avLst/>
          </a:prstGeom>
          <a:noFill/>
          <a:ln w="9525">
            <a:noFill/>
            <a:miter lim="800000"/>
            <a:headEnd/>
            <a:tailEnd/>
          </a:ln>
        </p:spPr>
      </p:pic>
      <p:sp>
        <p:nvSpPr>
          <p:cNvPr id="8" name="7 - Ορθογώνιο"/>
          <p:cNvSpPr/>
          <p:nvPr/>
        </p:nvSpPr>
        <p:spPr>
          <a:xfrm>
            <a:off x="5638800" y="1752600"/>
            <a:ext cx="3208940" cy="1815882"/>
          </a:xfrm>
          <a:prstGeom prst="rect">
            <a:avLst/>
          </a:prstGeom>
        </p:spPr>
        <p:txBody>
          <a:bodyPr wrap="square">
            <a:spAutoFit/>
          </a:bodyPr>
          <a:lstStyle/>
          <a:p>
            <a:r>
              <a:rPr lang="el-GR" dirty="0" smtClean="0">
                <a:solidFill>
                  <a:schemeClr val="bg1"/>
                </a:solidFill>
              </a:rPr>
              <a:t> </a:t>
            </a:r>
            <a:r>
              <a:rPr lang="el-GR" sz="2800" dirty="0" smtClean="0">
                <a:solidFill>
                  <a:schemeClr val="bg1"/>
                </a:solidFill>
                <a:latin typeface="+mj-lt"/>
                <a:cs typeface="Times New Roman" pitchFamily="18" charset="0"/>
              </a:rPr>
              <a:t>3</a:t>
            </a:r>
            <a:r>
              <a:rPr lang="el-GR" sz="2800" baseline="30000" dirty="0" smtClean="0">
                <a:solidFill>
                  <a:schemeClr val="bg1"/>
                </a:solidFill>
                <a:latin typeface="+mj-lt"/>
                <a:cs typeface="Times New Roman" pitchFamily="18" charset="0"/>
              </a:rPr>
              <a:t>η</a:t>
            </a:r>
            <a:r>
              <a:rPr lang="el-GR" sz="2800" dirty="0" smtClean="0">
                <a:solidFill>
                  <a:schemeClr val="bg1"/>
                </a:solidFill>
                <a:latin typeface="+mj-lt"/>
                <a:cs typeface="Times New Roman" pitchFamily="18" charset="0"/>
              </a:rPr>
              <a:t> χρονιά (4)</a:t>
            </a:r>
          </a:p>
          <a:p>
            <a:pPr>
              <a:buFont typeface="Arial" pitchFamily="34" charset="0"/>
              <a:buChar char="•"/>
            </a:pPr>
            <a:r>
              <a:rPr lang="el-GR" sz="2800" dirty="0" smtClean="0">
                <a:solidFill>
                  <a:schemeClr val="bg1"/>
                </a:solidFill>
                <a:latin typeface="+mj-lt"/>
              </a:rPr>
              <a:t>Μελέτη έργων Οπ </a:t>
            </a:r>
            <a:r>
              <a:rPr lang="el-GR" sz="2800" dirty="0" err="1" smtClean="0">
                <a:solidFill>
                  <a:schemeClr val="bg1"/>
                </a:solidFill>
                <a:latin typeface="+mj-lt"/>
              </a:rPr>
              <a:t>Αρτ</a:t>
            </a:r>
            <a:r>
              <a:rPr lang="el-GR" sz="2800" dirty="0" smtClean="0">
                <a:solidFill>
                  <a:schemeClr val="bg1"/>
                </a:solidFill>
                <a:latin typeface="+mj-lt"/>
              </a:rPr>
              <a:t> </a:t>
            </a:r>
          </a:p>
          <a:p>
            <a:pPr>
              <a:buFont typeface="Arial" pitchFamily="34" charset="0"/>
              <a:buChar char="•"/>
            </a:pPr>
            <a:r>
              <a:rPr lang="el-GR" sz="2800" dirty="0" smtClean="0">
                <a:solidFill>
                  <a:schemeClr val="bg1"/>
                </a:solidFill>
                <a:latin typeface="+mj-lt"/>
              </a:rPr>
              <a:t>Δημιουργία</a:t>
            </a:r>
          </a:p>
        </p:txBody>
      </p:sp>
    </p:spTree>
    <p:extLst>
      <p:ext uri="{BB962C8B-B14F-4D97-AF65-F5344CB8AC3E}">
        <p14:creationId xmlns="" xmlns:p14="http://schemas.microsoft.com/office/powerpoint/2010/main" val="417078371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20" name="Content Placeholder 4"/>
          <p:cNvSpPr>
            <a:spLocks noGrp="1"/>
          </p:cNvSpPr>
          <p:nvPr>
            <p:ph idx="1"/>
          </p:nvPr>
        </p:nvSpPr>
        <p:spPr>
          <a:xfrm>
            <a:off x="1212489" y="1443834"/>
            <a:ext cx="7482545" cy="5191971"/>
          </a:xfrm>
        </p:spPr>
        <p:txBody>
          <a:bodyPr>
            <a:normAutofit/>
          </a:bodyPr>
          <a:lstStyle/>
          <a:p>
            <a:pPr>
              <a:buNone/>
            </a:pPr>
            <a:r>
              <a:rPr lang="el-GR" sz="3200" dirty="0" smtClean="0">
                <a:latin typeface="Times New Roman" pitchFamily="18" charset="0"/>
                <a:cs typeface="Times New Roman" pitchFamily="18" charset="0"/>
              </a:rPr>
              <a:t>Εξέλιξη της ιδέας: 4</a:t>
            </a:r>
            <a:r>
              <a:rPr lang="el-GR" sz="3200" baseline="30000" dirty="0" smtClean="0">
                <a:latin typeface="Times New Roman" pitchFamily="18" charset="0"/>
                <a:cs typeface="Times New Roman" pitchFamily="18" charset="0"/>
              </a:rPr>
              <a:t>η</a:t>
            </a:r>
            <a:r>
              <a:rPr lang="el-GR" sz="3200" dirty="0" smtClean="0">
                <a:latin typeface="Times New Roman" pitchFamily="18" charset="0"/>
                <a:cs typeface="Times New Roman" pitchFamily="18" charset="0"/>
              </a:rPr>
              <a:t> χρονιά – δύο ημέρες</a:t>
            </a:r>
          </a:p>
        </p:txBody>
      </p:sp>
      <p:sp>
        <p:nvSpPr>
          <p:cNvPr id="6" name="Content Placeholder 4"/>
          <p:cNvSpPr txBox="1">
            <a:spLocks/>
          </p:cNvSpPr>
          <p:nvPr/>
        </p:nvSpPr>
        <p:spPr>
          <a:xfrm>
            <a:off x="1823312" y="2054655"/>
            <a:ext cx="6719018" cy="42757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p:txBody>
      </p:sp>
      <p:graphicFrame>
        <p:nvGraphicFramePr>
          <p:cNvPr id="5" name="Diagram 4"/>
          <p:cNvGraphicFramePr/>
          <p:nvPr/>
        </p:nvGraphicFramePr>
        <p:xfrm>
          <a:off x="2739539" y="2054655"/>
          <a:ext cx="7482545" cy="4733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H:\Τα έγγραφά μου\Ημέρα Μαθηματικών 2015\Tangram-image.jpg"/>
          <p:cNvPicPr>
            <a:picLocks noChangeAspect="1" noChangeArrowheads="1"/>
          </p:cNvPicPr>
          <p:nvPr/>
        </p:nvPicPr>
        <p:blipFill>
          <a:blip r:embed="rId9" cstate="print"/>
          <a:srcRect/>
          <a:stretch>
            <a:fillRect/>
          </a:stretch>
        </p:blipFill>
        <p:spPr bwMode="auto">
          <a:xfrm>
            <a:off x="1365195" y="5414165"/>
            <a:ext cx="2137870" cy="1206500"/>
          </a:xfrm>
          <a:prstGeom prst="rect">
            <a:avLst/>
          </a:prstGeom>
          <a:ln>
            <a:noFill/>
          </a:ln>
          <a:effectLst>
            <a:outerShdw blurRad="292100" dist="139700" dir="2700000" algn="tl" rotWithShape="0">
              <a:srgbClr val="333333">
                <a:alpha val="65000"/>
              </a:srgbClr>
            </a:outerShdw>
          </a:effectLst>
        </p:spPr>
      </p:pic>
      <p:pic>
        <p:nvPicPr>
          <p:cNvPr id="2051" name="Picture 3" descr="H:\Τα έγγραφά μου\Ημέρα Μαθηματικών 2015\Pages from EXPERIMENT_Layout 2-2 1.jpg"/>
          <p:cNvPicPr>
            <a:picLocks noChangeAspect="1" noChangeArrowheads="1"/>
          </p:cNvPicPr>
          <p:nvPr/>
        </p:nvPicPr>
        <p:blipFill>
          <a:blip r:embed="rId10" cstate="print"/>
          <a:srcRect/>
          <a:stretch>
            <a:fillRect/>
          </a:stretch>
        </p:blipFill>
        <p:spPr bwMode="auto">
          <a:xfrm>
            <a:off x="1365195" y="2207360"/>
            <a:ext cx="2138477" cy="3024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29600" cy="763524"/>
          </a:xfrm>
        </p:spPr>
        <p:txBody>
          <a:bodyPr>
            <a:normAutofit/>
          </a:bodyPr>
          <a:lstStyle/>
          <a:p>
            <a:pPr algn="ctr"/>
            <a:r>
              <a:rPr lang="el-GR" dirty="0" smtClean="0"/>
              <a:t>15</a:t>
            </a:r>
            <a:r>
              <a:rPr lang="el-GR" baseline="30000" dirty="0" smtClean="0"/>
              <a:t>ο</a:t>
            </a:r>
            <a:r>
              <a:rPr lang="el-GR" dirty="0" smtClean="0"/>
              <a:t> Γυμνάσιο Περιστερίου</a:t>
            </a:r>
            <a:endParaRPr lang="en-US" dirty="0"/>
          </a:p>
        </p:txBody>
      </p:sp>
      <p:sp>
        <p:nvSpPr>
          <p:cNvPr id="3" name="Content Placeholder 2"/>
          <p:cNvSpPr>
            <a:spLocks noGrp="1"/>
          </p:cNvSpPr>
          <p:nvPr>
            <p:ph idx="1"/>
          </p:nvPr>
        </p:nvSpPr>
        <p:spPr>
          <a:xfrm>
            <a:off x="3503065" y="2207360"/>
            <a:ext cx="5175500" cy="3206805"/>
          </a:xfrm>
        </p:spPr>
        <p:txBody>
          <a:bodyPr>
            <a:normAutofit fontScale="92500" lnSpcReduction="10000"/>
          </a:bodyPr>
          <a:lstStyle/>
          <a:p>
            <a:pPr>
              <a:buFont typeface="Courier New" pitchFamily="49" charset="0"/>
              <a:buChar char="o"/>
            </a:pPr>
            <a:r>
              <a:rPr lang="el-GR" sz="3200" dirty="0" smtClean="0"/>
              <a:t>Περίπου 240 παιδιά</a:t>
            </a:r>
          </a:p>
          <a:p>
            <a:pPr>
              <a:buFont typeface="Courier New" pitchFamily="49" charset="0"/>
              <a:buChar char="o"/>
            </a:pPr>
            <a:r>
              <a:rPr lang="el-GR" sz="3200" dirty="0" smtClean="0"/>
              <a:t>29 Καθηγητές</a:t>
            </a:r>
          </a:p>
          <a:p>
            <a:pPr>
              <a:buFont typeface="Courier New" pitchFamily="49" charset="0"/>
              <a:buChar char="o"/>
            </a:pPr>
            <a:r>
              <a:rPr lang="el-GR" sz="3200" dirty="0" smtClean="0"/>
              <a:t>10 αίθουσες </a:t>
            </a:r>
          </a:p>
          <a:p>
            <a:pPr>
              <a:buFont typeface="Courier New" pitchFamily="49" charset="0"/>
              <a:buChar char="o"/>
            </a:pPr>
            <a:r>
              <a:rPr lang="el-GR" sz="3200" dirty="0" err="1" smtClean="0"/>
              <a:t>Διαδραστικοί</a:t>
            </a:r>
            <a:r>
              <a:rPr lang="el-GR" sz="3200" dirty="0" smtClean="0"/>
              <a:t> πίνακες</a:t>
            </a:r>
          </a:p>
          <a:p>
            <a:pPr>
              <a:buFont typeface="Courier New" pitchFamily="49" charset="0"/>
              <a:buChar char="o"/>
            </a:pPr>
            <a:r>
              <a:rPr lang="el-GR" sz="3200" dirty="0" smtClean="0"/>
              <a:t>Εργαστήρια</a:t>
            </a:r>
          </a:p>
          <a:p>
            <a:pPr>
              <a:buFont typeface="Courier New" pitchFamily="49" charset="0"/>
              <a:buChar char="o"/>
            </a:pPr>
            <a:r>
              <a:rPr lang="el-GR" sz="3200" dirty="0" smtClean="0"/>
              <a:t>Αίθουσα εκδηλώσεων</a:t>
            </a:r>
          </a:p>
        </p:txBody>
      </p:sp>
      <p:pic>
        <p:nvPicPr>
          <p:cNvPr id="4" name="Picture 4" descr="ae1-.jpg"/>
          <p:cNvPicPr>
            <a:picLocks noChangeAspect="1" noChangeArrowheads="1"/>
          </p:cNvPicPr>
          <p:nvPr/>
        </p:nvPicPr>
        <p:blipFill>
          <a:blip r:embed="rId3" cstate="print"/>
          <a:srcRect/>
          <a:stretch>
            <a:fillRect/>
          </a:stretch>
        </p:blipFill>
        <p:spPr bwMode="auto">
          <a:xfrm>
            <a:off x="448965" y="2360065"/>
            <a:ext cx="2595985" cy="1715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10330949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20" name="Content Placeholder 4"/>
          <p:cNvSpPr>
            <a:spLocks noGrp="1"/>
          </p:cNvSpPr>
          <p:nvPr>
            <p:ph idx="1"/>
          </p:nvPr>
        </p:nvSpPr>
        <p:spPr>
          <a:xfrm>
            <a:off x="1212489" y="1443835"/>
            <a:ext cx="7482545" cy="916230"/>
          </a:xfrm>
        </p:spPr>
        <p:txBody>
          <a:bodyPr>
            <a:normAutofit/>
          </a:bodyPr>
          <a:lstStyle/>
          <a:p>
            <a:pPr>
              <a:buNone/>
            </a:pPr>
            <a:r>
              <a:rPr lang="el-GR" sz="3200" dirty="0" smtClean="0">
                <a:latin typeface="Times New Roman" pitchFamily="18" charset="0"/>
                <a:cs typeface="Times New Roman" pitchFamily="18" charset="0"/>
              </a:rPr>
              <a:t>Εξέλιξη της ιδέας: 5</a:t>
            </a:r>
            <a:r>
              <a:rPr lang="el-GR" sz="3200" baseline="30000" dirty="0" smtClean="0">
                <a:latin typeface="Times New Roman" pitchFamily="18" charset="0"/>
                <a:cs typeface="Times New Roman" pitchFamily="18" charset="0"/>
              </a:rPr>
              <a:t>η</a:t>
            </a:r>
            <a:r>
              <a:rPr lang="el-GR" sz="3200" dirty="0" smtClean="0">
                <a:latin typeface="Times New Roman" pitchFamily="18" charset="0"/>
                <a:cs typeface="Times New Roman" pitchFamily="18" charset="0"/>
              </a:rPr>
              <a:t> χρονιά</a:t>
            </a:r>
          </a:p>
        </p:txBody>
      </p:sp>
      <p:sp>
        <p:nvSpPr>
          <p:cNvPr id="8" name="Content Placeholder 5"/>
          <p:cNvSpPr txBox="1">
            <a:spLocks/>
          </p:cNvSpPr>
          <p:nvPr/>
        </p:nvSpPr>
        <p:spPr>
          <a:xfrm>
            <a:off x="1212490" y="2360065"/>
            <a:ext cx="5039265" cy="365973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2400" i="0" u="none" strike="noStrike" kern="1200" cap="none" spc="0" normalizeH="0" baseline="0" noProof="0" dirty="0" smtClean="0">
                <a:ln>
                  <a:noFill/>
                </a:ln>
                <a:solidFill>
                  <a:schemeClr val="bg1"/>
                </a:solidFill>
                <a:effectLst/>
                <a:uLnTx/>
                <a:uFillTx/>
                <a:latin typeface="+mn-lt"/>
                <a:ea typeface="+mn-ea"/>
                <a:cs typeface="+mn-cs"/>
              </a:rPr>
              <a:t>Προγραμματίζουμε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i="0" u="none" strike="noStrike" kern="1200" cap="none" spc="0" normalizeH="0" baseline="0" noProof="0" dirty="0" smtClean="0">
                <a:ln>
                  <a:noFill/>
                </a:ln>
                <a:solidFill>
                  <a:schemeClr val="bg1"/>
                </a:solidFill>
                <a:effectLst/>
                <a:uLnTx/>
                <a:uFillTx/>
                <a:latin typeface="+mn-lt"/>
                <a:ea typeface="+mn-ea"/>
                <a:cs typeface="+mn-cs"/>
              </a:rPr>
              <a:t> Συνεργασία</a:t>
            </a:r>
            <a:r>
              <a:rPr kumimoji="0" lang="el-GR" sz="2400" i="0" u="none" strike="noStrike" kern="1200" cap="none" spc="0" normalizeH="0" noProof="0" dirty="0" smtClean="0">
                <a:ln>
                  <a:noFill/>
                </a:ln>
                <a:solidFill>
                  <a:schemeClr val="bg1"/>
                </a:solidFill>
                <a:effectLst/>
                <a:uLnTx/>
                <a:uFillTx/>
                <a:latin typeface="+mn-lt"/>
                <a:ea typeface="+mn-ea"/>
                <a:cs typeface="+mn-cs"/>
              </a:rPr>
              <a:t> με</a:t>
            </a:r>
            <a:r>
              <a:rPr kumimoji="0" lang="el-GR" sz="2400" i="0" u="none" strike="noStrike" kern="1200" cap="none" spc="0" normalizeH="0" baseline="0" noProof="0" dirty="0" smtClean="0">
                <a:ln>
                  <a:noFill/>
                </a:ln>
                <a:solidFill>
                  <a:schemeClr val="bg1"/>
                </a:solidFill>
                <a:effectLst/>
                <a:uLnTx/>
                <a:uFillTx/>
                <a:latin typeface="+mn-lt"/>
                <a:ea typeface="+mn-ea"/>
                <a:cs typeface="+mn-cs"/>
              </a:rPr>
              <a:t> γονείς </a:t>
            </a:r>
            <a:r>
              <a:rPr lang="el-GR" sz="2400" dirty="0" smtClean="0">
                <a:solidFill>
                  <a:schemeClr val="bg1"/>
                </a:solidFill>
              </a:rPr>
              <a:t> - άνοιγμα </a:t>
            </a:r>
            <a:r>
              <a:rPr kumimoji="0" lang="el-GR" sz="2400" i="0" u="none" strike="noStrike" kern="1200" cap="none" spc="0" normalizeH="0" baseline="0" noProof="0" dirty="0" smtClean="0">
                <a:ln>
                  <a:noFill/>
                </a:ln>
                <a:solidFill>
                  <a:schemeClr val="bg1"/>
                </a:solidFill>
                <a:effectLst/>
                <a:uLnTx/>
                <a:uFillTx/>
                <a:latin typeface="+mn-lt"/>
                <a:ea typeface="+mn-ea"/>
                <a:cs typeface="+mn-cs"/>
              </a:rPr>
              <a:t>στην τοπική κοινωνία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i="0" u="none" strike="noStrike" kern="1200" cap="none" spc="0" normalizeH="0" baseline="0" noProof="0" dirty="0" smtClean="0">
                <a:ln>
                  <a:noFill/>
                </a:ln>
                <a:solidFill>
                  <a:schemeClr val="bg1"/>
                </a:solidFill>
                <a:effectLst/>
                <a:uLnTx/>
                <a:uFillTx/>
                <a:latin typeface="+mn-lt"/>
                <a:ea typeface="+mn-ea"/>
                <a:cs typeface="+mn-cs"/>
              </a:rPr>
              <a:t>Δημιουργία Δικτύου – πλατφόρμα επικοινωνίας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i="0" u="none" strike="noStrike" kern="1200" cap="none" spc="0" normalizeH="0" baseline="0" noProof="0" dirty="0" smtClean="0">
                <a:ln>
                  <a:noFill/>
                </a:ln>
                <a:solidFill>
                  <a:schemeClr val="bg1"/>
                </a:solidFill>
                <a:effectLst/>
                <a:uLnTx/>
                <a:uFillTx/>
                <a:latin typeface="+mn-lt"/>
                <a:ea typeface="+mn-ea"/>
                <a:cs typeface="+mn-cs"/>
              </a:rPr>
              <a:t>Παρόμοιες δράσεις</a:t>
            </a:r>
          </a:p>
          <a:p>
            <a:pPr marL="342900" marR="0" lvl="0" indent="-342900" algn="l" defTabSz="914400" rtl="0" eaLnBrk="1" fontAlgn="auto" latinLnBrk="0" hangingPunct="1">
              <a:lnSpc>
                <a:spcPct val="100000"/>
              </a:lnSpc>
              <a:spcBef>
                <a:spcPct val="20000"/>
              </a:spcBef>
              <a:spcAft>
                <a:spcPts val="0"/>
              </a:spcAft>
              <a:buClrTx/>
              <a:buSzTx/>
              <a:tabLst/>
              <a:defRPr/>
            </a:pPr>
            <a:r>
              <a:rPr lang="el-GR" sz="2400" dirty="0" smtClean="0">
                <a:solidFill>
                  <a:schemeClr val="bg1"/>
                </a:solidFill>
              </a:rPr>
              <a:t>    </a:t>
            </a:r>
            <a:r>
              <a:rPr kumimoji="0" lang="el-GR" sz="2400" i="0" u="none" strike="noStrike" kern="1200" cap="none" spc="0" normalizeH="0" noProof="0" dirty="0" smtClean="0">
                <a:ln>
                  <a:noFill/>
                </a:ln>
                <a:solidFill>
                  <a:schemeClr val="bg1"/>
                </a:solidFill>
                <a:effectLst/>
                <a:uLnTx/>
                <a:uFillTx/>
                <a:latin typeface="+mn-lt"/>
                <a:ea typeface="+mn-ea"/>
                <a:cs typeface="+mn-cs"/>
              </a:rPr>
              <a:t> λχ. Ημέρα Ποίησης</a:t>
            </a:r>
            <a:endParaRPr kumimoji="0" lang="el-GR"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9" descr="Connected.jpg"/>
          <p:cNvPicPr>
            <a:picLocks noChangeAspect="1"/>
          </p:cNvPicPr>
          <p:nvPr/>
        </p:nvPicPr>
        <p:blipFill>
          <a:blip r:embed="rId4" cstate="print"/>
          <a:srcRect b="6776"/>
          <a:stretch>
            <a:fillRect/>
          </a:stretch>
        </p:blipFill>
        <p:spPr>
          <a:xfrm>
            <a:off x="6350656" y="2665475"/>
            <a:ext cx="2649789" cy="1679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3200400" y="838200"/>
          <a:ext cx="5638800" cy="6019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457201" y="1596540"/>
            <a:ext cx="2438400"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sz="2800" b="1" dirty="0" smtClean="0"/>
              <a:t>Αποτελέσματα </a:t>
            </a:r>
          </a:p>
          <a:p>
            <a:pPr algn="ctr"/>
            <a:r>
              <a:rPr lang="el-GR" sz="2800" b="1" dirty="0" smtClean="0"/>
              <a:t>για τους </a:t>
            </a:r>
          </a:p>
          <a:p>
            <a:pPr algn="ctr"/>
            <a:r>
              <a:rPr lang="el-GR" sz="2800" b="1" dirty="0" smtClean="0"/>
              <a:t>μαθητές</a:t>
            </a:r>
            <a:endParaRPr lang="el-GR" sz="2800" b="1" dirty="0"/>
          </a:p>
        </p:txBody>
      </p:sp>
      <p:pic>
        <p:nvPicPr>
          <p:cNvPr id="4098" name="Picture 2" descr="big-benefits"/>
          <p:cNvPicPr>
            <a:picLocks noChangeAspect="1" noChangeArrowheads="1"/>
          </p:cNvPicPr>
          <p:nvPr/>
        </p:nvPicPr>
        <p:blipFill>
          <a:blip r:embed="rId8" cstate="print"/>
          <a:srcRect/>
          <a:stretch>
            <a:fillRect/>
          </a:stretch>
        </p:blipFill>
        <p:spPr bwMode="auto">
          <a:xfrm>
            <a:off x="1143001" y="5257800"/>
            <a:ext cx="1066800" cy="1295399"/>
          </a:xfrm>
          <a:prstGeom prst="rect">
            <a:avLst/>
          </a:prstGeom>
          <a:noFill/>
        </p:spPr>
      </p:pic>
    </p:spTree>
    <p:extLst>
      <p:ext uri="{BB962C8B-B14F-4D97-AF65-F5344CB8AC3E}">
        <p14:creationId xmlns="" xmlns:p14="http://schemas.microsoft.com/office/powerpoint/2010/main" val="417078371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3048000" y="990601"/>
          <a:ext cx="6096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304800" y="1600200"/>
            <a:ext cx="2438400" cy="22467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sz="2800" b="1" dirty="0" smtClean="0"/>
              <a:t>Οφέλη για</a:t>
            </a:r>
          </a:p>
          <a:p>
            <a:pPr algn="ctr"/>
            <a:r>
              <a:rPr lang="el-GR" sz="2800" b="1" dirty="0" smtClean="0"/>
              <a:t>καθηγητές -</a:t>
            </a:r>
          </a:p>
          <a:p>
            <a:pPr algn="ctr"/>
            <a:r>
              <a:rPr lang="el-GR" sz="2800" b="1" dirty="0" smtClean="0"/>
              <a:t>σχολική μονάδα</a:t>
            </a:r>
          </a:p>
          <a:p>
            <a:pPr algn="ctr"/>
            <a:endParaRPr lang="el-GR" sz="2800" dirty="0"/>
          </a:p>
        </p:txBody>
      </p:sp>
      <p:pic>
        <p:nvPicPr>
          <p:cNvPr id="4098" name="Picture 2" descr="big-benefits"/>
          <p:cNvPicPr>
            <a:picLocks noChangeAspect="1" noChangeArrowheads="1"/>
          </p:cNvPicPr>
          <p:nvPr/>
        </p:nvPicPr>
        <p:blipFill>
          <a:blip r:embed="rId8" cstate="print"/>
          <a:srcRect/>
          <a:stretch>
            <a:fillRect/>
          </a:stretch>
        </p:blipFill>
        <p:spPr bwMode="auto">
          <a:xfrm>
            <a:off x="907080" y="5261460"/>
            <a:ext cx="1068935" cy="1318354"/>
          </a:xfrm>
          <a:prstGeom prst="rect">
            <a:avLst/>
          </a:prstGeom>
          <a:noFill/>
        </p:spPr>
      </p:pic>
    </p:spTree>
    <p:extLst>
      <p:ext uri="{BB962C8B-B14F-4D97-AF65-F5344CB8AC3E}">
        <p14:creationId xmlns="" xmlns:p14="http://schemas.microsoft.com/office/powerpoint/2010/main" val="417078371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1596540"/>
            <a:ext cx="8551480" cy="763525"/>
          </a:xfrm>
          <a:effectLst>
            <a:outerShdw blurRad="50800" dist="38100" dir="2700000" algn="tl" rotWithShape="0">
              <a:prstClr val="black">
                <a:alpha val="63000"/>
              </a:prstClr>
            </a:outerShdw>
          </a:effectLst>
        </p:spPr>
        <p:txBody>
          <a:bodyPr>
            <a:normAutofit/>
          </a:bodyPr>
          <a:lstStyle/>
          <a:p>
            <a:r>
              <a:rPr lang="el-GR" dirty="0" smtClean="0"/>
              <a:t>ΗΜΕΡΑ ΜΑΘΗΜΑΤΙΚΩΝ </a:t>
            </a:r>
            <a:endParaRPr lang="en-US" dirty="0"/>
          </a:p>
        </p:txBody>
      </p:sp>
      <p:sp>
        <p:nvSpPr>
          <p:cNvPr id="3" name="Subtitle 2"/>
          <p:cNvSpPr>
            <a:spLocks noGrp="1"/>
          </p:cNvSpPr>
          <p:nvPr>
            <p:ph type="subTitle" idx="1"/>
          </p:nvPr>
        </p:nvSpPr>
        <p:spPr>
          <a:xfrm>
            <a:off x="296260" y="2207360"/>
            <a:ext cx="8551480" cy="3664920"/>
          </a:xfrm>
        </p:spPr>
        <p:txBody>
          <a:bodyPr>
            <a:normAutofit/>
          </a:bodyPr>
          <a:lstStyle/>
          <a:p>
            <a:r>
              <a:rPr lang="el-GR" dirty="0" smtClean="0"/>
              <a:t>15</a:t>
            </a:r>
            <a:r>
              <a:rPr lang="el-GR" baseline="30000" dirty="0" smtClean="0"/>
              <a:t>Ο</a:t>
            </a:r>
            <a:r>
              <a:rPr lang="el-GR" dirty="0" smtClean="0"/>
              <a:t> ΓΥΜΝΑΣΙΟ ΠΕΡΙΣΤΕΡΙΟΥ</a:t>
            </a:r>
          </a:p>
          <a:p>
            <a:endParaRPr lang="el-GR" dirty="0" smtClean="0"/>
          </a:p>
          <a:p>
            <a:endParaRPr lang="el-GR" dirty="0" smtClean="0"/>
          </a:p>
          <a:p>
            <a:r>
              <a:rPr lang="el-GR" dirty="0" smtClean="0"/>
              <a:t>Ευχαριστούμε για την προσοχή σας</a:t>
            </a:r>
            <a:endParaRPr lang="en-US" dirty="0"/>
          </a:p>
        </p:txBody>
      </p:sp>
      <p:pic>
        <p:nvPicPr>
          <p:cNvPr id="4" name="3 - Θέση περιεχομένου"/>
          <p:cNvPicPr>
            <a:picLocks/>
          </p:cNvPicPr>
          <p:nvPr/>
        </p:nvPicPr>
        <p:blipFill>
          <a:blip r:embed="rId3" cstate="print"/>
          <a:srcRect/>
          <a:stretch>
            <a:fillRect/>
          </a:stretch>
        </p:blipFill>
        <p:spPr bwMode="auto">
          <a:xfrm>
            <a:off x="3350360" y="4345230"/>
            <a:ext cx="2864522" cy="2391753"/>
          </a:xfrm>
          <a:prstGeom prst="rect">
            <a:avLst/>
          </a:prstGeom>
          <a:noFill/>
          <a:ln w="9525">
            <a:noFill/>
            <a:miter lim="800000"/>
            <a:headEnd/>
            <a:tailEnd/>
          </a:ln>
        </p:spPr>
      </p:pic>
    </p:spTree>
    <p:extLst>
      <p:ext uri="{BB962C8B-B14F-4D97-AF65-F5344CB8AC3E}">
        <p14:creationId xmlns="" xmlns:p14="http://schemas.microsoft.com/office/powerpoint/2010/main" val="36392037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29600" cy="763524"/>
          </a:xfrm>
        </p:spPr>
        <p:txBody>
          <a:bodyPr>
            <a:normAutofit fontScale="90000"/>
          </a:bodyPr>
          <a:lstStyle/>
          <a:p>
            <a:r>
              <a:rPr lang="el-GR" dirty="0" smtClean="0"/>
              <a:t>Πως αντιλαμβανόμαστε το διδακτικό μας έργο</a:t>
            </a:r>
            <a:endParaRPr lang="en-US" dirty="0"/>
          </a:p>
        </p:txBody>
      </p:sp>
      <p:sp>
        <p:nvSpPr>
          <p:cNvPr id="3" name="Content Placeholder 2"/>
          <p:cNvSpPr>
            <a:spLocks noGrp="1"/>
          </p:cNvSpPr>
          <p:nvPr>
            <p:ph idx="1"/>
          </p:nvPr>
        </p:nvSpPr>
        <p:spPr/>
        <p:txBody>
          <a:bodyPr/>
          <a:lstStyle/>
          <a:p>
            <a:pPr>
              <a:buNone/>
            </a:pPr>
            <a:r>
              <a:rPr lang="el-GR" sz="3200" dirty="0" smtClean="0"/>
              <a:t>Προβληματισμοί για :</a:t>
            </a:r>
          </a:p>
          <a:p>
            <a:r>
              <a:rPr lang="el-GR" sz="3200" dirty="0" err="1" smtClean="0"/>
              <a:t>Ανακαλυπτική</a:t>
            </a:r>
            <a:r>
              <a:rPr lang="el-GR" sz="3200" dirty="0" smtClean="0"/>
              <a:t> - Συμμετοχική μάθηση</a:t>
            </a:r>
          </a:p>
          <a:p>
            <a:r>
              <a:rPr lang="el-GR" sz="3200" dirty="0" err="1" smtClean="0"/>
              <a:t>Διαδραστική</a:t>
            </a:r>
            <a:r>
              <a:rPr lang="el-GR" sz="3200" dirty="0" smtClean="0"/>
              <a:t> διδασκαλία</a:t>
            </a:r>
          </a:p>
          <a:p>
            <a:r>
              <a:rPr lang="el-GR" sz="3200" dirty="0" smtClean="0"/>
              <a:t>Εκπαιδευτικό παιχνίδι</a:t>
            </a:r>
          </a:p>
          <a:p>
            <a:r>
              <a:rPr lang="el-GR" sz="3200" dirty="0" err="1" smtClean="0"/>
              <a:t>Διαθεματικότητα</a:t>
            </a:r>
            <a:endParaRPr lang="el-GR" sz="3200" dirty="0" smtClean="0"/>
          </a:p>
          <a:p>
            <a:r>
              <a:rPr lang="el-GR" sz="3200" dirty="0" smtClean="0"/>
              <a:t>Σύγχρονες δεξιότητες</a:t>
            </a:r>
          </a:p>
        </p:txBody>
      </p:sp>
    </p:spTree>
    <p:extLst>
      <p:ext uri="{BB962C8B-B14F-4D97-AF65-F5344CB8AC3E}">
        <p14:creationId xmlns="" xmlns:p14="http://schemas.microsoft.com/office/powerpoint/2010/main" val="410330949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29600" cy="763524"/>
          </a:xfrm>
        </p:spPr>
        <p:txBody>
          <a:bodyPr>
            <a:normAutofit/>
          </a:bodyPr>
          <a:lstStyle/>
          <a:p>
            <a:r>
              <a:rPr lang="el-GR" dirty="0" smtClean="0"/>
              <a:t>Πως πραγματώνουμε το όραμά μας </a:t>
            </a:r>
          </a:p>
        </p:txBody>
      </p:sp>
      <p:sp>
        <p:nvSpPr>
          <p:cNvPr id="3" name="Content Placeholder 2"/>
          <p:cNvSpPr>
            <a:spLocks noGrp="1"/>
          </p:cNvSpPr>
          <p:nvPr>
            <p:ph idx="1"/>
          </p:nvPr>
        </p:nvSpPr>
        <p:spPr>
          <a:xfrm>
            <a:off x="448965" y="2054654"/>
            <a:ext cx="8229600" cy="4428445"/>
          </a:xfrm>
        </p:spPr>
        <p:txBody>
          <a:bodyPr>
            <a:noAutofit/>
          </a:bodyPr>
          <a:lstStyle/>
          <a:p>
            <a:pPr>
              <a:buNone/>
            </a:pPr>
            <a:r>
              <a:rPr lang="el-GR" sz="2400" dirty="0" smtClean="0"/>
              <a:t>- Συνεργασία εκπαιδευτικών : καινοτόμες διδακτικές πρακτικές </a:t>
            </a:r>
          </a:p>
          <a:p>
            <a:pPr>
              <a:buNone/>
            </a:pPr>
            <a:r>
              <a:rPr lang="el-GR" sz="2400" dirty="0" smtClean="0"/>
              <a:t>- Διαχείριση της τάξης, συγκριτικές μελέτες εκπαιδευτικών σεναρίων.</a:t>
            </a:r>
          </a:p>
          <a:p>
            <a:pPr>
              <a:buNone/>
            </a:pPr>
            <a:r>
              <a:rPr lang="el-GR" sz="2400" dirty="0" smtClean="0"/>
              <a:t>- </a:t>
            </a:r>
            <a:r>
              <a:rPr lang="el-GR" sz="2400" dirty="0" err="1" smtClean="0"/>
              <a:t>Ομαδοσυνεργατική</a:t>
            </a:r>
            <a:r>
              <a:rPr lang="el-GR" sz="2400" dirty="0" smtClean="0"/>
              <a:t> διδασκαλία – η τάξη ως κοινότητα μάθησης.</a:t>
            </a:r>
          </a:p>
          <a:p>
            <a:pPr>
              <a:buNone/>
            </a:pPr>
            <a:r>
              <a:rPr lang="el-GR" sz="2400" dirty="0" smtClean="0"/>
              <a:t>- </a:t>
            </a:r>
            <a:r>
              <a:rPr lang="el-GR" sz="2400" dirty="0" err="1" smtClean="0"/>
              <a:t>Φιλαναγνωστικές</a:t>
            </a:r>
            <a:r>
              <a:rPr lang="el-GR" sz="2400" dirty="0" smtClean="0"/>
              <a:t> δράσεις : ομάδα ρητορικής-παιχνίδια λόγου ανταλλακτική βιβλιοθήκη, σχολικό περιοδικό,  </a:t>
            </a:r>
            <a:r>
              <a:rPr lang="el-GR" sz="2400" i="1" dirty="0" smtClean="0"/>
              <a:t>Γραφείο Τύπου </a:t>
            </a:r>
            <a:r>
              <a:rPr lang="el-GR" sz="2400" dirty="0" smtClean="0"/>
              <a:t>μαθητών</a:t>
            </a:r>
          </a:p>
          <a:p>
            <a:pPr>
              <a:buNone/>
            </a:pPr>
            <a:r>
              <a:rPr lang="el-GR" sz="2400" dirty="0" smtClean="0"/>
              <a:t>- Επιστημονικό παρατηρητήριο</a:t>
            </a:r>
          </a:p>
          <a:p>
            <a:pPr>
              <a:buNone/>
            </a:pPr>
            <a:endParaRPr lang="el-GR" sz="2400" dirty="0" smtClean="0"/>
          </a:p>
        </p:txBody>
      </p:sp>
    </p:spTree>
    <p:extLst>
      <p:ext uri="{BB962C8B-B14F-4D97-AF65-F5344CB8AC3E}">
        <p14:creationId xmlns="" xmlns:p14="http://schemas.microsoft.com/office/powerpoint/2010/main" val="410330949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29600" cy="763524"/>
          </a:xfrm>
        </p:spPr>
        <p:txBody>
          <a:bodyPr>
            <a:normAutofit/>
          </a:bodyPr>
          <a:lstStyle/>
          <a:p>
            <a:r>
              <a:rPr lang="el-GR" dirty="0" smtClean="0"/>
              <a:t>Πως πραγματώνουμε το όραμά μας </a:t>
            </a:r>
          </a:p>
        </p:txBody>
      </p:sp>
      <p:sp>
        <p:nvSpPr>
          <p:cNvPr id="3" name="Content Placeholder 2"/>
          <p:cNvSpPr>
            <a:spLocks noGrp="1"/>
          </p:cNvSpPr>
          <p:nvPr>
            <p:ph idx="1"/>
          </p:nvPr>
        </p:nvSpPr>
        <p:spPr>
          <a:xfrm>
            <a:off x="448965" y="2054654"/>
            <a:ext cx="8229600" cy="4428445"/>
          </a:xfrm>
        </p:spPr>
        <p:txBody>
          <a:bodyPr>
            <a:noAutofit/>
          </a:bodyPr>
          <a:lstStyle/>
          <a:p>
            <a:pPr>
              <a:buNone/>
            </a:pPr>
            <a:r>
              <a:rPr lang="el-GR" sz="2400" dirty="0" smtClean="0"/>
              <a:t>- Βιωματικά εργαστήρια – </a:t>
            </a:r>
            <a:r>
              <a:rPr lang="el-GR" sz="2400" dirty="0" err="1" smtClean="0"/>
              <a:t>ενδοσχολική</a:t>
            </a:r>
            <a:r>
              <a:rPr lang="el-GR" sz="2400" dirty="0" smtClean="0"/>
              <a:t> επιμόρφωση</a:t>
            </a:r>
          </a:p>
          <a:p>
            <a:pPr>
              <a:buNone/>
            </a:pPr>
            <a:r>
              <a:rPr lang="el-GR" sz="2400" dirty="0" smtClean="0"/>
              <a:t>- Οι καθηγητές του σχολείου παράγουν ερευνητικό - επιστημονικό έργο.</a:t>
            </a:r>
          </a:p>
          <a:p>
            <a:pPr>
              <a:buNone/>
            </a:pPr>
            <a:r>
              <a:rPr lang="el-GR" sz="2400" dirty="0" smtClean="0"/>
              <a:t>-Ενεργοποίηση μαθητών για δημιουργία ψηφιακού μαθησιακού υλικού - πρόγραμμα «Χρήση νέων τεχνολογιών για εκπαιδευτικούς μέσω της σχολικής ιστοσελίδας»</a:t>
            </a:r>
          </a:p>
          <a:p>
            <a:pPr>
              <a:buNone/>
            </a:pPr>
            <a:r>
              <a:rPr lang="el-GR" sz="2400" dirty="0" smtClean="0"/>
              <a:t>-</a:t>
            </a:r>
            <a:r>
              <a:rPr lang="el-GR" sz="2400" dirty="0" err="1" smtClean="0"/>
              <a:t>Moodle</a:t>
            </a:r>
            <a:r>
              <a:rPr lang="el-GR" sz="2400" dirty="0" smtClean="0"/>
              <a:t>  - «Αντεστραμμένη Διδασκαλία»</a:t>
            </a:r>
          </a:p>
        </p:txBody>
      </p:sp>
    </p:spTree>
    <p:extLst>
      <p:ext uri="{BB962C8B-B14F-4D97-AF65-F5344CB8AC3E}">
        <p14:creationId xmlns="" xmlns:p14="http://schemas.microsoft.com/office/powerpoint/2010/main" val="410330949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5" name="Content Placeholder 4"/>
          <p:cNvSpPr>
            <a:spLocks noGrp="1"/>
          </p:cNvSpPr>
          <p:nvPr>
            <p:ph idx="1"/>
          </p:nvPr>
        </p:nvSpPr>
        <p:spPr>
          <a:xfrm>
            <a:off x="1823312" y="1138425"/>
            <a:ext cx="6719018" cy="4428445"/>
          </a:xfrm>
        </p:spPr>
        <p:txBody>
          <a:bodyPr/>
          <a:lstStyle/>
          <a:p>
            <a:r>
              <a:rPr lang="el-GR" dirty="0" smtClean="0"/>
              <a:t>4 συνεχή χρόνια</a:t>
            </a:r>
          </a:p>
          <a:p>
            <a:pPr>
              <a:buNone/>
            </a:pPr>
            <a:r>
              <a:rPr lang="el-GR" dirty="0" smtClean="0"/>
              <a:t>Στηρίζεται στις </a:t>
            </a:r>
            <a:r>
              <a:rPr lang="el-GR" b="1" dirty="0" smtClean="0"/>
              <a:t>αρχές :</a:t>
            </a:r>
          </a:p>
          <a:p>
            <a:r>
              <a:rPr lang="el-GR" dirty="0" smtClean="0"/>
              <a:t>της </a:t>
            </a:r>
            <a:r>
              <a:rPr lang="el-GR" b="1" dirty="0" smtClean="0"/>
              <a:t>συνεργασίας </a:t>
            </a:r>
          </a:p>
          <a:p>
            <a:r>
              <a:rPr lang="el-GR" b="1" dirty="0" smtClean="0"/>
              <a:t>της ανάδειξης </a:t>
            </a:r>
            <a:r>
              <a:rPr lang="el-GR" dirty="0" smtClean="0"/>
              <a:t>και </a:t>
            </a:r>
            <a:r>
              <a:rPr lang="el-GR" b="1" dirty="0" smtClean="0"/>
              <a:t>αξιοποίησης </a:t>
            </a:r>
            <a:r>
              <a:rPr lang="el-GR" dirty="0" smtClean="0"/>
              <a:t>των δυνατοτήτων των μελών της σχολικής μονάδας</a:t>
            </a:r>
          </a:p>
          <a:p>
            <a:r>
              <a:rPr lang="el-GR" dirty="0" smtClean="0"/>
              <a:t>της ανάληψης και ενίσχυσης των πρωτοβουλιών των μελών της σχολικής μονάδας</a:t>
            </a:r>
          </a:p>
        </p:txBody>
      </p:sp>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graphicFrame>
        <p:nvGraphicFramePr>
          <p:cNvPr id="6" name="Diagram 5"/>
          <p:cNvGraphicFramePr/>
          <p:nvPr/>
        </p:nvGraphicFramePr>
        <p:xfrm>
          <a:off x="1670605" y="1443835"/>
          <a:ext cx="6865625" cy="4886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graphicFrame>
        <p:nvGraphicFramePr>
          <p:cNvPr id="5" name="Diagram 4"/>
          <p:cNvGraphicFramePr/>
          <p:nvPr/>
        </p:nvGraphicFramePr>
        <p:xfrm>
          <a:off x="1524000" y="1397000"/>
          <a:ext cx="7323740" cy="5086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4"/>
          <p:cNvSpPr>
            <a:spLocks noGrp="1"/>
          </p:cNvSpPr>
          <p:nvPr>
            <p:ph idx="1"/>
          </p:nvPr>
        </p:nvSpPr>
        <p:spPr>
          <a:xfrm>
            <a:off x="1823312" y="1443835"/>
            <a:ext cx="6719018" cy="610820"/>
          </a:xfrm>
        </p:spPr>
        <p:txBody>
          <a:bodyPr/>
          <a:lstStyle/>
          <a:p>
            <a:pPr>
              <a:buNone/>
            </a:pPr>
            <a:r>
              <a:rPr lang="el-GR" sz="3200" dirty="0" smtClean="0">
                <a:latin typeface="Times New Roman" pitchFamily="18" charset="0"/>
                <a:cs typeface="Times New Roman" pitchFamily="18" charset="0"/>
              </a:rPr>
              <a:t>Δομή</a:t>
            </a:r>
          </a:p>
          <a:p>
            <a:pPr>
              <a:buNone/>
            </a:pPr>
            <a:endParaRPr lang="en-US" dirty="0" smtClean="0"/>
          </a:p>
        </p:txBody>
      </p:sp>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l-GR" dirty="0" smtClean="0"/>
              <a:t>ΗΜΕΡΑ ΜΑΘΗΜΑΤΙΚΩΝ</a:t>
            </a:r>
            <a:endParaRPr lang="en-US" dirty="0"/>
          </a:p>
        </p:txBody>
      </p:sp>
      <p:sp>
        <p:nvSpPr>
          <p:cNvPr id="7" name="Content Placeholder 4"/>
          <p:cNvSpPr>
            <a:spLocks noGrp="1"/>
          </p:cNvSpPr>
          <p:nvPr>
            <p:ph idx="1"/>
          </p:nvPr>
        </p:nvSpPr>
        <p:spPr>
          <a:xfrm>
            <a:off x="1823312" y="1443835"/>
            <a:ext cx="6719018" cy="4886560"/>
          </a:xfrm>
        </p:spPr>
        <p:txBody>
          <a:bodyPr>
            <a:normAutofit fontScale="92500" lnSpcReduction="20000"/>
          </a:bodyPr>
          <a:lstStyle/>
          <a:p>
            <a:pPr>
              <a:buNone/>
            </a:pPr>
            <a:r>
              <a:rPr lang="el-GR" sz="3600" dirty="0" smtClean="0">
                <a:latin typeface="Times New Roman" pitchFamily="18" charset="0"/>
                <a:cs typeface="Times New Roman" pitchFamily="18" charset="0"/>
              </a:rPr>
              <a:t>Διαγωνισμός Μαθηματικού </a:t>
            </a:r>
            <a:r>
              <a:rPr lang="el-GR" sz="3600" dirty="0" err="1" smtClean="0">
                <a:latin typeface="Times New Roman" pitchFamily="18" charset="0"/>
                <a:cs typeface="Times New Roman" pitchFamily="18" charset="0"/>
              </a:rPr>
              <a:t>Εγγραμματισμού</a:t>
            </a:r>
            <a:r>
              <a:rPr lang="el-GR" sz="3600" dirty="0" smtClean="0">
                <a:latin typeface="Times New Roman" pitchFamily="18" charset="0"/>
                <a:cs typeface="Times New Roman" pitchFamily="18" charset="0"/>
              </a:rPr>
              <a:t>:</a:t>
            </a:r>
          </a:p>
          <a:p>
            <a:r>
              <a:rPr lang="el-GR" sz="3200" dirty="0" smtClean="0">
                <a:latin typeface="Times New Roman" pitchFamily="18" charset="0"/>
                <a:cs typeface="Times New Roman" pitchFamily="18" charset="0"/>
              </a:rPr>
              <a:t>Θέματα που διαφέρουν από εκείνα που συνήθως συναντά ο μαθητής στα σχολικά βιβλία</a:t>
            </a:r>
          </a:p>
          <a:p>
            <a:r>
              <a:rPr lang="el-GR" sz="3200" dirty="0" smtClean="0">
                <a:latin typeface="Times New Roman" pitchFamily="18" charset="0"/>
                <a:cs typeface="Times New Roman" pitchFamily="18" charset="0"/>
              </a:rPr>
              <a:t>Γεωμετρία, αριθμητική και  απλή τοπολογία, διαδικασίες και θέματα λογικής</a:t>
            </a:r>
          </a:p>
          <a:p>
            <a:r>
              <a:rPr lang="el-GR" sz="3200" dirty="0" smtClean="0">
                <a:latin typeface="Times New Roman" pitchFamily="18" charset="0"/>
                <a:cs typeface="Times New Roman" pitchFamily="18" charset="0"/>
              </a:rPr>
              <a:t>Ανίχνευση του </a:t>
            </a:r>
            <a:r>
              <a:rPr lang="el-GR" sz="3200" i="1" dirty="0" smtClean="0">
                <a:latin typeface="Times New Roman" pitchFamily="18" charset="0"/>
                <a:cs typeface="Times New Roman" pitchFamily="18" charset="0"/>
              </a:rPr>
              <a:t>μαθηματικού </a:t>
            </a:r>
            <a:r>
              <a:rPr lang="el-GR" sz="3200" i="1" dirty="0" err="1" smtClean="0">
                <a:latin typeface="Times New Roman" pitchFamily="18" charset="0"/>
                <a:cs typeface="Times New Roman" pitchFamily="18" charset="0"/>
              </a:rPr>
              <a:t>εγγραμματισμού</a:t>
            </a:r>
            <a:endParaRPr lang="el-GR" sz="3200" i="1" dirty="0" smtClean="0">
              <a:latin typeface="Times New Roman" pitchFamily="18" charset="0"/>
              <a:cs typeface="Times New Roman" pitchFamily="18" charset="0"/>
            </a:endParaRPr>
          </a:p>
          <a:p>
            <a:r>
              <a:rPr lang="el-GR" sz="3200" dirty="0" err="1" smtClean="0">
                <a:latin typeface="Times New Roman" pitchFamily="18" charset="0"/>
                <a:cs typeface="Times New Roman" pitchFamily="18" charset="0"/>
              </a:rPr>
              <a:t>Ευρετικές</a:t>
            </a:r>
            <a:r>
              <a:rPr lang="el-GR" sz="3200" dirty="0" smtClean="0">
                <a:latin typeface="Times New Roman" pitchFamily="18" charset="0"/>
                <a:cs typeface="Times New Roman" pitchFamily="18" charset="0"/>
              </a:rPr>
              <a:t> ικανότητες των μαθητών</a:t>
            </a:r>
          </a:p>
          <a:p>
            <a:pPr>
              <a:buNone/>
            </a:pPr>
            <a:endParaRPr lang="en-US" dirty="0" smtClean="0"/>
          </a:p>
        </p:txBody>
      </p:sp>
    </p:spTree>
    <p:extLst>
      <p:ext uri="{BB962C8B-B14F-4D97-AF65-F5344CB8AC3E}">
        <p14:creationId xmlns="" xmlns:p14="http://schemas.microsoft.com/office/powerpoint/2010/main" val="1101633878"/>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29&quot;&gt;&lt;object type=&quot;3&quot; unique_id=&quot;10030&quot;&gt;&lt;property id=&quot;20148&quot; value=&quot;5&quot;/&gt;&lt;property id=&quot;20300&quot; value=&quot;Slide 1 - &amp;quot;ΗΜΕΡΑ ΜΑΘΗΜΑΤΙΚΩΝ &amp;quot;&quot;/&gt;&lt;property id=&quot;20307&quot; value=&quot;256&quot;/&gt;&lt;/object&gt;&lt;object type=&quot;3&quot; unique_id=&quot;10031&quot;&gt;&lt;property id=&quot;20148&quot; value=&quot;5&quot;/&gt;&lt;property id=&quot;20300&quot; value=&quot;Slide 3 - &amp;quot;Πως αντιλαμβανόμαστε το διδακτικό μας έργο&amp;quot;&quot;/&gt;&lt;property id=&quot;20307&quot; value=&quot;257&quot;/&gt;&lt;/object&gt;&lt;object type=&quot;3&quot; unique_id=&quot;10032&quot;&gt;&lt;property id=&quot;20148&quot; value=&quot;5&quot;/&gt;&lt;property id=&quot;20300&quot; value=&quot;Slide 4 - &amp;quot;Πως πραγματώνουμε το όραμά μας &amp;quot;&quot;/&gt;&lt;property id=&quot;20307&quot; value=&quot;260&quot;/&gt;&lt;/object&gt;&lt;object type=&quot;3&quot; unique_id=&quot;10033&quot;&gt;&lt;property id=&quot;20148&quot; value=&quot;5&quot;/&gt;&lt;property id=&quot;20300&quot; value=&quot;Slide 6 - &amp;quot;ΗΜΕΡΑ ΜΑΘΗΜΑΤΙΚΩΝ&amp;quot;&quot;/&gt;&lt;property id=&quot;20307&quot; value=&quot;259&quot;/&gt;&lt;/object&gt;&lt;object type=&quot;3&quot; unique_id=&quot;10220&quot;&gt;&lt;property id=&quot;20148&quot; value=&quot;5&quot;/&gt;&lt;property id=&quot;20300&quot; value=&quot;Slide 5 - &amp;quot;Πως πραγματώνουμε το όραμά μας &amp;quot;&quot;/&gt;&lt;property id=&quot;20307&quot; value=&quot;261&quot;/&gt;&lt;/object&gt;&lt;object type=&quot;3&quot; unique_id=&quot;10221&quot;&gt;&lt;property id=&quot;20148&quot; value=&quot;5&quot;/&gt;&lt;property id=&quot;20300&quot; value=&quot;Slide 7 - &amp;quot;ΗΜΕΡΑ ΜΑΘΗΜΑΤΙΚΩΝ&amp;quot;&quot;/&gt;&lt;property id=&quot;20307&quot; value=&quot;262&quot;/&gt;&lt;/object&gt;&lt;object type=&quot;3&quot; unique_id=&quot;10222&quot;&gt;&lt;property id=&quot;20148&quot; value=&quot;5&quot;/&gt;&lt;property id=&quot;20300&quot; value=&quot;Slide 8 - &amp;quot;ΗΜΕΡΑ ΜΑΘΗΜΑΤΙΚΩΝ&amp;quot;&quot;/&gt;&lt;property id=&quot;20307&quot; value=&quot;263&quot;/&gt;&lt;/object&gt;&lt;object type=&quot;3&quot; unique_id=&quot;10341&quot;&gt;&lt;property id=&quot;20148&quot; value=&quot;5&quot;/&gt;&lt;property id=&quot;20300&quot; value=&quot;Slide 9 - &amp;quot;ΗΜΕΡΑ ΜΑΘΗΜΑΤΙΚΩΝ&amp;quot;&quot;/&gt;&lt;property id=&quot;20307&quot; value=&quot;264&quot;/&gt;&lt;/object&gt;&lt;object type=&quot;3&quot; unique_id=&quot;10342&quot;&gt;&lt;property id=&quot;20148&quot; value=&quot;5&quot;/&gt;&lt;property id=&quot;20300&quot; value=&quot;Slide 10 - &amp;quot;ΗΜΕΡΑ ΜΑΘΗΜΑΤΙΚΩΝ&amp;quot;&quot;/&gt;&lt;property id=&quot;20307&quot; value=&quot;265&quot;/&gt;&lt;/object&gt;&lt;object type=&quot;3&quot; unique_id=&quot;10343&quot;&gt;&lt;property id=&quot;20148&quot; value=&quot;5&quot;/&gt;&lt;property id=&quot;20300&quot; value=&quot;Slide 11 - &amp;quot;ΗΜΕΡΑ ΜΑΘΗΜΑΤΙΚΩΝ&amp;quot;&quot;/&gt;&lt;property id=&quot;20307&quot; value=&quot;266&quot;/&gt;&lt;/object&gt;&lt;object type=&quot;3&quot; unique_id=&quot;10344&quot;&gt;&lt;property id=&quot;20148&quot; value=&quot;5&quot;/&gt;&lt;property id=&quot;20300&quot; value=&quot;Slide 12 - &amp;quot;ΗΜΕΡΑ ΜΑΘΗΜΑΤΙΚΩΝ&amp;quot;&quot;/&gt;&lt;property id=&quot;20307&quot; value=&quot;267&quot;/&gt;&lt;/object&gt;&lt;object type=&quot;3&quot; unique_id=&quot;10345&quot;&gt;&lt;property id=&quot;20148&quot; value=&quot;5&quot;/&gt;&lt;property id=&quot;20300&quot; value=&quot;Slide 13 - &amp;quot;ΗΜΕΡΑ ΜΑΘΗΜΑΤΙΚΩΝ&amp;quot;&quot;/&gt;&lt;property id=&quot;20307&quot; value=&quot;268&quot;/&gt;&lt;/object&gt;&lt;object type=&quot;3&quot; unique_id=&quot;10362&quot;&gt;&lt;property id=&quot;20148&quot; value=&quot;5&quot;/&gt;&lt;property id=&quot;20300&quot; value=&quot;Slide 14 - &amp;quot;ΗΜΕΡΑ ΜΑΘΗΜΑΤΙΚΩΝ&amp;quot;&quot;/&gt;&lt;property id=&quot;20307&quot; value=&quot;269&quot;/&gt;&lt;/object&gt;&lt;object type=&quot;3&quot; unique_id=&quot;10475&quot;&gt;&lt;property id=&quot;20148&quot; value=&quot;5&quot;/&gt;&lt;property id=&quot;20300&quot; value=&quot;Slide 16 - &amp;quot;ΗΜΕΡΑ ΜΑΘΗΜΑΤΙΚΩΝ&amp;quot;&quot;/&gt;&lt;property id=&quot;20307&quot; value=&quot;270&quot;/&gt;&lt;/object&gt;&lt;object type=&quot;3&quot; unique_id=&quot;10476&quot;&gt;&lt;property id=&quot;20148&quot; value=&quot;5&quot;/&gt;&lt;property id=&quot;20300&quot; value=&quot;Slide 17 - &amp;quot;ΗΜΕΡΑ ΜΑΘΗΜΑΤΙΚΩΝ&amp;quot;&quot;/&gt;&lt;property id=&quot;20307&quot; value=&quot;271&quot;/&gt;&lt;/object&gt;&lt;object type=&quot;3&quot; unique_id=&quot;10622&quot;&gt;&lt;property id=&quot;20148&quot; value=&quot;5&quot;/&gt;&lt;property id=&quot;20300&quot; value=&quot;Slide 15 - &amp;quot;ΗΜΕΡΑ ΜΑΘΗΜΑΤΙΚΩΝ&amp;quot;&quot;/&gt;&lt;property id=&quot;20307&quot; value=&quot;272&quot;/&gt;&lt;/object&gt;&lt;object type=&quot;3&quot; unique_id=&quot;10737&quot;&gt;&lt;property id=&quot;20148&quot; value=&quot;5&quot;/&gt;&lt;property id=&quot;20300&quot; value=&quot;Slide 19 - &amp;quot;ΗΜΕΡΑ ΜΑΘΗΜΑΤΙΚΩΝ&amp;quot;&quot;/&gt;&lt;property id=&quot;20307&quot; value=&quot;274&quot;/&gt;&lt;/object&gt;&lt;object type=&quot;3&quot; unique_id=&quot;10838&quot;&gt;&lt;property id=&quot;20148&quot; value=&quot;5&quot;/&gt;&lt;property id=&quot;20300&quot; value=&quot;Slide 20 - &amp;quot;ΗΜΕΡΑ ΜΑΘΗΜΑΤΙΚΩΝ&amp;quot;&quot;/&gt;&lt;property id=&quot;20307&quot; value=&quot;275&quot;/&gt;&lt;/object&gt;&lt;object type=&quot;3&quot; unique_id=&quot;11454&quot;&gt;&lt;property id=&quot;20148&quot; value=&quot;5&quot;/&gt;&lt;property id=&quot;20300&quot; value=&quot;Slide 18 - &amp;quot; &amp;quot;&quot;/&gt;&lt;property id=&quot;20307&quot; value=&quot;277&quot;/&gt;&lt;/object&gt;&lt;object type=&quot;3&quot; unique_id=&quot;11455&quot;&gt;&lt;property id=&quot;20148&quot; value=&quot;5&quot;/&gt;&lt;property id=&quot;20300&quot; value=&quot;Slide 21&quot;/&gt;&lt;property id=&quot;20307&quot; value=&quot;279&quot;/&gt;&lt;/object&gt;&lt;object type=&quot;3&quot; unique_id=&quot;11456&quot;&gt;&lt;property id=&quot;20148&quot; value=&quot;5&quot;/&gt;&lt;property id=&quot;20300&quot; value=&quot;Slide 22&quot;/&gt;&lt;property id=&quot;20307&quot; value=&quot;278&quot;/&gt;&lt;/object&gt;&lt;object type=&quot;3&quot; unique_id=&quot;12433&quot;&gt;&lt;property id=&quot;20148&quot; value=&quot;5&quot;/&gt;&lt;property id=&quot;20300&quot; value=&quot;Slide 2 - &amp;quot;15ο Γυμνάσιο Περιστερίου&amp;quot;&quot;/&gt;&lt;property id=&quot;20307&quot; value=&quot;280&quot;/&gt;&lt;/object&gt;&lt;object type=&quot;3&quot; unique_id=&quot;12602&quot;&gt;&lt;property id=&quot;20148&quot; value=&quot;5&quot;/&gt;&lt;property id=&quot;20300&quot; value=&quot;Slide 23 - &amp;quot;ΗΜΕΡΑ ΜΑΘΗΜΑΤΙΚΩΝ &amp;quot;&quot;/&gt;&lt;property id=&quot;20307&quot; value=&quot;281&quot;/&gt;&lt;/object&gt;&lt;/object&gt;&lt;object type=&quot;8&quot; unique_id=&quot;10041&quot;&gt;&lt;/object&gt;&lt;/object&gt;&lt;/database&gt;"/>
  <p:tag name="ARTICULATE_PROJECT_OPEN" val="0"/>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TotalTime>
  <Words>2667</Words>
  <Application>Microsoft Office PowerPoint</Application>
  <PresentationFormat>Προβολή στην οθόνη (4:3)</PresentationFormat>
  <Paragraphs>286</Paragraphs>
  <Slides>23</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Office Theme</vt:lpstr>
      <vt:lpstr>ΗΜΕΡΑ ΜΑΘΗΜΑΤΙΚΩΝ </vt:lpstr>
      <vt:lpstr>15ο Γυμνάσιο Περιστερίου</vt:lpstr>
      <vt:lpstr>Πως αντιλαμβανόμαστε το διδακτικό μας έργο</vt:lpstr>
      <vt:lpstr>Πως πραγματώνουμε το όραμά μας </vt:lpstr>
      <vt:lpstr>Πως πραγματώνουμε το όραμά μας </vt:lpstr>
      <vt:lpstr>ΗΜΕΡΑ ΜΑΘΗΜΑΤΙΚΩΝ</vt:lpstr>
      <vt:lpstr>ΗΜΕΡΑ ΜΑΘΗΜΑΤΙΚΩΝ</vt:lpstr>
      <vt:lpstr>ΗΜΕΡΑ ΜΑΘΗΜΑΤΙΚΩΝ</vt:lpstr>
      <vt:lpstr>ΗΜΕΡΑ ΜΑΘΗΜΑΤΙΚΩΝ</vt:lpstr>
      <vt:lpstr>ΗΜΕΡΑ ΜΑΘΗΜΑΤΙΚΩΝ</vt:lpstr>
      <vt:lpstr>ΗΜΕΡΑ ΜΑΘΗΜΑΤΙΚΩΝ</vt:lpstr>
      <vt:lpstr>ΗΜΕΡΑ ΜΑΘΗΜΑΤΙΚΩΝ</vt:lpstr>
      <vt:lpstr>ΗΜΕΡΑ ΜΑΘΗΜΑΤΙΚΩΝ</vt:lpstr>
      <vt:lpstr>ΗΜΕΡΑ ΜΑΘΗΜΑΤΙΚΩΝ</vt:lpstr>
      <vt:lpstr>ΗΜΕΡΑ ΜΑΘΗΜΑΤΙΚΩΝ</vt:lpstr>
      <vt:lpstr>ΗΜΕΡΑ ΜΑΘΗΜΑΤΙΚΩΝ</vt:lpstr>
      <vt:lpstr>ΗΜΕΡΑ ΜΑΘΗΜΑΤΙΚΩΝ</vt:lpstr>
      <vt:lpstr> </vt:lpstr>
      <vt:lpstr>ΗΜΕΡΑ ΜΑΘΗΜΑΤΙΚΩΝ</vt:lpstr>
      <vt:lpstr>ΗΜΕΡΑ ΜΑΘΗΜΑΤΙΚΩΝ</vt:lpstr>
      <vt:lpstr>Διαφάνεια 21</vt:lpstr>
      <vt:lpstr>Διαφάνεια 22</vt:lpstr>
      <vt:lpstr>ΗΜΕΡΑ ΜΑΘΗΜΑΤΙΚΩΝ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135</cp:revision>
  <dcterms:created xsi:type="dcterms:W3CDTF">2013-08-21T19:17:07Z</dcterms:created>
  <dcterms:modified xsi:type="dcterms:W3CDTF">2015-07-17T14:09:19Z</dcterms:modified>
</cp:coreProperties>
</file>