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86" r:id="rId4"/>
    <p:sldId id="264" r:id="rId5"/>
    <p:sldId id="287" r:id="rId6"/>
    <p:sldId id="281" r:id="rId7"/>
    <p:sldId id="267" r:id="rId8"/>
    <p:sldId id="265" r:id="rId9"/>
    <p:sldId id="288" r:id="rId10"/>
    <p:sldId id="290" r:id="rId11"/>
    <p:sldId id="291" r:id="rId12"/>
    <p:sldId id="278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Ελληνογερμανική Αγωγή Τμήμα Έρευνας κι Ανάπτυξης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CA200B-19A9-4771-BAD8-9A48CE1B491B}" type="datetimeFigureOut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B6D670-0F09-41E9-A49D-B3B4F4EC3FF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9607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Ελληνογερμανική Αγωγή Τμήμα Έρευνας κι Ανάπτυξης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228A07-BBBF-4BA6-AAF7-1D73C0C697E9}" type="datetimeFigureOut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F29B04-2BB5-4FF1-9448-52D17F3B26D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3603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06D36-CBD4-4B88-B9B0-979D2CC40DA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  <p:sp>
        <p:nvSpPr>
          <p:cNvPr id="1638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/>
              <a:t>Ελληνογερμανική Αγωγή Τμήμα Έρευνας κι Ανάπτυξης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EF11-2270-4BFF-9553-88C575DEC634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1C84-93D9-4B4F-A3F4-48538D3C018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E5EF-BD15-46DF-842F-477C2AD97FAF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3E82-F1D7-4B0A-991D-1D779BB7260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A610-3C7A-4E79-8EE8-B81A8ADAE3F6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3B61-4AD5-4095-85F3-D159D54514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F358-DAD1-492E-94D8-79C5B2DD3E90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B08D-4423-4EA2-B242-6D8EDDB77CD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0748-9227-4D37-B229-D6045FFA6524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4C75-E63B-4E28-8586-B278853FE14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1C62-073A-421D-A32C-8F433115B5BC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E03-88EE-4DE7-84B7-C1E76FAD06F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AFC3-6E96-4702-94BA-57D6703E3EB9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7A9F-7BEC-472A-B2F2-B306FC5E14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920E-4715-4B30-B3CF-90EA66E1939C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4F70-8810-465E-8CF8-C278BCE43A2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BCC8-5D63-4493-9CDA-589633087BEE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D4A2-6D01-485C-9D47-A6580C37EE5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BA-7D97-407F-8754-F4A564BD1E0A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0B52-AFBB-4C53-ACCF-1EE5469784F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9E86-86B1-47C7-A0C4-7DBCAA02F54D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26B5-D21A-4317-9C2F-E37611152B1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CACAC-761F-4A2C-9EEC-64965625F820}" type="datetime1">
              <a:rPr lang="el-GR"/>
              <a:pPr>
                <a:defRPr/>
              </a:pPr>
              <a:t>17/12/2013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/>
              <a:t>Ευγενία Κυπριώτη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53A8D-A719-4960-B185-7F97FFC5D3B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Ελληνογερμανική Αγωγή	</a:t>
            </a:r>
            <a:b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Τμήμα Έρευνας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&amp; Ανάπτυξης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32125" y="1628775"/>
            <a:ext cx="3079750" cy="3384550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763713" y="5229225"/>
            <a:ext cx="6048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B0F0"/>
                </a:solidFill>
                <a:latin typeface="+mn-lt"/>
              </a:rPr>
              <a:t>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pen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cience </a:t>
            </a:r>
            <a:r>
              <a:rPr lang="en-US" sz="4400" dirty="0">
                <a:solidFill>
                  <a:srgbClr val="FF9900"/>
                </a:solidFill>
                <a:latin typeface="+mn-lt"/>
              </a:rPr>
              <a:t>R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esources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186808" cy="4925144"/>
          </a:xfrm>
        </p:spPr>
        <p:txBody>
          <a:bodyPr/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Επιμόρφωση στην συγγραφή εκπαιδευτικών διαδρομών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Καθοδήγηση με υλικό και συνεχή υποστήριξη στη συγγραφή της εκπαιδευτικής διαδρομής. </a:t>
            </a:r>
          </a:p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Εκπαίδευση στην ανάρτηση του υλικού σας στην πλατφόρμα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Επιμόρφωση στην προσθήκη εκπαιδευτικών στόχων</a:t>
            </a:r>
          </a:p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Συνεχής επαφή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71" y="3658008"/>
            <a:ext cx="3500576" cy="24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52120" y="1844824"/>
            <a:ext cx="23042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pen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cience </a:t>
            </a:r>
            <a:r>
              <a:rPr lang="en-US" sz="3200" dirty="0">
                <a:solidFill>
                  <a:srgbClr val="FF9900"/>
                </a:solidFill>
              </a:rPr>
              <a:t>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esources</a:t>
            </a:r>
            <a:endParaRPr lang="el-GR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94022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 dirty="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065" cy="1900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ια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Αστρονομία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 και για το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Πείραμα του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CERN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rgbClr val="00B0F0"/>
                </a:solidFill>
              </a:rPr>
              <a:t>				Δρ. Άγγελος Λαζούδης |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rgbClr val="00B0F0"/>
                </a:solidFill>
              </a:rPr>
              <a:t>				 </a:t>
            </a:r>
            <a:r>
              <a:rPr lang="en-US" sz="2800" dirty="0" smtClean="0">
                <a:solidFill>
                  <a:srgbClr val="00B0F0"/>
                </a:solidFill>
              </a:rPr>
              <a:t>angelos@ea.gr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93" y="2248047"/>
            <a:ext cx="1487438" cy="109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52" y="3933176"/>
            <a:ext cx="162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039440" y="475812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 dirty="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789040"/>
            <a:ext cx="8511927" cy="24857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Για θέματα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περιβαλλοντικής εκπαίδευσης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σχολικούς κήπους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και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σύνδεση σχολείου με το μουσείο φυσικής ιστορίας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Βασιλική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Μαρκάκη | 					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VMarkaki@ea.gr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65341"/>
            <a:ext cx="162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65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5" name="Rectangle 4"/>
          <p:cNvSpPr/>
          <p:nvPr/>
        </p:nvSpPr>
        <p:spPr>
          <a:xfrm>
            <a:off x="468313" y="1631950"/>
            <a:ext cx="8207375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6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3600" dirty="0">
                <a:solidFill>
                  <a:schemeClr val="accent1">
                    <a:lumMod val="75000"/>
                  </a:schemeClr>
                </a:solidFill>
              </a:rPr>
              <a:t>Σας ευχαριστώ πολύ!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2800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altLang="el-GR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3200" dirty="0">
                <a:solidFill>
                  <a:schemeClr val="accent1">
                    <a:lumMod val="75000"/>
                  </a:schemeClr>
                </a:solidFill>
              </a:rPr>
              <a:t>Ευγενία Κυπριώτη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3200" dirty="0">
                <a:solidFill>
                  <a:schemeClr val="accent6">
                    <a:lumMod val="75000"/>
                  </a:schemeClr>
                </a:solidFill>
              </a:rPr>
              <a:t>ekypriotis@ea.gr</a:t>
            </a:r>
            <a:endParaRPr lang="el-GR" alt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8434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00B0F0"/>
                </a:solidFill>
              </a:rPr>
              <a:t>O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pen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cience </a:t>
            </a:r>
            <a:r>
              <a:rPr lang="en-US" sz="4400" dirty="0" smtClean="0">
                <a:solidFill>
                  <a:srgbClr val="FF9900"/>
                </a:solidFill>
              </a:rPr>
              <a:t>R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esources</a:t>
            </a:r>
            <a:endParaRPr lang="el-GR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pic>
        <p:nvPicPr>
          <p:cNvPr id="17411" name="Picture 2" descr="C:\Users\Lithrin\Documents\EA\OSR\OPAL video\In the right order\Image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447198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45125" y="2524125"/>
            <a:ext cx="3492500" cy="3743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Ένα </a:t>
            </a:r>
            <a:r>
              <a:rPr lang="el-GR" altLang="el-GR" sz="2400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ψηφιακό εκπαιδευτικό αποθετήριο </a:t>
            </a:r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με </a:t>
            </a:r>
            <a:r>
              <a:rPr lang="el-GR" altLang="el-GR" sz="2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εκπαιδευτικές διαδρομές </a:t>
            </a:r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που συνδέουν την  </a:t>
            </a:r>
            <a:r>
              <a:rPr lang="el-GR" altLang="el-GR" sz="2400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τυπική </a:t>
            </a:r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και την </a:t>
            </a:r>
            <a:r>
              <a:rPr lang="el-GR" altLang="el-GR" sz="2400" dirty="0">
                <a:solidFill>
                  <a:srgbClr val="E46C0A"/>
                </a:solidFill>
                <a:latin typeface="Calibri" pitchFamily="34" charset="0"/>
                <a:cs typeface="Arial" charset="0"/>
              </a:rPr>
              <a:t>άτυπη μάθηση </a:t>
            </a:r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μέσω επισκέψεων σε Μουσεία και </a:t>
            </a:r>
            <a:r>
              <a:rPr lang="el-GR" altLang="el-GR" sz="2400" dirty="0">
                <a:solidFill>
                  <a:srgbClr val="00B0F0"/>
                </a:solidFill>
                <a:cs typeface="Arial" charset="0"/>
              </a:rPr>
              <a:t>Κ</a:t>
            </a:r>
            <a:r>
              <a:rPr lang="el-GR" altLang="el-GR" sz="2400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έντρα Διάδοσης της Επιστήμης.</a:t>
            </a:r>
            <a:endParaRPr lang="el-GR" altLang="el-GR" sz="2400" dirty="0">
              <a:solidFill>
                <a:srgbClr val="E46C0A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7416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 dirty="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7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Ελληνογερμανική Αγωγή	</a:t>
            </a:r>
            <a:b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Τμήμα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0584"/>
            <a:ext cx="3898776" cy="3655579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4000" dirty="0" smtClean="0">
                <a:solidFill>
                  <a:schemeClr val="accent1">
                    <a:lumMod val="75000"/>
                  </a:schemeClr>
                </a:solidFill>
              </a:rPr>
              <a:t>Αποθήκες </a:t>
            </a:r>
            <a:r>
              <a:rPr lang="el-GR" altLang="el-GR" sz="4000" dirty="0" smtClean="0">
                <a:solidFill>
                  <a:srgbClr val="FF9900"/>
                </a:solidFill>
              </a:rPr>
              <a:t>ψηφιακού εκπαιδευτικού υλικού </a:t>
            </a:r>
            <a:r>
              <a:rPr lang="el-GR" altLang="el-GR" sz="4000" dirty="0" smtClean="0">
                <a:solidFill>
                  <a:schemeClr val="accent1">
                    <a:lumMod val="75000"/>
                  </a:schemeClr>
                </a:solidFill>
              </a:rPr>
              <a:t>και </a:t>
            </a:r>
            <a:r>
              <a:rPr lang="el-GR" altLang="el-GR" sz="4000" dirty="0" smtClean="0">
                <a:solidFill>
                  <a:schemeClr val="accent6">
                    <a:lumMod val="75000"/>
                  </a:schemeClr>
                </a:solidFill>
              </a:rPr>
              <a:t>μαθησιακών αντικειμένων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8439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40" name="Footer Placeholder 3"/>
          <p:cNvSpPr txBox="1">
            <a:spLocks/>
          </p:cNvSpPr>
          <p:nvPr/>
        </p:nvSpPr>
        <p:spPr bwMode="auto">
          <a:xfrm>
            <a:off x="60325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28" y="2504682"/>
            <a:ext cx="4371933" cy="3278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8760" y="1429096"/>
            <a:ext cx="636424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l-GR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Εκπαιδευτικά αποθετήρια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>
                <a:solidFill>
                  <a:srgbClr val="00B0F0"/>
                </a:solidFill>
              </a:rPr>
              <a:t>κ</a:t>
            </a:r>
            <a:r>
              <a:rPr lang="el-GR" altLang="el-GR" sz="2400" dirty="0" smtClean="0">
                <a:solidFill>
                  <a:srgbClr val="00B0F0"/>
                </a:solidFill>
              </a:rPr>
              <a:t>άθε οντότητα -ψηφιακή ή μη- η οποία μπορεί να χρησιμοποιηθεί για να υποστηρίξει την μάθηση ή την εκπαίδευση.</a:t>
            </a:r>
            <a:endParaRPr lang="el-GR" altLang="el-GR" sz="2400" dirty="0">
              <a:solidFill>
                <a:srgbClr val="00B0F0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υτόνομα μαθησιακά αντικείμενα</a:t>
            </a:r>
            <a:r>
              <a:rPr lang="el-GR" altLang="el-G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altLang="el-GR" sz="2400" dirty="0" smtClean="0">
                <a:solidFill>
                  <a:srgbClr val="00B0F0"/>
                </a:solidFill>
              </a:rPr>
              <a:t>(φύλλα εργασίας, παρουσιάσεις, βίντεο, εικόνες, κτλ.)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κπαιδευτικές διαδρομές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9461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2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95288" y="1556791"/>
            <a:ext cx="4040187" cy="460921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τ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ί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 είναι τα μαθησιακά αντικείμενα;</a:t>
            </a:r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0325" y="63373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946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b="14188"/>
          <a:stretch>
            <a:fillRect/>
          </a:stretch>
        </p:blipFill>
        <p:spPr>
          <a:xfrm>
            <a:off x="5037138" y="1031875"/>
            <a:ext cx="3635375" cy="262255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83146" y="5055416"/>
            <a:ext cx="1174558" cy="117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467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1338" y="3635375"/>
            <a:ext cx="17224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72168" y="5055416"/>
            <a:ext cx="1684040" cy="112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b="10777"/>
          <a:stretch/>
        </p:blipFill>
        <p:spPr>
          <a:xfrm flipH="1">
            <a:off x="5083146" y="3763123"/>
            <a:ext cx="1174558" cy="112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idx="1"/>
          </p:nvPr>
        </p:nvSpPr>
        <p:spPr>
          <a:xfrm>
            <a:off x="4743450" y="1844824"/>
            <a:ext cx="4068763" cy="66501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dirty="0" smtClean="0">
                <a:solidFill>
                  <a:srgbClr val="00B0F0"/>
                </a:solidFill>
              </a:rPr>
              <a:t> </a:t>
            </a:r>
            <a:r>
              <a:rPr lang="el-GR" alt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τί είναι η εκπαιδευτική διαδρομή</a:t>
            </a:r>
            <a:r>
              <a:rPr lang="el-GR" altLang="el-GR" sz="2000" b="1" dirty="0" smtClean="0">
                <a:solidFill>
                  <a:srgbClr val="00B0F0"/>
                </a:solidFill>
              </a:rPr>
              <a:t>;</a:t>
            </a:r>
            <a:endParaRPr lang="el-GR" sz="2000" b="1" dirty="0" smtClean="0">
              <a:solidFill>
                <a:srgbClr val="00B0F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716463" y="2795588"/>
            <a:ext cx="4041775" cy="3951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2400" dirty="0">
                <a:solidFill>
                  <a:srgbClr val="376092"/>
                </a:solidFill>
                <a:latin typeface="Calibri" pitchFamily="34" charset="0"/>
              </a:rPr>
              <a:t>μία σειρά δραστηριοτήτων με σχεδιασμένη </a:t>
            </a:r>
            <a:r>
              <a:rPr lang="el-GR" altLang="el-GR" sz="2400" u="sng" dirty="0">
                <a:solidFill>
                  <a:srgbClr val="376092"/>
                </a:solidFill>
                <a:latin typeface="Calibri" pitchFamily="34" charset="0"/>
              </a:rPr>
              <a:t>δομή</a:t>
            </a:r>
            <a:r>
              <a:rPr lang="el-GR" altLang="el-GR" sz="2400" dirty="0">
                <a:solidFill>
                  <a:srgbClr val="376092"/>
                </a:solidFill>
                <a:latin typeface="Calibri" pitchFamily="34" charset="0"/>
              </a:rPr>
              <a:t>, ώστε να βοηθά τον εκπαιδευτικό να οργανώσει το μάθημα με βάση το </a:t>
            </a:r>
            <a:r>
              <a:rPr lang="el-GR" altLang="el-GR" sz="2400" b="1" dirty="0">
                <a:solidFill>
                  <a:srgbClr val="00B0F0"/>
                </a:solidFill>
                <a:latin typeface="Calibri" pitchFamily="34" charset="0"/>
              </a:rPr>
              <a:t>ανακαλυπτικό μοντέλο μάθησης</a:t>
            </a:r>
            <a:r>
              <a:rPr lang="el-GR" altLang="el-GR" sz="2400" dirty="0">
                <a:solidFill>
                  <a:srgbClr val="92D050"/>
                </a:solidFill>
                <a:latin typeface="Calibri" pitchFamily="34" charset="0"/>
              </a:rPr>
              <a:t>.</a:t>
            </a:r>
            <a:r>
              <a:rPr lang="el-GR" altLang="el-GR" sz="2600" dirty="0">
                <a:solidFill>
                  <a:srgbClr val="953735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l-GR" sz="3200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39552" y="1556792"/>
            <a:ext cx="3806590" cy="44644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19760" y="2667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619250" y="357188"/>
            <a:ext cx="3051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rgbClr val="376092"/>
                </a:solidFill>
              </a:rPr>
              <a:t>Ελληνογερμανική Αγωγή	</a:t>
            </a:r>
          </a:p>
          <a:p>
            <a:r>
              <a:rPr lang="el-GR" sz="1600" b="1">
                <a:solidFill>
                  <a:srgbClr val="376092"/>
                </a:solidFill>
              </a:rPr>
              <a:t>Τμήμα Έρευνας &amp; Ανάπτυξης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61224" y="463550"/>
            <a:ext cx="2790824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0492" name="Footer Placeholder 3"/>
          <p:cNvSpPr txBox="1">
            <a:spLocks/>
          </p:cNvSpPr>
          <p:nvPr/>
        </p:nvSpPr>
        <p:spPr bwMode="auto">
          <a:xfrm>
            <a:off x="60325" y="63817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93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	   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129588" cy="36337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Περιγράφει προσεγγίσεις μάθησης που βασίζονται στην </a:t>
            </a:r>
            <a:r>
              <a:rPr lang="el-GR" dirty="0" smtClean="0">
                <a:solidFill>
                  <a:srgbClr val="00B0F0"/>
                </a:solidFill>
              </a:rPr>
              <a:t>εξέταση ερωτημάτων, σεναρίων ή προβλημάτων.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Οι μαθητές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αναπτύσσουν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τις γνώσεις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τους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βρίσκοντας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λύσεις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μέσα από την έρευνα.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875" y="63373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1510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11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Curved Up Ribbon 15"/>
          <p:cNvSpPr/>
          <p:nvPr/>
        </p:nvSpPr>
        <p:spPr>
          <a:xfrm>
            <a:off x="298450" y="1574800"/>
            <a:ext cx="8489950" cy="1079500"/>
          </a:xfrm>
          <a:prstGeom prst="ellipseRibbon2">
            <a:avLst>
              <a:gd name="adj1" fmla="val 25000"/>
              <a:gd name="adj2" fmla="val 67457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Ανακαλυπτικό μοντέλο μάθησης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el-GR" sz="3000" b="1" dirty="0" smtClean="0">
                <a:solidFill>
                  <a:srgbClr val="376092"/>
                </a:solidFill>
              </a:rPr>
              <a:t>To </a:t>
            </a:r>
            <a:r>
              <a:rPr lang="en-US" sz="3000" dirty="0" smtClean="0">
                <a:solidFill>
                  <a:srgbClr val="00B0F0"/>
                </a:solidFill>
              </a:rPr>
              <a:t>O</a:t>
            </a:r>
            <a:r>
              <a:rPr lang="en-US" sz="3000" dirty="0" smtClean="0">
                <a:solidFill>
                  <a:srgbClr val="E46C0A"/>
                </a:solidFill>
              </a:rPr>
              <a:t>S</a:t>
            </a:r>
            <a:r>
              <a:rPr lang="en-US" sz="3000" dirty="0" smtClean="0">
                <a:solidFill>
                  <a:srgbClr val="FF9900"/>
                </a:solidFill>
              </a:rPr>
              <a:t>R</a:t>
            </a:r>
            <a:r>
              <a:rPr lang="en-US" altLang="el-GR" sz="3000" b="1" dirty="0" smtClean="0">
                <a:solidFill>
                  <a:srgbClr val="376092"/>
                </a:solidFill>
              </a:rPr>
              <a:t> </a:t>
            </a:r>
            <a:r>
              <a:rPr lang="el-GR" altLang="el-GR" sz="3000" b="1" dirty="0" smtClean="0">
                <a:solidFill>
                  <a:srgbClr val="376092"/>
                </a:solidFill>
              </a:rPr>
              <a:t>σας επιτρέπει:</a:t>
            </a:r>
            <a:endParaRPr lang="en-US" altLang="el-GR" sz="3000" b="1" dirty="0" smtClean="0">
              <a:solidFill>
                <a:srgbClr val="376092"/>
              </a:solidFill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buFont typeface="Arial" charset="0"/>
              <a:buNone/>
            </a:pPr>
            <a:endParaRPr lang="en-US" altLang="el-GR" sz="1800" b="1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l-GR" altLang="el-GR" sz="2100" b="1" dirty="0" smtClean="0">
                <a:solidFill>
                  <a:srgbClr val="E46C0A"/>
                </a:solidFill>
              </a:rPr>
              <a:t>Να περιηγηθείτε σε εκπαιδευτικές διαδρομές άλλων εκπαιδευτικών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00B0F0"/>
                </a:solidFill>
              </a:rPr>
              <a:t>Βάση για νέους εκπαιδευτικούς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E46C0A"/>
                </a:solidFill>
              </a:rPr>
              <a:t>Έμπνευση για έμπειρους εκπαιδευτικούς και δυνατότητα χρήσης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FF9900"/>
                </a:solidFill>
              </a:rPr>
              <a:t>Διάδραση στην κοινότητα των εκπαιδευτικών</a:t>
            </a:r>
            <a:endParaRPr lang="el-GR" altLang="el-GR" sz="1800" dirty="0" smtClean="0">
              <a:solidFill>
                <a:srgbClr val="FF99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altLang="el-GR" sz="2100" dirty="0" smtClean="0">
              <a:solidFill>
                <a:srgbClr val="E46C0A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l-GR" altLang="el-GR" sz="2100" b="1" dirty="0" smtClean="0">
                <a:solidFill>
                  <a:srgbClr val="00B0F0"/>
                </a:solidFill>
              </a:rPr>
              <a:t>Να περιηγηθείτε σε εκπαιδευτικά αντικείμενα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FF9900"/>
                </a:solidFill>
              </a:rPr>
              <a:t>Επιλογή και χρήση αυτών σε δικές σας διαδρομές</a:t>
            </a:r>
            <a:endParaRPr lang="el-GR" altLang="el-GR" sz="1800" dirty="0" smtClean="0">
              <a:solidFill>
                <a:srgbClr val="FF99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altLang="el-GR" sz="2100" dirty="0" smtClean="0">
              <a:solidFill>
                <a:srgbClr val="E46C0A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l-GR" altLang="el-GR" sz="2100" b="1" dirty="0" smtClean="0">
                <a:solidFill>
                  <a:srgbClr val="E46C0A"/>
                </a:solidFill>
              </a:rPr>
              <a:t>Να αναρτήσετε το υλικό σας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00B0F0"/>
                </a:solidFill>
              </a:rPr>
              <a:t>Διάδοση της εργασίας σας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l-GR" altLang="el-GR" sz="1800" b="1" dirty="0" smtClean="0">
                <a:solidFill>
                  <a:srgbClr val="E46C0A"/>
                </a:solidFill>
              </a:rPr>
              <a:t>Διάδραση με συνάδελφους σας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endParaRPr lang="el-GR" altLang="el-GR" sz="1800" b="1" dirty="0" smtClean="0">
              <a:solidFill>
                <a:srgbClr val="E46C0A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l-GR" altLang="el-GR" sz="2100" b="1" dirty="0" smtClean="0">
                <a:solidFill>
                  <a:srgbClr val="FF9900"/>
                </a:solidFill>
              </a:rPr>
              <a:t>Εξοικείωση με το ανακαλυπτικό μοντέλο μάθησης</a:t>
            </a:r>
            <a:endParaRPr lang="el-GR" sz="2000" b="1" dirty="0" smtClean="0">
              <a:solidFill>
                <a:srgbClr val="FF99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2534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35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Ελληνογερμανική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Αγωγή	</a:t>
            </a:r>
            <a:b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	   Τμήμα Έρευνας &amp; Ανάπτυξης</a:t>
            </a:r>
            <a:endParaRPr lang="el-GR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 smtClean="0">
                <a:solidFill>
                  <a:schemeClr val="accent1">
                    <a:lumMod val="75000"/>
                  </a:schemeClr>
                </a:solidFill>
              </a:rPr>
              <a:t>καλύτερη πρόσβαση σε μαθησιακά αντικείμενα</a:t>
            </a:r>
            <a:endParaRPr lang="el-GR" altLang="el-GR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solidFill>
                  <a:schemeClr val="accent6">
                    <a:lumMod val="75000"/>
                  </a:schemeClr>
                </a:solidFill>
              </a:rPr>
              <a:t>χ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ρήση υλικού σε διαφορετικά περιβάλλοντα εκπαίδευσης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rgbClr val="00B0F0"/>
                </a:solidFill>
                <a:cs typeface="Arial" charset="0"/>
              </a:rPr>
              <a:t>τ</a:t>
            </a:r>
            <a:r>
              <a:rPr lang="el-GR" dirty="0" smtClean="0">
                <a:solidFill>
                  <a:srgbClr val="00B0F0"/>
                </a:solidFill>
                <a:cs typeface="Arial" charset="0"/>
              </a:rPr>
              <a:t>αξινομημένο υλικό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ιαθέσιμο 24 ώρες &amp; 7 ημέρες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dirty="0">
                <a:solidFill>
                  <a:srgbClr val="FF9900"/>
                </a:solidFill>
              </a:rPr>
              <a:t>β</a:t>
            </a:r>
            <a:r>
              <a:rPr lang="el-GR" altLang="el-GR" dirty="0" smtClean="0">
                <a:solidFill>
                  <a:srgbClr val="FF9900"/>
                </a:solidFill>
              </a:rPr>
              <a:t>ελτιωμένη πρόσβαση και ανεύρεση περιεχομένου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5310" y="457200"/>
            <a:ext cx="933450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619125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3558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9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 dirty="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8813" y="1670050"/>
            <a:ext cx="1016000" cy="509905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πλεονεκτήματα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Διδάσκετε </a:t>
            </a:r>
            <a:r>
              <a:rPr lang="el-GR" sz="2800" dirty="0" smtClean="0">
                <a:solidFill>
                  <a:srgbClr val="00B0F0"/>
                </a:solidFill>
              </a:rPr>
              <a:t>Φυσική</a:t>
            </a:r>
            <a:r>
              <a:rPr lang="el-GR" sz="2800" dirty="0" smtClean="0">
                <a:solidFill>
                  <a:schemeClr val="tx2"/>
                </a:solidFill>
              </a:rPr>
              <a:t> σε ένα γυμνάσιο της πόλης σας.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l-GR" sz="280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Την επόμενη εβδομάδα προγραμματίζετε να ασχοληθείτε με το </a:t>
            </a:r>
            <a:r>
              <a:rPr lang="el-GR" sz="2800" dirty="0" smtClean="0">
                <a:solidFill>
                  <a:srgbClr val="00B0F0"/>
                </a:solidFill>
              </a:rPr>
              <a:t>ηλεκτρομαγνητικό φάσμα. </a:t>
            </a:r>
          </a:p>
          <a:p>
            <a:pPr algn="ctr">
              <a:lnSpc>
                <a:spcPct val="80000"/>
              </a:lnSpc>
            </a:pPr>
            <a:endParaRPr lang="el-GR" sz="2800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Ακόμα δεν έχετε αποφασίσει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πώς θα οργανώσετε το μάθημα.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32422" y="266700"/>
            <a:ext cx="933451" cy="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0825" y="333375"/>
            <a:ext cx="38779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76092"/>
                </a:solidFill>
              </a:rPr>
              <a:t>	</a:t>
            </a:r>
            <a:r>
              <a:rPr lang="en-US" sz="1600" b="1" dirty="0">
                <a:solidFill>
                  <a:srgbClr val="376092"/>
                </a:solidFill>
                <a:latin typeface="+mn-lt"/>
              </a:rPr>
              <a:t>   </a:t>
            </a:r>
            <a:r>
              <a:rPr lang="el-GR" sz="1600" b="1" dirty="0">
                <a:solidFill>
                  <a:srgbClr val="376092"/>
                </a:solidFill>
                <a:latin typeface="+mn-lt"/>
              </a:rPr>
              <a:t>Ελληνογερμανική Αγωγή	</a:t>
            </a:r>
            <a:br>
              <a:rPr lang="el-GR" sz="1600" b="1" dirty="0">
                <a:solidFill>
                  <a:srgbClr val="376092"/>
                </a:solidFill>
                <a:latin typeface="+mn-lt"/>
              </a:rPr>
            </a:br>
            <a:r>
              <a:rPr lang="el-GR" sz="1600" b="1" dirty="0">
                <a:solidFill>
                  <a:srgbClr val="376092"/>
                </a:solidFill>
                <a:latin typeface="+mn-lt"/>
              </a:rPr>
              <a:t>	   Τμήμα Έρευνας &amp; Ανάπτυξης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05686" y="392112"/>
            <a:ext cx="2790825" cy="41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7658" name="Picture 10" descr="electro"/>
          <p:cNvPicPr>
            <a:picLocks noChangeAspect="1" noChangeArrowheads="1"/>
          </p:cNvPicPr>
          <p:nvPr/>
        </p:nvPicPr>
        <p:blipFill rotWithShape="1">
          <a:blip r:embed="rId4"/>
          <a:srcRect t="8303" b="67051"/>
          <a:stretch/>
        </p:blipFill>
        <p:spPr bwMode="auto">
          <a:xfrm>
            <a:off x="2117023" y="3501008"/>
            <a:ext cx="4964509" cy="80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7661" name="Footer Placeholder 3"/>
          <p:cNvSpPr txBox="1">
            <a:spLocks/>
          </p:cNvSpPr>
          <p:nvPr/>
        </p:nvSpPr>
        <p:spPr bwMode="auto">
          <a:xfrm>
            <a:off x="60325" y="63944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1200">
                <a:solidFill>
                  <a:srgbClr val="898989"/>
                </a:solidFill>
                <a:latin typeface="Calibri" pitchFamily="34" charset="0"/>
              </a:rPr>
              <a:t>Ευγενία Κυπριώτη</a:t>
            </a:r>
          </a:p>
          <a:p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ekypriotis@ea.gr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62" name="Footer Placeholder 3"/>
          <p:cNvSpPr txBox="1">
            <a:spLocks/>
          </p:cNvSpPr>
          <p:nvPr/>
        </p:nvSpPr>
        <p:spPr bwMode="auto">
          <a:xfrm>
            <a:off x="6011863" y="6389688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www.osrportal.eu</a:t>
            </a:r>
            <a:endParaRPr lang="el-GR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355" y="1742010"/>
            <a:ext cx="4402832" cy="160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5" y="2857863"/>
            <a:ext cx="3959535" cy="161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" y="1616247"/>
            <a:ext cx="5199488" cy="2481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42" y="3154873"/>
            <a:ext cx="4239834" cy="25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26" y="4428800"/>
            <a:ext cx="4309441" cy="152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93283" y="2956178"/>
            <a:ext cx="4357434" cy="108966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www.osrportal.eu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endParaRPr lang="el-GR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1230</TotalTime>
  <Words>376</Words>
  <Application>Microsoft Office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Ελληνογερμανική Αγωγή      Τμήμα Έρευνας &amp; Ανάπτυξης</vt:lpstr>
      <vt:lpstr>    Ελληνογερμανική Αγωγή      Τμήμα Έρευνας &amp; Ανάπτυξης</vt:lpstr>
      <vt:lpstr>    Ελληνογερμανική Αγωγή      Τμήμα Έρευνας &amp; Ανάπτυξης</vt:lpstr>
      <vt:lpstr>    Ελληνογερμανική Αγωγή      Τμήμα Έρευνας &amp; Ανάπτυξης</vt:lpstr>
      <vt:lpstr>PowerPoint Presentation</vt:lpstr>
      <vt:lpstr>    Ελληνογερμανική Αγωγή      Τμήμα Έρευνας &amp; Ανάπτυξης</vt:lpstr>
      <vt:lpstr>    Ελληνογερμανική Αγωγή      Τμήμα Έρευνας &amp; Ανάπτυξης</vt:lpstr>
      <vt:lpstr>    Ελληνογερμανική Αγωγή      Τμήμα Έρευνας &amp; Ανάπτυξης</vt:lpstr>
      <vt:lpstr>PowerPoint Presentation</vt:lpstr>
      <vt:lpstr>    Ελληνογερμανική Αγωγή      Τμήμα Έρευνας &amp; Ανάπτυξης</vt:lpstr>
      <vt:lpstr>                       Ελληνογερμανική Αγωγή      Τμήμα Έρευνας &amp; Ανάπτυξης</vt:lpstr>
      <vt:lpstr>    Ελληνογερμανική Αγωγή      Τμήμα Έρευνας &amp; Ανάπτυξης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ΕλληνοΤμήμα Έρευνας κι Ανάπτυξης</dc:title>
  <dc:creator>Eugenia Kypriotis</dc:creator>
  <cp:lastModifiedBy>Stefanos Cherouvis</cp:lastModifiedBy>
  <cp:revision>60</cp:revision>
  <dcterms:created xsi:type="dcterms:W3CDTF">2013-11-01T08:17:50Z</dcterms:created>
  <dcterms:modified xsi:type="dcterms:W3CDTF">2013-12-17T10:33:11Z</dcterms:modified>
</cp:coreProperties>
</file>