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gbzlC/SKPXmC/N5/fhtQ9ZJKmz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ιαφάνεια τίτλου"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10"/>
          <p:cNvPicPr preferRelativeResize="0"/>
          <p:nvPr/>
        </p:nvPicPr>
        <p:blipFill rotWithShape="1">
          <a:blip r:embed="rId2">
            <a:alphaModFix amt="30000"/>
          </a:blip>
          <a:srcRect b="0" l="0" r="0" t="0"/>
          <a:stretch/>
        </p:blipFill>
        <p:spPr>
          <a:xfrm>
            <a:off x="0" y="571500"/>
            <a:ext cx="4961905" cy="52190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Κατακόρυφο κείμενο" type="vertTx">
  <p:cSld name="VERTICAL_TEXT">
    <p:spTree>
      <p:nvGrpSpPr>
        <p:cNvPr id="71" name="Shape 71"/>
        <p:cNvGrpSpPr/>
        <p:nvPr/>
      </p:nvGrpSpPr>
      <p:grpSpPr>
        <a:xfrm>
          <a:off x="0" y="0"/>
          <a:ext cx="0" cy="0"/>
          <a:chOff x="0" y="0"/>
          <a:chExt cx="0" cy="0"/>
        </a:xfrm>
      </p:grpSpPr>
      <p:sp>
        <p:nvSpPr>
          <p:cNvPr id="72" name="Google Shape;72;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ατακόρυφος τίτλος και Κείμενο" type="vertTitleAndTx">
  <p:cSld name="VERTICAL_TITLE_AND_VERTICAL_TEXT">
    <p:spTree>
      <p:nvGrpSpPr>
        <p:cNvPr id="77" name="Shape 77"/>
        <p:cNvGrpSpPr/>
        <p:nvPr/>
      </p:nvGrpSpPr>
      <p:grpSpPr>
        <a:xfrm>
          <a:off x="0" y="0"/>
          <a:ext cx="0" cy="0"/>
          <a:chOff x="0" y="0"/>
          <a:chExt cx="0" cy="0"/>
        </a:xfrm>
      </p:grpSpPr>
      <p:sp>
        <p:nvSpPr>
          <p:cNvPr id="78" name="Google Shape;78;p20"/>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0"/>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περιεχόμενο" type="obj">
  <p:cSld name="OBJECT">
    <p:spTree>
      <p:nvGrpSpPr>
        <p:cNvPr id="18" name="Shape 18"/>
        <p:cNvGrpSpPr/>
        <p:nvPr/>
      </p:nvGrpSpPr>
      <p:grpSpPr>
        <a:xfrm>
          <a:off x="0" y="0"/>
          <a:ext cx="0" cy="0"/>
          <a:chOff x="0" y="0"/>
          <a:chExt cx="0" cy="0"/>
        </a:xfrm>
      </p:grpSpPr>
      <p:sp>
        <p:nvSpPr>
          <p:cNvPr id="19" name="Google Shape;1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11"/>
          <p:cNvPicPr preferRelativeResize="0"/>
          <p:nvPr/>
        </p:nvPicPr>
        <p:blipFill rotWithShape="1">
          <a:blip r:embed="rId2">
            <a:alphaModFix amt="20000"/>
          </a:blip>
          <a:srcRect b="0" l="0" r="0" t="0"/>
          <a:stretch/>
        </p:blipFill>
        <p:spPr>
          <a:xfrm>
            <a:off x="0" y="781376"/>
            <a:ext cx="4961905" cy="52190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φαλίδα ενότητας" type="secHead">
  <p:cSld name="SECTION_HEADER">
    <p:spTree>
      <p:nvGrpSpPr>
        <p:cNvPr id="25" name="Shape 25"/>
        <p:cNvGrpSpPr/>
        <p:nvPr/>
      </p:nvGrpSpPr>
      <p:grpSpPr>
        <a:xfrm>
          <a:off x="0" y="0"/>
          <a:ext cx="0" cy="0"/>
          <a:chOff x="0" y="0"/>
          <a:chExt cx="0" cy="0"/>
        </a:xfrm>
      </p:grpSpPr>
      <p:sp>
        <p:nvSpPr>
          <p:cNvPr id="26" name="Google Shape;26;p1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12"/>
          <p:cNvPicPr preferRelativeResize="0"/>
          <p:nvPr/>
        </p:nvPicPr>
        <p:blipFill rotWithShape="1">
          <a:blip r:embed="rId2">
            <a:alphaModFix amt="30000"/>
          </a:blip>
          <a:srcRect b="0" l="0" r="0" t="0"/>
          <a:stretch/>
        </p:blipFill>
        <p:spPr>
          <a:xfrm>
            <a:off x="0" y="819476"/>
            <a:ext cx="4961905" cy="52190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ύο περιεχόμενα" type="twoObj">
  <p:cSld name="TWO_OBJECTS">
    <p:spTree>
      <p:nvGrpSpPr>
        <p:cNvPr id="32" name="Shape 32"/>
        <p:cNvGrpSpPr/>
        <p:nvPr/>
      </p:nvGrpSpPr>
      <p:grpSpPr>
        <a:xfrm>
          <a:off x="0" y="0"/>
          <a:ext cx="0" cy="0"/>
          <a:chOff x="0" y="0"/>
          <a:chExt cx="0" cy="0"/>
        </a:xfrm>
      </p:grpSpPr>
      <p:sp>
        <p:nvSpPr>
          <p:cNvPr id="33" name="Google Shape;33;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Σύγκριση" type="twoTxTwoObj">
  <p:cSld name="TWO_OBJECTS_WITH_TEXT">
    <p:spTree>
      <p:nvGrpSpPr>
        <p:cNvPr id="39" name="Shape 39"/>
        <p:cNvGrpSpPr/>
        <p:nvPr/>
      </p:nvGrpSpPr>
      <p:grpSpPr>
        <a:xfrm>
          <a:off x="0" y="0"/>
          <a:ext cx="0" cy="0"/>
          <a:chOff x="0" y="0"/>
          <a:chExt cx="0" cy="0"/>
        </a:xfrm>
      </p:grpSpPr>
      <p:sp>
        <p:nvSpPr>
          <p:cNvPr id="40" name="Google Shape;40;p1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Μόνο τίτλος" type="titleOnly">
  <p:cSld name="TITLE_ONLY">
    <p:spTree>
      <p:nvGrpSpPr>
        <p:cNvPr id="48" name="Shape 48"/>
        <p:cNvGrpSpPr/>
        <p:nvPr/>
      </p:nvGrpSpPr>
      <p:grpSpPr>
        <a:xfrm>
          <a:off x="0" y="0"/>
          <a:ext cx="0" cy="0"/>
          <a:chOff x="0" y="0"/>
          <a:chExt cx="0" cy="0"/>
        </a:xfrm>
      </p:grpSpPr>
      <p:sp>
        <p:nvSpPr>
          <p:cNvPr id="49" name="Google Shape;4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νό" type="blank">
  <p:cSld name="BLANK">
    <p:spTree>
      <p:nvGrpSpPr>
        <p:cNvPr id="53" name="Shape 53"/>
        <p:cNvGrpSpPr/>
        <p:nvPr/>
      </p:nvGrpSpPr>
      <p:grpSpPr>
        <a:xfrm>
          <a:off x="0" y="0"/>
          <a:ext cx="0" cy="0"/>
          <a:chOff x="0" y="0"/>
          <a:chExt cx="0" cy="0"/>
        </a:xfrm>
      </p:grpSpPr>
      <p:sp>
        <p:nvSpPr>
          <p:cNvPr id="54" name="Google Shape;54;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Περιεχόμενο με λεζάντα" type="objTx">
  <p:cSld name="OBJECT_WITH_CAPTION_TEXT">
    <p:spTree>
      <p:nvGrpSpPr>
        <p:cNvPr id="57" name="Shape 57"/>
        <p:cNvGrpSpPr/>
        <p:nvPr/>
      </p:nvGrpSpPr>
      <p:grpSpPr>
        <a:xfrm>
          <a:off x="0" y="0"/>
          <a:ext cx="0" cy="0"/>
          <a:chOff x="0" y="0"/>
          <a:chExt cx="0" cy="0"/>
        </a:xfrm>
      </p:grpSpPr>
      <p:sp>
        <p:nvSpPr>
          <p:cNvPr id="58" name="Google Shape;58;p1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1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Εικόνα με λεζάντα" type="picTx">
  <p:cSld name="PICTURE_WITH_CAPTION_TEXT">
    <p:spTree>
      <p:nvGrpSpPr>
        <p:cNvPr id="64" name="Shape 64"/>
        <p:cNvGrpSpPr/>
        <p:nvPr/>
      </p:nvGrpSpPr>
      <p:grpSpPr>
        <a:xfrm>
          <a:off x="0" y="0"/>
          <a:ext cx="0" cy="0"/>
          <a:chOff x="0" y="0"/>
          <a:chExt cx="0" cy="0"/>
        </a:xfrm>
      </p:grpSpPr>
      <p:sp>
        <p:nvSpPr>
          <p:cNvPr id="65" name="Google Shape;65;p1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8"/>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1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
          <p:cNvSpPr txBox="1"/>
          <p:nvPr>
            <p:ph type="ctrTitle"/>
          </p:nvPr>
        </p:nvSpPr>
        <p:spPr>
          <a:xfrm>
            <a:off x="1371600" y="1692369"/>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5623"/>
              </a:buClr>
              <a:buSzPts val="5400"/>
              <a:buFont typeface="Calibri"/>
              <a:buNone/>
            </a:pPr>
            <a:r>
              <a:rPr lang="en-US" sz="5400">
                <a:solidFill>
                  <a:srgbClr val="385623"/>
                </a:solidFill>
                <a:latin typeface="Calibri"/>
                <a:ea typeface="Calibri"/>
                <a:cs typeface="Calibri"/>
                <a:sym typeface="Calibri"/>
              </a:rPr>
              <a:t>Open Schools </a:t>
            </a:r>
            <a:br>
              <a:rPr lang="en-US" sz="5400">
                <a:solidFill>
                  <a:srgbClr val="385623"/>
                </a:solidFill>
                <a:latin typeface="Calibri"/>
                <a:ea typeface="Calibri"/>
                <a:cs typeface="Calibri"/>
                <a:sym typeface="Calibri"/>
              </a:rPr>
            </a:br>
            <a:r>
              <a:rPr lang="en-US" sz="5400">
                <a:solidFill>
                  <a:srgbClr val="385623"/>
                </a:solidFill>
                <a:latin typeface="Calibri"/>
                <a:ea typeface="Calibri"/>
                <a:cs typeface="Calibri"/>
                <a:sym typeface="Calibri"/>
              </a:rPr>
              <a:t>for</a:t>
            </a:r>
            <a:br>
              <a:rPr lang="en-US" sz="5400">
                <a:solidFill>
                  <a:srgbClr val="385623"/>
                </a:solidFill>
                <a:latin typeface="Calibri"/>
                <a:ea typeface="Calibri"/>
                <a:cs typeface="Calibri"/>
                <a:sym typeface="Calibri"/>
              </a:rPr>
            </a:br>
            <a:r>
              <a:rPr lang="en-US" sz="5400">
                <a:solidFill>
                  <a:srgbClr val="385623"/>
                </a:solidFill>
                <a:latin typeface="Calibri"/>
                <a:ea typeface="Calibri"/>
                <a:cs typeface="Calibri"/>
                <a:sym typeface="Calibri"/>
              </a:rPr>
              <a:t>Open Societies</a:t>
            </a:r>
            <a:br>
              <a:rPr lang="en-US" sz="5400">
                <a:solidFill>
                  <a:srgbClr val="385623"/>
                </a:solidFill>
                <a:latin typeface="Calibri"/>
                <a:ea typeface="Calibri"/>
                <a:cs typeface="Calibri"/>
                <a:sym typeface="Calibri"/>
              </a:rPr>
            </a:br>
            <a:br>
              <a:rPr lang="en-US" sz="5400">
                <a:solidFill>
                  <a:srgbClr val="385623"/>
                </a:solidFill>
                <a:latin typeface="Calibri"/>
                <a:ea typeface="Calibri"/>
                <a:cs typeface="Calibri"/>
                <a:sym typeface="Calibri"/>
              </a:rPr>
            </a:br>
            <a:r>
              <a:rPr lang="en-US" sz="5400">
                <a:solidFill>
                  <a:srgbClr val="385623"/>
                </a:solidFill>
                <a:latin typeface="Calibri"/>
                <a:ea typeface="Calibri"/>
                <a:cs typeface="Calibri"/>
                <a:sym typeface="Calibri"/>
              </a:rPr>
              <a:t>Summer School 2019</a:t>
            </a:r>
            <a:endParaRPr/>
          </a:p>
        </p:txBody>
      </p:sp>
      <p:sp>
        <p:nvSpPr>
          <p:cNvPr id="88" name="Google Shape;88;p1"/>
          <p:cNvSpPr txBox="1"/>
          <p:nvPr/>
        </p:nvSpPr>
        <p:spPr>
          <a:xfrm>
            <a:off x="1129552" y="9616607"/>
            <a:ext cx="24608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a:off x="363068" y="4467672"/>
            <a:ext cx="8350625" cy="938719"/>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22222"/>
              </a:buClr>
              <a:buSzPts val="2100"/>
              <a:buFont typeface="Arial"/>
              <a:buNone/>
            </a:pPr>
            <a:r>
              <a:rPr lang="en-US" sz="2100">
                <a:solidFill>
                  <a:srgbClr val="222222"/>
                </a:solidFill>
                <a:latin typeface="Arial"/>
                <a:ea typeface="Arial"/>
                <a:cs typeface="Arial"/>
                <a:sym typeface="Arial"/>
              </a:rPr>
              <a:t>R</a:t>
            </a:r>
            <a:r>
              <a:rPr b="0" i="0" lang="en-US" sz="2100" u="none" cap="none" strike="noStrike">
                <a:solidFill>
                  <a:srgbClr val="222222"/>
                </a:solidFill>
                <a:latin typeface="Arial"/>
                <a:ea typeface="Arial"/>
                <a:cs typeface="Arial"/>
                <a:sym typeface="Arial"/>
              </a:rPr>
              <a:t>eferent /coordinator project teacher</a:t>
            </a:r>
            <a:r>
              <a:rPr b="0" i="0" lang="en-US" sz="9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Prof Di Fonza Mario (high school math teacher) </a:t>
            </a:r>
            <a:endParaRPr/>
          </a:p>
          <a:p>
            <a:pPr indent="0" lvl="0" marL="0" marR="0" rtl="0" algn="l">
              <a:lnSpc>
                <a:spcPct val="10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Collaborator teacher : Nappi S Busiello R. Bonavolontà C , Marino M. Iannone J.</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
          <p:cNvSpPr txBox="1"/>
          <p:nvPr>
            <p:ph type="title"/>
          </p:nvPr>
        </p:nvSpPr>
        <p:spPr>
          <a:xfrm>
            <a:off x="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latin typeface="Calibri"/>
                <a:ea typeface="Calibri"/>
                <a:cs typeface="Calibri"/>
                <a:sym typeface="Calibri"/>
              </a:rPr>
              <a:t>Description of the project</a:t>
            </a:r>
            <a:endParaRPr/>
          </a:p>
        </p:txBody>
      </p:sp>
      <p:sp>
        <p:nvSpPr>
          <p:cNvPr id="95" name="Google Shape;95;p2"/>
          <p:cNvSpPr txBox="1"/>
          <p:nvPr>
            <p:ph idx="1" type="body"/>
          </p:nvPr>
        </p:nvSpPr>
        <p:spPr>
          <a:xfrm>
            <a:off x="0" y="1203324"/>
            <a:ext cx="8978900" cy="541337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385623"/>
              </a:buClr>
              <a:buSzPts val="2380"/>
              <a:buChar char="•"/>
            </a:pPr>
            <a:r>
              <a:rPr lang="en-US" sz="2380">
                <a:solidFill>
                  <a:srgbClr val="385623"/>
                </a:solidFill>
              </a:rPr>
              <a:t>Title: Flash mob-ility</a:t>
            </a:r>
            <a:endParaRPr sz="2380">
              <a:solidFill>
                <a:srgbClr val="385623"/>
              </a:solidFill>
            </a:endParaRPr>
          </a:p>
          <a:p>
            <a:pPr indent="-228600" lvl="0" marL="228600" rtl="0" algn="l">
              <a:lnSpc>
                <a:spcPct val="70000"/>
              </a:lnSpc>
              <a:spcBef>
                <a:spcPts val="1000"/>
              </a:spcBef>
              <a:spcAft>
                <a:spcPts val="0"/>
              </a:spcAft>
              <a:buClr>
                <a:srgbClr val="385623"/>
              </a:buClr>
              <a:buSzPts val="2380"/>
              <a:buChar char="•"/>
            </a:pPr>
            <a:r>
              <a:rPr lang="en-US" sz="2380">
                <a:solidFill>
                  <a:srgbClr val="385623"/>
                </a:solidFill>
              </a:rPr>
              <a:t>Description: </a:t>
            </a:r>
            <a:r>
              <a:rPr lang="en-US" sz="2040">
                <a:solidFill>
                  <a:srgbClr val="385623"/>
                </a:solidFill>
              </a:rPr>
              <a:t>The world’s population is constantly increasing. To accommodate everyone, we need to build modern, sustainable cities. For all of us to survive and prosper, we need new, intelligent urban planning that creates safe, affordable and resilient cities with green and culturally inspiring living conditions. Transport is fundamental for the economy and for our society: not only to go to school or work, but to keep the market alive, guaranteeing the movement of raw materials, goods and services in the world. In fact, moving ensures the exchange of goods, progress and quality of life.</a:t>
            </a:r>
            <a:endParaRPr/>
          </a:p>
          <a:p>
            <a:pPr indent="-228600" lvl="0" marL="228600" rtl="0" algn="l">
              <a:lnSpc>
                <a:spcPct val="70000"/>
              </a:lnSpc>
              <a:spcBef>
                <a:spcPts val="1000"/>
              </a:spcBef>
              <a:spcAft>
                <a:spcPts val="0"/>
              </a:spcAft>
              <a:buClr>
                <a:srgbClr val="385623"/>
              </a:buClr>
              <a:buSzPts val="2380"/>
              <a:buChar char="•"/>
            </a:pPr>
            <a:r>
              <a:rPr lang="en-US" sz="2380">
                <a:solidFill>
                  <a:srgbClr val="385623"/>
                </a:solidFill>
              </a:rPr>
              <a:t>How to resolve this contrast?</a:t>
            </a:r>
            <a:endParaRPr/>
          </a:p>
          <a:p>
            <a:pPr indent="-228600" lvl="0" marL="228600" rtl="0" algn="l">
              <a:lnSpc>
                <a:spcPct val="70000"/>
              </a:lnSpc>
              <a:spcBef>
                <a:spcPts val="1000"/>
              </a:spcBef>
              <a:spcAft>
                <a:spcPts val="0"/>
              </a:spcAft>
              <a:buClr>
                <a:srgbClr val="385623"/>
              </a:buClr>
              <a:buSzPts val="2380"/>
              <a:buChar char="•"/>
            </a:pPr>
            <a:r>
              <a:rPr lang="en-US" sz="2380">
                <a:solidFill>
                  <a:srgbClr val="385623"/>
                </a:solidFill>
              </a:rPr>
              <a:t>To ensure global development, reducing mobility is unthinkable; we need to move towards new transport strategies that reduce costs for companies and citizens, especially in terms of the quality of the environment and citizens.</a:t>
            </a:r>
            <a:endParaRPr/>
          </a:p>
          <a:p>
            <a:pPr indent="-228600" lvl="0" marL="228600" rtl="0" algn="l">
              <a:lnSpc>
                <a:spcPct val="70000"/>
              </a:lnSpc>
              <a:spcBef>
                <a:spcPts val="1000"/>
              </a:spcBef>
              <a:spcAft>
                <a:spcPts val="0"/>
              </a:spcAft>
              <a:buClr>
                <a:srgbClr val="385623"/>
              </a:buClr>
              <a:buSzPts val="2380"/>
              <a:buChar char="•"/>
            </a:pPr>
            <a:r>
              <a:rPr lang="en-US" sz="2380">
                <a:solidFill>
                  <a:srgbClr val="385623"/>
                </a:solidFill>
              </a:rPr>
              <a:t>Learning Objectives: </a:t>
            </a:r>
            <a:endParaRPr/>
          </a:p>
          <a:p>
            <a:pPr indent="-228600" lvl="1" marL="685800" rtl="0" algn="l">
              <a:lnSpc>
                <a:spcPct val="70000"/>
              </a:lnSpc>
              <a:spcBef>
                <a:spcPts val="500"/>
              </a:spcBef>
              <a:spcAft>
                <a:spcPts val="0"/>
              </a:spcAft>
              <a:buClr>
                <a:srgbClr val="385623"/>
              </a:buClr>
              <a:buSzPts val="2040"/>
              <a:buChar char="•"/>
            </a:pPr>
            <a:r>
              <a:rPr lang="en-US" sz="2040">
                <a:solidFill>
                  <a:srgbClr val="385623"/>
                </a:solidFill>
              </a:rPr>
              <a:t>improve the liveability of cities</a:t>
            </a:r>
            <a:endParaRPr/>
          </a:p>
          <a:p>
            <a:pPr indent="-228600" lvl="1" marL="685800" rtl="0" algn="l">
              <a:lnSpc>
                <a:spcPct val="70000"/>
              </a:lnSpc>
              <a:spcBef>
                <a:spcPts val="500"/>
              </a:spcBef>
              <a:spcAft>
                <a:spcPts val="0"/>
              </a:spcAft>
              <a:buClr>
                <a:srgbClr val="385623"/>
              </a:buClr>
              <a:buSzPts val="2040"/>
              <a:buChar char="•"/>
            </a:pPr>
            <a:r>
              <a:rPr lang="en-US" sz="2040">
                <a:solidFill>
                  <a:srgbClr val="385623"/>
                </a:solidFill>
              </a:rPr>
              <a:t>develop behaviors useful to reduce global warming and CO2 emissions</a:t>
            </a:r>
            <a:endParaRPr/>
          </a:p>
          <a:p>
            <a:pPr indent="-228600" lvl="1" marL="685800" rtl="0" algn="l">
              <a:lnSpc>
                <a:spcPct val="70000"/>
              </a:lnSpc>
              <a:spcBef>
                <a:spcPts val="500"/>
              </a:spcBef>
              <a:spcAft>
                <a:spcPts val="0"/>
              </a:spcAft>
              <a:buClr>
                <a:srgbClr val="385623"/>
              </a:buClr>
              <a:buSzPts val="2040"/>
              <a:buChar char="•"/>
            </a:pPr>
            <a:r>
              <a:rPr lang="en-US" sz="2040">
                <a:solidFill>
                  <a:srgbClr val="385623"/>
                </a:solidFill>
              </a:rPr>
              <a:t>declining the concept of "sustainability" in terms of: environmental, social and economic.</a:t>
            </a:r>
            <a:endParaRPr/>
          </a:p>
        </p:txBody>
      </p:sp>
      <p:pic>
        <p:nvPicPr>
          <p:cNvPr id="96" name="Google Shape;96;p2"/>
          <p:cNvPicPr preferRelativeResize="0"/>
          <p:nvPr/>
        </p:nvPicPr>
        <p:blipFill>
          <a:blip r:embed="rId3">
            <a:alphaModFix/>
          </a:blip>
          <a:stretch>
            <a:fillRect/>
          </a:stretch>
        </p:blipFill>
        <p:spPr>
          <a:xfrm>
            <a:off x="7195825" y="0"/>
            <a:ext cx="1712800" cy="149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3"/>
          <p:cNvSpPr txBox="1"/>
          <p:nvPr>
            <p:ph type="title"/>
          </p:nvPr>
        </p:nvSpPr>
        <p:spPr>
          <a:xfrm>
            <a:off x="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latin typeface="Calibri"/>
                <a:ea typeface="Calibri"/>
                <a:cs typeface="Calibri"/>
                <a:sym typeface="Calibri"/>
              </a:rPr>
              <a:t>Feel</a:t>
            </a:r>
            <a:endParaRPr/>
          </a:p>
        </p:txBody>
      </p:sp>
      <p:sp>
        <p:nvSpPr>
          <p:cNvPr id="102" name="Google Shape;102;p3"/>
          <p:cNvSpPr txBox="1"/>
          <p:nvPr>
            <p:ph idx="1" type="body"/>
          </p:nvPr>
        </p:nvSpPr>
        <p:spPr>
          <a:xfrm>
            <a:off x="0" y="1152525"/>
            <a:ext cx="9144000" cy="333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Sustainable Mobility or transport</a:t>
            </a:r>
            <a:endParaRPr sz="2400"/>
          </a:p>
          <a:p>
            <a:pPr indent="0" lvl="0" marL="0" rtl="0" algn="l">
              <a:lnSpc>
                <a:spcPct val="90000"/>
              </a:lnSpc>
              <a:spcBef>
                <a:spcPts val="1000"/>
              </a:spcBef>
              <a:spcAft>
                <a:spcPts val="0"/>
              </a:spcAft>
              <a:buClr>
                <a:schemeClr val="dk1"/>
              </a:buClr>
              <a:buSzPts val="2800"/>
              <a:buNone/>
            </a:pPr>
            <a:r>
              <a:rPr lang="en-US"/>
              <a:t>The aims of the project are:</a:t>
            </a:r>
            <a:endParaRPr sz="2400"/>
          </a:p>
          <a:p>
            <a:pPr indent="-228600" lvl="0" marL="228600" rtl="0" algn="l">
              <a:lnSpc>
                <a:spcPct val="90000"/>
              </a:lnSpc>
              <a:spcBef>
                <a:spcPts val="1000"/>
              </a:spcBef>
              <a:spcAft>
                <a:spcPts val="0"/>
              </a:spcAft>
              <a:buClr>
                <a:schemeClr val="dk1"/>
              </a:buClr>
              <a:buSzPts val="2800"/>
              <a:buChar char="•"/>
            </a:pPr>
            <a:r>
              <a:rPr lang="en-US"/>
              <a:t>learn about the concept of sustainability in both environmental and socio-economic terms</a:t>
            </a:r>
            <a:endParaRPr/>
          </a:p>
          <a:p>
            <a:pPr indent="-228600" lvl="0" marL="228600" rtl="0" algn="l">
              <a:lnSpc>
                <a:spcPct val="90000"/>
              </a:lnSpc>
              <a:spcBef>
                <a:spcPts val="1000"/>
              </a:spcBef>
              <a:spcAft>
                <a:spcPts val="0"/>
              </a:spcAft>
              <a:buClr>
                <a:schemeClr val="dk1"/>
              </a:buClr>
              <a:buSzPts val="2800"/>
              <a:buChar char="•"/>
            </a:pPr>
            <a:r>
              <a:rPr lang="en-US"/>
              <a:t>learn about the problems that affect the whole world, namely the problems that affect western cities and Italian cities</a:t>
            </a:r>
            <a:endParaRPr/>
          </a:p>
          <a:p>
            <a:pPr indent="0" lvl="0" marL="0" rtl="0" algn="l">
              <a:lnSpc>
                <a:spcPct val="90000"/>
              </a:lnSpc>
              <a:spcBef>
                <a:spcPts val="1000"/>
              </a:spcBef>
              <a:spcAft>
                <a:spcPts val="0"/>
              </a:spcAft>
              <a:buClr>
                <a:schemeClr val="dk1"/>
              </a:buClr>
              <a:buSzPts val="2400"/>
              <a:buNone/>
            </a:pPr>
            <a:r>
              <a:t/>
            </a:r>
            <a:endParaRPr sz="2400">
              <a:solidFill>
                <a:srgbClr val="385623"/>
              </a:solidFill>
            </a:endParaRPr>
          </a:p>
        </p:txBody>
      </p:sp>
      <p:pic>
        <p:nvPicPr>
          <p:cNvPr id="103" name="Google Shape;103;p3"/>
          <p:cNvPicPr preferRelativeResize="0"/>
          <p:nvPr/>
        </p:nvPicPr>
        <p:blipFill>
          <a:blip r:embed="rId3">
            <a:alphaModFix/>
          </a:blip>
          <a:stretch>
            <a:fillRect/>
          </a:stretch>
        </p:blipFill>
        <p:spPr>
          <a:xfrm>
            <a:off x="5900200" y="3989675"/>
            <a:ext cx="2560425" cy="2868325"/>
          </a:xfrm>
          <a:prstGeom prst="rect">
            <a:avLst/>
          </a:prstGeom>
          <a:noFill/>
          <a:ln>
            <a:noFill/>
          </a:ln>
        </p:spPr>
      </p:pic>
      <p:pic>
        <p:nvPicPr>
          <p:cNvPr id="104" name="Google Shape;104;p3"/>
          <p:cNvPicPr preferRelativeResize="0"/>
          <p:nvPr/>
        </p:nvPicPr>
        <p:blipFill>
          <a:blip r:embed="rId4">
            <a:alphaModFix/>
          </a:blip>
          <a:stretch>
            <a:fillRect/>
          </a:stretch>
        </p:blipFill>
        <p:spPr>
          <a:xfrm>
            <a:off x="911275" y="4357125"/>
            <a:ext cx="4527875" cy="239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4"/>
          <p:cNvSpPr txBox="1"/>
          <p:nvPr>
            <p:ph type="title"/>
          </p:nvPr>
        </p:nvSpPr>
        <p:spPr>
          <a:xfrm>
            <a:off x="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latin typeface="Calibri"/>
                <a:ea typeface="Calibri"/>
                <a:cs typeface="Calibri"/>
                <a:sym typeface="Calibri"/>
              </a:rPr>
              <a:t>Imagine</a:t>
            </a:r>
            <a:endParaRPr/>
          </a:p>
        </p:txBody>
      </p:sp>
      <p:sp>
        <p:nvSpPr>
          <p:cNvPr id="110" name="Google Shape;110;p4"/>
          <p:cNvSpPr txBox="1"/>
          <p:nvPr>
            <p:ph idx="1" type="body"/>
          </p:nvPr>
        </p:nvSpPr>
        <p:spPr>
          <a:xfrm>
            <a:off x="0" y="987425"/>
            <a:ext cx="9144000" cy="227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Students create a model of a clean city and sustainable city, where all people have access to services and offers.</a:t>
            </a:r>
            <a:endParaRPr sz="2400"/>
          </a:p>
          <a:p>
            <a:pPr indent="-228600" lvl="0" marL="228600" rtl="0" algn="l">
              <a:lnSpc>
                <a:spcPct val="90000"/>
              </a:lnSpc>
              <a:spcBef>
                <a:spcPts val="1000"/>
              </a:spcBef>
              <a:spcAft>
                <a:spcPts val="0"/>
              </a:spcAft>
              <a:buClr>
                <a:schemeClr val="dk1"/>
              </a:buClr>
              <a:buSzPts val="2800"/>
              <a:buChar char="•"/>
            </a:pPr>
            <a:r>
              <a:rPr lang="en-US"/>
              <a:t>In order to spread this model of a modern and smart city they plan to produce a TED- ideas worth spreading- to reach a large number of citizens inside and outside the country.</a:t>
            </a:r>
            <a:endParaRPr sz="2400"/>
          </a:p>
          <a:p>
            <a:pPr indent="0" lvl="0" marL="228600" rtl="0" algn="l">
              <a:lnSpc>
                <a:spcPct val="90000"/>
              </a:lnSpc>
              <a:spcBef>
                <a:spcPts val="1000"/>
              </a:spcBef>
              <a:spcAft>
                <a:spcPts val="0"/>
              </a:spcAft>
              <a:buNone/>
            </a:pPr>
            <a:r>
              <a:t/>
            </a:r>
            <a:endParaRPr sz="2400">
              <a:solidFill>
                <a:srgbClr val="385623"/>
              </a:solidFill>
            </a:endParaRPr>
          </a:p>
        </p:txBody>
      </p:sp>
      <p:pic>
        <p:nvPicPr>
          <p:cNvPr id="111" name="Google Shape;111;p4"/>
          <p:cNvPicPr preferRelativeResize="0"/>
          <p:nvPr/>
        </p:nvPicPr>
        <p:blipFill>
          <a:blip r:embed="rId3">
            <a:alphaModFix/>
          </a:blip>
          <a:stretch>
            <a:fillRect/>
          </a:stretch>
        </p:blipFill>
        <p:spPr>
          <a:xfrm>
            <a:off x="2724150" y="3934400"/>
            <a:ext cx="4626250" cy="27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5"/>
          <p:cNvSpPr txBox="1"/>
          <p:nvPr>
            <p:ph type="title"/>
          </p:nvPr>
        </p:nvSpPr>
        <p:spPr>
          <a:xfrm>
            <a:off x="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latin typeface="Calibri"/>
                <a:ea typeface="Calibri"/>
                <a:cs typeface="Calibri"/>
                <a:sym typeface="Calibri"/>
              </a:rPr>
              <a:t>Create</a:t>
            </a:r>
            <a:endParaRPr/>
          </a:p>
        </p:txBody>
      </p:sp>
      <p:sp>
        <p:nvSpPr>
          <p:cNvPr id="117" name="Google Shape;117;p5"/>
          <p:cNvSpPr txBox="1"/>
          <p:nvPr>
            <p:ph idx="1" type="body"/>
          </p:nvPr>
        </p:nvSpPr>
        <p:spPr>
          <a:xfrm>
            <a:off x="0" y="1292224"/>
            <a:ext cx="9144000" cy="4991009"/>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220"/>
              <a:buChar char="•"/>
            </a:pPr>
            <a:r>
              <a:rPr lang="en-US" sz="2220"/>
              <a:t>Students will be improvised managers of a smart city, managers of city administrations and active communicators in advertising progress in order to make everyone aware of their commitment to sustainable mobility.</a:t>
            </a:r>
            <a:endParaRPr/>
          </a:p>
          <a:p>
            <a:pPr indent="-228600" lvl="0" marL="228600" rtl="0" algn="l">
              <a:lnSpc>
                <a:spcPct val="70000"/>
              </a:lnSpc>
              <a:spcBef>
                <a:spcPts val="1000"/>
              </a:spcBef>
              <a:spcAft>
                <a:spcPts val="0"/>
              </a:spcAft>
              <a:buClr>
                <a:schemeClr val="dk1"/>
              </a:buClr>
              <a:buSzPts val="2220"/>
              <a:buChar char="•"/>
            </a:pPr>
            <a:r>
              <a:rPr lang="en-US" sz="2220"/>
              <a:t>They will create a dossier on a chosen area, presenting a topical selection of solutions to support the effectiveness of the electric cars and bikes and cars sharing.</a:t>
            </a:r>
            <a:endParaRPr/>
          </a:p>
          <a:p>
            <a:pPr indent="-228600" lvl="0" marL="228600" rtl="0" algn="l">
              <a:lnSpc>
                <a:spcPct val="70000"/>
              </a:lnSpc>
              <a:spcBef>
                <a:spcPts val="1000"/>
              </a:spcBef>
              <a:spcAft>
                <a:spcPts val="0"/>
              </a:spcAft>
              <a:buClr>
                <a:schemeClr val="dk1"/>
              </a:buClr>
              <a:buSzPts val="2220"/>
              <a:buChar char="•"/>
            </a:pPr>
            <a:r>
              <a:rPr lang="en-US" sz="2220"/>
              <a:t>ITS (Intelligent Transport Systems) are a reality. Investigate your car to see which intelligent transport tools are already present: navigators, speed limiters, reverse sensors, safety alarms.</a:t>
            </a:r>
            <a:endParaRPr/>
          </a:p>
          <a:p>
            <a:pPr indent="-228600" lvl="0" marL="228600" rtl="0" algn="l">
              <a:lnSpc>
                <a:spcPct val="70000"/>
              </a:lnSpc>
              <a:spcBef>
                <a:spcPts val="1000"/>
              </a:spcBef>
              <a:spcAft>
                <a:spcPts val="0"/>
              </a:spcAft>
              <a:buClr>
                <a:schemeClr val="dk1"/>
              </a:buClr>
              <a:buSzPts val="2220"/>
              <a:buChar char="•"/>
            </a:pPr>
            <a:r>
              <a:rPr lang="en-US" sz="2220"/>
              <a:t>Equipped with maps of the area, in groups, students will organize themselves to survey the number of circulating private electric and / or hybrid cars, car-sharing and identify the location of columns for electric charging.</a:t>
            </a:r>
            <a:endParaRPr/>
          </a:p>
          <a:p>
            <a:pPr indent="-228600" lvl="0" marL="228600" rtl="0" algn="l">
              <a:lnSpc>
                <a:spcPct val="70000"/>
              </a:lnSpc>
              <a:spcBef>
                <a:spcPts val="1000"/>
              </a:spcBef>
              <a:spcAft>
                <a:spcPts val="0"/>
              </a:spcAft>
              <a:buClr>
                <a:schemeClr val="dk1"/>
              </a:buClr>
              <a:buSzPts val="2220"/>
              <a:buChar char="•"/>
            </a:pPr>
            <a:r>
              <a:rPr lang="en-US" sz="2220"/>
              <a:t>An interview will follow with car-sharing managers of electric cars and / or owners of electric or hybrid cars, as follow:</a:t>
            </a:r>
            <a:endParaRPr/>
          </a:p>
          <a:p>
            <a:pPr indent="-228600" lvl="0" marL="228600" rtl="0" algn="l">
              <a:lnSpc>
                <a:spcPct val="70000"/>
              </a:lnSpc>
              <a:spcBef>
                <a:spcPts val="1000"/>
              </a:spcBef>
              <a:spcAft>
                <a:spcPts val="0"/>
              </a:spcAft>
              <a:buClr>
                <a:schemeClr val="dk1"/>
              </a:buClr>
              <a:buSzPts val="2220"/>
              <a:buChar char="•"/>
            </a:pPr>
            <a:r>
              <a:rPr lang="en-US" sz="2220"/>
              <a:t>why did you choose this vehicle? Do you save money? Do you save time? Who would you recommend it to? What is the strong point? and which the weak once?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https://lh3.googleusercontent.com/NoSyrFE0kHQG6DnONwqfDlB1Dq4dIvZUbra3AKIwGloDXm17wx2pvlKQh-iJpPOlQ4yWuxT78DN1xTGFkMOMDU8xJJ2-JQ2aIAOs5lq6vlMioPjK1cd2lWhWrvyRj8o9WIZQLrIw" id="122" name="Google Shape;122;p6"/>
          <p:cNvPicPr preferRelativeResize="0"/>
          <p:nvPr/>
        </p:nvPicPr>
        <p:blipFill rotWithShape="1">
          <a:blip r:embed="rId3">
            <a:alphaModFix/>
          </a:blip>
          <a:srcRect b="0" l="0" r="0" t="0"/>
          <a:stretch/>
        </p:blipFill>
        <p:spPr>
          <a:xfrm>
            <a:off x="2189065" y="424704"/>
            <a:ext cx="6246634" cy="3528000"/>
          </a:xfrm>
          <a:prstGeom prst="rect">
            <a:avLst/>
          </a:prstGeom>
          <a:noFill/>
          <a:ln>
            <a:noFill/>
          </a:ln>
        </p:spPr>
      </p:pic>
      <p:pic>
        <p:nvPicPr>
          <p:cNvPr descr="https://lh4.googleusercontent.com/HHpai3L6CtNr73Pa7x3VgvVtEdxxGiwIzAViznDAzMciv4NcrpXl6fC0JbfMpxg38W05EgTCT3gEXYQGXtgtUMWP2gYBU4M3xkIsq6nj8Z9FdvBjGoXBglj17uoGjOaMxuK1uL31" id="123" name="Google Shape;123;p6"/>
          <p:cNvPicPr preferRelativeResize="0"/>
          <p:nvPr/>
        </p:nvPicPr>
        <p:blipFill rotWithShape="1">
          <a:blip r:embed="rId4">
            <a:alphaModFix/>
          </a:blip>
          <a:srcRect b="0" l="0" r="0" t="0"/>
          <a:stretch/>
        </p:blipFill>
        <p:spPr>
          <a:xfrm>
            <a:off x="2733298" y="3952704"/>
            <a:ext cx="5743536" cy="2196000"/>
          </a:xfrm>
          <a:prstGeom prst="rect">
            <a:avLst/>
          </a:prstGeom>
          <a:noFill/>
          <a:ln>
            <a:noFill/>
          </a:ln>
        </p:spPr>
      </p:pic>
      <p:sp>
        <p:nvSpPr>
          <p:cNvPr id="124" name="Google Shape;124;p6"/>
          <p:cNvSpPr/>
          <p:nvPr/>
        </p:nvSpPr>
        <p:spPr>
          <a:xfrm>
            <a:off x="368050" y="525487"/>
            <a:ext cx="1821015"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Students will calculate carbon footprint  through this site  and subsequently they will reproduce the greenhouse effect in the classroom through  a simple experiments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lh3.googleusercontent.com/FomssoWv1JknUiuoI6fmomU-G2jU4BuwgPr9bn6paDIJ4ppiHlIp5UNoGx91pCwpqsBKN9VRsonYFIZY2dlxLtz9TDCciRQnYhgnZAaaQAC9fg9aKjNcxzqPCXKZAWGIs4S737t6" id="125" name="Google Shape;125;p6"/>
          <p:cNvPicPr preferRelativeResize="0"/>
          <p:nvPr/>
        </p:nvPicPr>
        <p:blipFill rotWithShape="1">
          <a:blip r:embed="rId5">
            <a:alphaModFix/>
          </a:blip>
          <a:srcRect b="0" l="0" r="0" t="0"/>
          <a:stretch/>
        </p:blipFill>
        <p:spPr>
          <a:xfrm>
            <a:off x="94129" y="4309296"/>
            <a:ext cx="2835153" cy="21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7"/>
          <p:cNvSpPr txBox="1"/>
          <p:nvPr>
            <p:ph type="title"/>
          </p:nvPr>
        </p:nvSpPr>
        <p:spPr>
          <a:xfrm>
            <a:off x="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latin typeface="Calibri"/>
                <a:ea typeface="Calibri"/>
                <a:cs typeface="Calibri"/>
                <a:sym typeface="Calibri"/>
              </a:rPr>
              <a:t>Share</a:t>
            </a:r>
            <a:endParaRPr/>
          </a:p>
        </p:txBody>
      </p:sp>
      <p:sp>
        <p:nvSpPr>
          <p:cNvPr id="131" name="Google Shape;131;p7"/>
          <p:cNvSpPr txBox="1"/>
          <p:nvPr>
            <p:ph idx="1" type="body"/>
          </p:nvPr>
        </p:nvSpPr>
        <p:spPr>
          <a:xfrm>
            <a:off x="0" y="1330325"/>
            <a:ext cx="9144000" cy="3477600"/>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380"/>
              <a:buChar char="•"/>
            </a:pPr>
            <a:r>
              <a:rPr lang="en-US" sz="2380"/>
              <a:t>Pupils will put together the results of the various surveys conducted and will prepare a presentation to be shared in public, and on the school's social channels, with an update proposal about sustainable urban mobility in their own city, with the promotion of low environmental impact vehicles to create a sustainable city.</a:t>
            </a:r>
            <a:endParaRPr sz="2040"/>
          </a:p>
          <a:p>
            <a:pPr indent="-228600" lvl="0" marL="228600" rtl="0" algn="l">
              <a:lnSpc>
                <a:spcPct val="80000"/>
              </a:lnSpc>
              <a:spcBef>
                <a:spcPts val="1000"/>
              </a:spcBef>
              <a:spcAft>
                <a:spcPts val="0"/>
              </a:spcAft>
              <a:buClr>
                <a:schemeClr val="dk1"/>
              </a:buClr>
              <a:buSzPts val="2040"/>
              <a:buChar char="•"/>
            </a:pPr>
            <a:br>
              <a:rPr lang="en-US" sz="2040"/>
            </a:br>
            <a:r>
              <a:rPr lang="en-US" sz="2380"/>
              <a:t>Pupils will choose an initiative or a technology aimed at containing the carbon emissions and create a poster, or a presentation, in order to introduce and explain it during the Earth day. </a:t>
            </a:r>
            <a:endParaRPr sz="2040"/>
          </a:p>
          <a:p>
            <a:pPr indent="-228600" lvl="0" marL="228600" rtl="0" algn="l">
              <a:lnSpc>
                <a:spcPct val="80000"/>
              </a:lnSpc>
              <a:spcBef>
                <a:spcPts val="1000"/>
              </a:spcBef>
              <a:spcAft>
                <a:spcPts val="0"/>
              </a:spcAft>
              <a:buClr>
                <a:schemeClr val="dk1"/>
              </a:buClr>
              <a:buSzPts val="2380"/>
              <a:buChar char="•"/>
            </a:pPr>
            <a:r>
              <a:rPr lang="en-US" sz="2380"/>
              <a:t>Students will create a set of rules to follow daily where they will illustrate how to lower the CO2 footprint.</a:t>
            </a:r>
            <a:endParaRPr sz="2040"/>
          </a:p>
          <a:p>
            <a:pPr indent="0" lvl="0" marL="228600" rtl="0" algn="l">
              <a:lnSpc>
                <a:spcPct val="80000"/>
              </a:lnSpc>
              <a:spcBef>
                <a:spcPts val="1000"/>
              </a:spcBef>
              <a:spcAft>
                <a:spcPts val="0"/>
              </a:spcAft>
              <a:buNone/>
            </a:pPr>
            <a:br>
              <a:rPr lang="en-US" sz="2040"/>
            </a:br>
            <a:endParaRPr sz="2040">
              <a:solidFill>
                <a:srgbClr val="385623"/>
              </a:solidFill>
            </a:endParaRPr>
          </a:p>
        </p:txBody>
      </p:sp>
      <p:pic>
        <p:nvPicPr>
          <p:cNvPr id="132" name="Google Shape;132;p7"/>
          <p:cNvPicPr preferRelativeResize="0"/>
          <p:nvPr/>
        </p:nvPicPr>
        <p:blipFill>
          <a:blip r:embed="rId3">
            <a:alphaModFix/>
          </a:blip>
          <a:stretch>
            <a:fillRect/>
          </a:stretch>
        </p:blipFill>
        <p:spPr>
          <a:xfrm>
            <a:off x="4972675" y="4728375"/>
            <a:ext cx="3515432" cy="1892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2019-06-12T13:47:24Z</dcterms:created>
  <dc:creator>Nikos Zygouritsas</dc:creator>
</cp:coreProperties>
</file>