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4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5927" r:id="rId2"/>
  </p:sldMasterIdLst>
  <p:notesMasterIdLst>
    <p:notesMasterId r:id="rId36"/>
  </p:notesMasterIdLst>
  <p:handoutMasterIdLst>
    <p:handoutMasterId r:id="rId37"/>
  </p:handoutMasterIdLst>
  <p:sldIdLst>
    <p:sldId id="899" r:id="rId3"/>
    <p:sldId id="904" r:id="rId4"/>
    <p:sldId id="905" r:id="rId5"/>
    <p:sldId id="902" r:id="rId6"/>
    <p:sldId id="901" r:id="rId7"/>
    <p:sldId id="865" r:id="rId8"/>
    <p:sldId id="913" r:id="rId9"/>
    <p:sldId id="915" r:id="rId10"/>
    <p:sldId id="928" r:id="rId11"/>
    <p:sldId id="916" r:id="rId12"/>
    <p:sldId id="917" r:id="rId13"/>
    <p:sldId id="931" r:id="rId14"/>
    <p:sldId id="918" r:id="rId15"/>
    <p:sldId id="932" r:id="rId16"/>
    <p:sldId id="921" r:id="rId17"/>
    <p:sldId id="910" r:id="rId18"/>
    <p:sldId id="923" r:id="rId19"/>
    <p:sldId id="852" r:id="rId20"/>
    <p:sldId id="914" r:id="rId21"/>
    <p:sldId id="851" r:id="rId22"/>
    <p:sldId id="926" r:id="rId23"/>
    <p:sldId id="927" r:id="rId24"/>
    <p:sldId id="828" r:id="rId25"/>
    <p:sldId id="912" r:id="rId26"/>
    <p:sldId id="933" r:id="rId27"/>
    <p:sldId id="861" r:id="rId28"/>
    <p:sldId id="807" r:id="rId29"/>
    <p:sldId id="911" r:id="rId30"/>
    <p:sldId id="906" r:id="rId31"/>
    <p:sldId id="894" r:id="rId32"/>
    <p:sldId id="908" r:id="rId33"/>
    <p:sldId id="924" r:id="rId34"/>
    <p:sldId id="925" r:id="rId3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CCCC"/>
    <a:srgbClr val="CC6600"/>
    <a:srgbClr val="EC5E00"/>
    <a:srgbClr val="008000"/>
    <a:srgbClr val="FF00FF"/>
    <a:srgbClr val="FF5050"/>
    <a:srgbClr val="FF7C8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46" d="100"/>
          <a:sy n="46" d="100"/>
        </p:scale>
        <p:origin x="-1906" y="-2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72"/>
    </p:cViewPr>
  </p:sorterViewPr>
  <p:notesViewPr>
    <p:cSldViewPr>
      <p:cViewPr varScale="1">
        <p:scale>
          <a:sx n="81" d="100"/>
          <a:sy n="81" d="100"/>
        </p:scale>
        <p:origin x="-3960" y="-10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1" tIns="45943" rIns="91881" bIns="45943" numCol="1" anchor="t" anchorCtr="0" compatLnSpc="1">
            <a:prstTxWarp prst="textNoShape">
              <a:avLst/>
            </a:prstTxWarp>
          </a:bodyPr>
          <a:lstStyle>
            <a:lvl1pPr defTabSz="91886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1" tIns="45943" rIns="91881" bIns="45943" numCol="1" anchor="t" anchorCtr="0" compatLnSpc="1">
            <a:prstTxWarp prst="textNoShape">
              <a:avLst/>
            </a:prstTxWarp>
          </a:bodyPr>
          <a:lstStyle>
            <a:lvl1pPr algn="r" defTabSz="91886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1" tIns="45943" rIns="91881" bIns="45943" numCol="1" anchor="b" anchorCtr="0" compatLnSpc="1">
            <a:prstTxWarp prst="textNoShape">
              <a:avLst/>
            </a:prstTxWarp>
          </a:bodyPr>
          <a:lstStyle>
            <a:lvl1pPr defTabSz="91886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1" tIns="45943" rIns="91881" bIns="45943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 smtClean="0">
                <a:ea typeface="ＭＳ Ｐゴシック" pitchFamily="-84" charset="-128"/>
              </a:defRPr>
            </a:lvl1pPr>
          </a:lstStyle>
          <a:p>
            <a:pPr>
              <a:defRPr/>
            </a:pPr>
            <a:fld id="{653E99AE-3525-401D-8F48-46DAE71E2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94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1" tIns="45943" rIns="91881" bIns="45943" numCol="1" anchor="t" anchorCtr="0" compatLnSpc="1">
            <a:prstTxWarp prst="textNoShape">
              <a:avLst/>
            </a:prstTxWarp>
          </a:bodyPr>
          <a:lstStyle>
            <a:lvl1pPr defTabSz="91886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1" tIns="45943" rIns="91881" bIns="45943" numCol="1" anchor="t" anchorCtr="0" compatLnSpc="1">
            <a:prstTxWarp prst="textNoShape">
              <a:avLst/>
            </a:prstTxWarp>
          </a:bodyPr>
          <a:lstStyle>
            <a:lvl1pPr algn="r" defTabSz="91886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95425" y="1687513"/>
            <a:ext cx="3806825" cy="2855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1" tIns="45943" rIns="91881" bIns="459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1" tIns="45943" rIns="91881" bIns="45943" numCol="1" anchor="b" anchorCtr="0" compatLnSpc="1">
            <a:prstTxWarp prst="textNoShape">
              <a:avLst/>
            </a:prstTxWarp>
          </a:bodyPr>
          <a:lstStyle>
            <a:lvl1pPr defTabSz="91886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1" tIns="45943" rIns="91881" bIns="45943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 smtClean="0">
                <a:ea typeface="ＭＳ Ｐゴシック" pitchFamily="-84" charset="-128"/>
              </a:defRPr>
            </a:lvl1pPr>
          </a:lstStyle>
          <a:p>
            <a:pPr>
              <a:defRPr/>
            </a:pPr>
            <a:fld id="{BE2236F4-D160-46FE-AC19-3A7756768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44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8C56F7-AAF5-454D-8120-DFD9489A6EAB}" type="slidenum">
              <a:rPr lang="el-GR" smtClean="0"/>
              <a:pPr eaLnBrk="1" hangingPunct="1"/>
              <a:t>21</a:t>
            </a:fld>
            <a:endParaRPr lang="el-G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56895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otes Placeholder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3"/>
          <p:cNvSpPr>
            <a:spLocks noChangeShapeType="1"/>
          </p:cNvSpPr>
          <p:nvPr userDrawn="1"/>
        </p:nvSpPr>
        <p:spPr bwMode="auto">
          <a:xfrm>
            <a:off x="685800" y="6400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84" charset="-128"/>
            </a:endParaRPr>
          </a:p>
        </p:txBody>
      </p:sp>
      <p:sp>
        <p:nvSpPr>
          <p:cNvPr id="5" name="Line 28"/>
          <p:cNvSpPr>
            <a:spLocks noChangeShapeType="1"/>
          </p:cNvSpPr>
          <p:nvPr userDrawn="1"/>
        </p:nvSpPr>
        <p:spPr bwMode="auto">
          <a:xfrm>
            <a:off x="685800" y="7620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>
              <a:ea typeface="ＭＳ Ｐゴシック" pitchFamily="-84" charset="-128"/>
            </a:endParaRPr>
          </a:p>
        </p:txBody>
      </p:sp>
      <p:pic>
        <p:nvPicPr>
          <p:cNvPr id="6" name="Picture 11" descr="Atlas_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5924550"/>
            <a:ext cx="550862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SOFIA\DIBOSON\ZZ4l_Moriond_ChiosTalk2013\EESFYE_Chios2013_MyTalk\logo_uoa_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143625"/>
            <a:ext cx="4572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4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0A615087-F682-4871-9CD5-3CA227B2FB5B}" type="datetime1">
              <a:rPr lang="el-GR" smtClean="0"/>
              <a:t>14/10/2019</a:t>
            </a:fld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FC42739-96CF-4FB3-B0F6-3AD62957B4E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3412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D1736A06-D631-4608-B2E2-D831F124CD8E}" type="datetime1">
              <a:rPr lang="el-GR" smtClean="0"/>
              <a:t>14/10/2019</a:t>
            </a:fld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A2AF45D-05FE-4883-9090-FA67E92C2C6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4828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D408D2D3-2695-4F1D-B227-9E07B407CC44}" type="datetime1">
              <a:rPr lang="el-GR" smtClean="0"/>
              <a:t>14/10/2019</a:t>
            </a:fld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FA36E61-5536-46ED-ADE0-333AE3A58C3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8487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776BBAC8-D36D-40B5-9512-665DF6ECE895}" type="datetime1">
              <a:rPr lang="el-GR" smtClean="0"/>
              <a:t>14/10/2019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19E9AD6-D76C-4331-BC9D-39872084D06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2261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7A886D91-1C4B-44D1-B7B4-C38D8F2DE755}" type="datetime1">
              <a:rPr lang="el-GR" smtClean="0"/>
              <a:t>14/10/2019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862DF27-9D59-4CD5-ACE0-154A786822B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3962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2498341D-53BD-4797-B51A-00B1A6EFBF42}" type="datetime1">
              <a:rPr lang="el-GR" smtClean="0"/>
              <a:t>14/10/2019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CE19D38-F2E1-4BFF-A705-C107A16D87B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6030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1E3002DE-B4B3-4EAA-A636-8E87A046FADB}" type="datetime1">
              <a:rPr lang="el-GR" smtClean="0"/>
              <a:t>14/10/2019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BC9F0CA-855D-4EEB-99CB-48781A353C1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0551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410200"/>
          </a:xfrm>
        </p:spPr>
        <p:txBody>
          <a:bodyPr/>
          <a:lstStyle>
            <a:lvl1pPr>
              <a:lnSpc>
                <a:spcPts val="1900"/>
              </a:lnSpc>
              <a:defRPr sz="2400">
                <a:solidFill>
                  <a:schemeClr val="accent2"/>
                </a:solidFill>
              </a:defRPr>
            </a:lvl1pPr>
            <a:lvl2pPr>
              <a:lnSpc>
                <a:spcPts val="1900"/>
              </a:lnSpc>
              <a:defRPr sz="2200"/>
            </a:lvl2pPr>
            <a:lvl3pPr>
              <a:lnSpc>
                <a:spcPts val="1900"/>
              </a:lnSpc>
              <a:defRPr sz="2200"/>
            </a:lvl3pPr>
            <a:lvl4pPr>
              <a:lnSpc>
                <a:spcPts val="1900"/>
              </a:lnSpc>
              <a:defRPr sz="1800"/>
            </a:lvl4pPr>
            <a:lvl5pPr>
              <a:lnSpc>
                <a:spcPts val="1900"/>
              </a:lnSpc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97F17-B417-4AB1-AB9C-935BB72210D2}" type="datetime1">
              <a:rPr lang="el-GR" smtClean="0"/>
              <a:t>14/10/2019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C24B9-8CD0-4E26-8295-EBF41343A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3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5F88C-795F-4D5F-BB4A-467E45001B1F}" type="datetime1">
              <a:rPr lang="el-GR" smtClean="0"/>
              <a:t>14/10/2019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2AD6B-BC71-4BDC-908C-0B47452E3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1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EC2B9-E2A1-4464-9C04-13C22B9B02ED}" type="datetime1">
              <a:rPr lang="el-GR" smtClean="0"/>
              <a:t>14/10/2019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ED330-0AF9-4434-9C4C-FAE70C4C0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49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D265D-F703-47D6-94D5-80B1C7035180}" type="datetime1">
              <a:rPr lang="el-GR" smtClean="0"/>
              <a:t>14/10/2019</a:t>
            </a:fld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76A638-3D1A-4884-9601-963732FF78D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057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6187304E-7A43-4963-89A2-DBB9BE5818F5}" type="datetime1">
              <a:rPr lang="el-GR" smtClean="0"/>
              <a:t>14/10/2019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3622278-618D-4C4A-B59D-FE85AB9869A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225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D17C9A32-EA1F-4039-BA17-C758BA2553C0}" type="datetime1">
              <a:rPr lang="el-GR" smtClean="0"/>
              <a:t>14/10/2019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6FE66DB-1D80-4D43-A700-E02E2FFC90B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121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21200B91-80BB-40F2-A219-FA248D4CFC59}" type="datetime1">
              <a:rPr lang="el-GR" smtClean="0"/>
              <a:t>14/10/2019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9564D52-2671-46EE-A326-82AAA55407B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444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E5FF90A0-33B7-4763-B178-1BA59A71517E}" type="datetime1">
              <a:rPr lang="el-GR" smtClean="0"/>
              <a:t>14/10/2019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F93B86D-1294-4826-BE7A-321426914C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664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C35A6E6-8BCB-4FBC-8429-E677D9D01496}" type="datetime1">
              <a:rPr lang="el-GR" smtClean="0"/>
              <a:t>14/10/2019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Calibri" pitchFamily="34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fld id="{DC42D26B-9D82-4443-87B5-23B6F2588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23"/>
          <p:cNvSpPr>
            <a:spLocks noChangeShapeType="1"/>
          </p:cNvSpPr>
          <p:nvPr/>
        </p:nvSpPr>
        <p:spPr bwMode="auto">
          <a:xfrm>
            <a:off x="762000" y="6400800"/>
            <a:ext cx="762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84" charset="-128"/>
            </a:endParaRPr>
          </a:p>
        </p:txBody>
      </p:sp>
      <p:sp>
        <p:nvSpPr>
          <p:cNvPr id="1032" name="Line 28"/>
          <p:cNvSpPr>
            <a:spLocks noChangeShapeType="1"/>
          </p:cNvSpPr>
          <p:nvPr/>
        </p:nvSpPr>
        <p:spPr bwMode="auto">
          <a:xfrm>
            <a:off x="685800" y="7620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>
              <a:ea typeface="ＭＳ Ｐゴシック" pitchFamily="-84" charset="-128"/>
            </a:endParaRPr>
          </a:p>
        </p:txBody>
      </p:sp>
      <p:pic>
        <p:nvPicPr>
          <p:cNvPr id="3081" name="Picture 11" descr="Atlas_logo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5924550"/>
            <a:ext cx="550862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" descr="C:\SOFIA\DIBOSON\ZZ4l_Moriond_ChiosTalk2013\EESFYE_Chios2013_MyTalk\logo_uoa_blu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143625"/>
            <a:ext cx="4572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361" r:id="rId1"/>
    <p:sldLayoutId id="2147486358" r:id="rId2"/>
    <p:sldLayoutId id="2147486359" r:id="rId3"/>
    <p:sldLayoutId id="2147486360" r:id="rId4"/>
    <p:sldLayoutId id="2147486362" r:id="rId5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alibri"/>
          <a:ea typeface="ＭＳ Ｐゴシック" charset="0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alibri" charset="0"/>
          <a:ea typeface="ＭＳ Ｐゴシック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alibri" charset="0"/>
          <a:ea typeface="ＭＳ Ｐゴシック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alibri" charset="0"/>
          <a:ea typeface="ＭＳ Ｐゴシック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alibri" charset="0"/>
          <a:ea typeface="ＭＳ Ｐゴシック" charset="0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 i="1">
          <a:solidFill>
            <a:srgbClr val="FF000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 i="1">
          <a:solidFill>
            <a:srgbClr val="FF000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 i="1">
          <a:solidFill>
            <a:srgbClr val="FF000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 i="1">
          <a:solidFill>
            <a:srgbClr val="FF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Calibri"/>
          <a:ea typeface="ＭＳ Ｐゴシック" charset="0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B98A3A7-55F8-4CC0-B6EE-AAB497504BF5}" type="datetime1">
              <a:rPr lang="el-GR" smtClean="0"/>
              <a:t>14/10/2019</a:t>
            </a:fld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Arial" pitchFamily="34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fld id="{C80F4CB2-78BD-4798-8030-FEC42AE0805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63" r:id="rId1"/>
    <p:sldLayoutId id="2147486364" r:id="rId2"/>
    <p:sldLayoutId id="2147486365" r:id="rId3"/>
    <p:sldLayoutId id="2147486366" r:id="rId4"/>
    <p:sldLayoutId id="2147486367" r:id="rId5"/>
    <p:sldLayoutId id="2147486368" r:id="rId6"/>
    <p:sldLayoutId id="2147486369" r:id="rId7"/>
    <p:sldLayoutId id="2147486370" r:id="rId8"/>
    <p:sldLayoutId id="2147486371" r:id="rId9"/>
    <p:sldLayoutId id="2147486372" r:id="rId10"/>
    <p:sldLayoutId id="2147486373" r:id="rId11"/>
    <p:sldLayoutId id="2147486374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cd.desy.de/" TargetMode="External"/><Relationship Id="rId3" Type="http://schemas.openxmlformats.org/officeDocument/2006/relationships/image" Target="../media/image19.png"/><Relationship Id="rId7" Type="http://schemas.openxmlformats.org/officeDocument/2006/relationships/hyperlink" Target="http://Internationalmuonweek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auger.colostate.edu/ED/" TargetMode="External"/><Relationship Id="rId5" Type="http://schemas.openxmlformats.org/officeDocument/2006/relationships/hyperlink" Target="http://icecube.wisc.edu/masterclass/home" TargetMode="Externa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-lab-project.e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nspiring-science-education.org/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51459" y="0"/>
            <a:ext cx="1144523" cy="1478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8504942" y="6464987"/>
            <a:ext cx="1028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6464987"/>
            <a:ext cx="6096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1/9/2016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25065" y="6464987"/>
            <a:ext cx="129286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C.</a:t>
            </a:r>
            <a:r>
              <a:rPr sz="1200" spc="-30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meli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s,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oA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67786" y="350260"/>
            <a:ext cx="38379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l-GR" sz="2400" b="1" u="heavy" spc="-15" dirty="0" smtClean="0">
                <a:solidFill>
                  <a:srgbClr val="943735"/>
                </a:solidFill>
                <a:latin typeface="Calibri"/>
                <a:cs typeface="Calibri"/>
              </a:rPr>
              <a:t>Χ. </a:t>
            </a:r>
            <a:r>
              <a:rPr lang="el-GR" sz="2400" b="1" u="heavy" spc="-15" dirty="0" err="1" smtClean="0">
                <a:solidFill>
                  <a:srgbClr val="943735"/>
                </a:solidFill>
                <a:latin typeface="Calibri"/>
                <a:cs typeface="Calibri"/>
              </a:rPr>
              <a:t>Κουρκουμέλη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1798" y="1293614"/>
            <a:ext cx="78384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l-GR" sz="2400" b="1" spc="-15" dirty="0" smtClean="0">
                <a:solidFill>
                  <a:srgbClr val="548DD5"/>
                </a:solidFill>
                <a:latin typeface="Calibri"/>
                <a:cs typeface="Calibri"/>
              </a:rPr>
              <a:t>ΕΚΠΑ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704987"/>
            <a:ext cx="868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Εισαγωγή στην σωματιδιακή </a:t>
            </a:r>
          </a:p>
          <a:p>
            <a:pPr algn="ctr"/>
            <a:r>
              <a:rPr lang="el-GR" sz="4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φυσική στα σχολεία </a:t>
            </a:r>
          </a:p>
          <a:p>
            <a:pPr algn="ctr"/>
            <a:r>
              <a:rPr lang="el-GR" sz="4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(μέσω </a:t>
            </a:r>
            <a:r>
              <a:rPr lang="el-GR" sz="44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Ευρωπαικών</a:t>
            </a:r>
            <a:r>
              <a:rPr lang="el-GR" sz="4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προγραμμάτων)</a:t>
            </a:r>
            <a:endParaRPr lang="en-US" sz="4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5715000"/>
            <a:ext cx="778192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69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320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599" y="1142999"/>
                </a:lnTo>
                <a:lnTo>
                  <a:pt x="8229599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1171" y="316247"/>
            <a:ext cx="782637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25" dirty="0">
                <a:solidFill>
                  <a:srgbClr val="C00000"/>
                </a:solidFill>
                <a:latin typeface="Calibri"/>
                <a:cs typeface="Calibri"/>
              </a:rPr>
              <a:t>IPPOG</a:t>
            </a:r>
            <a:r>
              <a:rPr sz="40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 err="1">
                <a:solidFill>
                  <a:srgbClr val="C00000"/>
                </a:solidFill>
                <a:latin typeface="Calibri"/>
                <a:cs typeface="Calibri"/>
              </a:rPr>
              <a:t>ma</a:t>
            </a:r>
            <a:r>
              <a:rPr sz="4000" b="1" spc="-60" dirty="0" err="1">
                <a:solidFill>
                  <a:srgbClr val="C00000"/>
                </a:solidFill>
                <a:latin typeface="Calibri"/>
                <a:cs typeface="Calibri"/>
              </a:rPr>
              <a:t>st</a:t>
            </a:r>
            <a:r>
              <a:rPr sz="4000" b="1" spc="-20" dirty="0" err="1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4000" b="1" spc="-75" dirty="0" err="1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4000" b="1" spc="-20" dirty="0" err="1">
                <a:solidFill>
                  <a:srgbClr val="C00000"/>
                </a:solidFill>
                <a:latin typeface="Calibri"/>
                <a:cs typeface="Calibri"/>
              </a:rPr>
              <a:t>classes</a:t>
            </a:r>
            <a:r>
              <a:rPr sz="4000" b="1" spc="-1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l-GR" sz="4000" b="1" spc="-105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στην Ελλάδα</a:t>
            </a:r>
            <a:r>
              <a:rPr sz="4000" b="1" spc="-105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sz="4000" b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1194030"/>
            <a:ext cx="4199890" cy="5047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0">
              <a:lnSpc>
                <a:spcPct val="100000"/>
              </a:lnSpc>
            </a:pPr>
            <a:r>
              <a:rPr lang="el-GR" sz="2400" b="1" spc="-65" dirty="0" smtClean="0">
                <a:latin typeface="Calibri"/>
                <a:cs typeface="Calibri"/>
              </a:rPr>
              <a:t>Αθήνα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 smtClean="0">
                <a:latin typeface="Arial"/>
                <a:cs typeface="Arial"/>
              </a:rPr>
              <a:t>•</a:t>
            </a:r>
            <a:r>
              <a:rPr lang="el-GR" sz="1800" spc="-10" dirty="0" smtClean="0">
                <a:latin typeface="Arial"/>
                <a:cs typeface="Arial"/>
              </a:rPr>
              <a:t>ΕΚΠΑ</a:t>
            </a:r>
            <a:endParaRPr sz="2400" dirty="0"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2400" spc="-10" dirty="0" smtClean="0">
                <a:latin typeface="Calibri" pitchFamily="34" charset="0"/>
                <a:cs typeface="Calibri" pitchFamily="34" charset="0"/>
              </a:rPr>
              <a:t>•</a:t>
            </a:r>
            <a:r>
              <a:rPr lang="el-GR" sz="2400" spc="-10" dirty="0" smtClean="0">
                <a:latin typeface="Calibri" pitchFamily="34" charset="0"/>
                <a:cs typeface="Calibri" pitchFamily="34" charset="0"/>
              </a:rPr>
              <a:t>ΕΚΕΦΕ ΔΗΜΟΚΡΙΤΟΣ</a:t>
            </a:r>
            <a:endParaRPr sz="2400" dirty="0"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2400" spc="-10" dirty="0" smtClean="0">
                <a:latin typeface="Calibri" pitchFamily="34" charset="0"/>
                <a:cs typeface="Calibri" pitchFamily="34" charset="0"/>
              </a:rPr>
              <a:t>•</a:t>
            </a:r>
            <a:r>
              <a:rPr lang="el-GR" sz="2400" spc="-10" dirty="0" smtClean="0">
                <a:latin typeface="Calibri" pitchFamily="34" charset="0"/>
                <a:cs typeface="Calibri" pitchFamily="34" charset="0"/>
              </a:rPr>
              <a:t>ΕΜΠ</a:t>
            </a:r>
            <a:endParaRPr sz="2400" dirty="0">
              <a:latin typeface="Calibri" pitchFamily="34" charset="0"/>
              <a:cs typeface="Calibri" pitchFamily="34" charset="0"/>
            </a:endParaRPr>
          </a:p>
          <a:p>
            <a:pPr marL="12700" marR="5715">
              <a:lnSpc>
                <a:spcPct val="100000"/>
              </a:lnSpc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Αιτήσεις  από</a:t>
            </a:r>
            <a:r>
              <a:rPr sz="2400" spc="-4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2400" spc="-10" dirty="0">
                <a:latin typeface="Calibri" pitchFamily="34" charset="0"/>
                <a:cs typeface="Calibri" pitchFamily="34" charset="0"/>
              </a:rPr>
              <a:t>74</a:t>
            </a:r>
            <a:r>
              <a:rPr sz="2400" spc="-45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spc="-45" dirty="0" smtClean="0">
                <a:latin typeface="Calibri" pitchFamily="34" charset="0"/>
                <a:cs typeface="Calibri" pitchFamily="34" charset="0"/>
              </a:rPr>
              <a:t>σχολεία </a:t>
            </a:r>
            <a:r>
              <a:rPr sz="2400" spc="-3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2400" spc="-15" dirty="0">
                <a:latin typeface="Calibri" pitchFamily="34" charset="0"/>
                <a:cs typeface="Calibri" pitchFamily="34" charset="0"/>
              </a:rPr>
              <a:t>(~37</a:t>
            </a:r>
            <a:r>
              <a:rPr sz="2400" spc="-10" dirty="0">
                <a:latin typeface="Calibri" pitchFamily="34" charset="0"/>
                <a:cs typeface="Calibri" pitchFamily="34" charset="0"/>
              </a:rPr>
              <a:t>0</a:t>
            </a:r>
            <a:r>
              <a:rPr sz="2400" spc="-35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spc="-35" dirty="0" smtClean="0">
                <a:latin typeface="Calibri" pitchFamily="34" charset="0"/>
                <a:cs typeface="Calibri" pitchFamily="34" charset="0"/>
              </a:rPr>
              <a:t>μαθητές</a:t>
            </a:r>
            <a:r>
              <a:rPr sz="240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για</a:t>
            </a:r>
            <a:r>
              <a:rPr sz="2400" spc="-5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220</a:t>
            </a:r>
            <a:r>
              <a:rPr sz="2400" spc="-35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spc="-35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θέσεις</a:t>
            </a:r>
            <a:r>
              <a:rPr sz="2400" spc="-4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+</a:t>
            </a:r>
            <a:r>
              <a:rPr sz="2400" spc="-2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spc="-2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35 καθηγητές</a:t>
            </a:r>
            <a:r>
              <a:rPr sz="2400" spc="-5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l-GR" sz="2400" spc="-5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12700" marR="5715">
              <a:lnSpc>
                <a:spcPct val="100000"/>
              </a:lnSpc>
            </a:pPr>
            <a:r>
              <a:rPr lang="el-GR" sz="2400" spc="-5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spc="-5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l-GR" sz="2400" b="1" spc="-5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Θεσσαλονίκη</a:t>
            </a:r>
            <a:endParaRPr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55600" indent="-342900">
              <a:lnSpc>
                <a:spcPts val="2390"/>
              </a:lnSpc>
              <a:buFont typeface="Arial" pitchFamily="34" charset="0"/>
              <a:buChar char="•"/>
              <a:tabLst>
                <a:tab pos="787400" algn="l"/>
              </a:tabLst>
            </a:pPr>
            <a:r>
              <a:rPr lang="el-GR" sz="2400" spc="-5" dirty="0" smtClean="0">
                <a:latin typeface="Calibri" pitchFamily="34" charset="0"/>
                <a:cs typeface="Calibri" pitchFamily="34" charset="0"/>
              </a:rPr>
              <a:t>ΑΠΘ</a:t>
            </a:r>
            <a:endParaRPr sz="2400" dirty="0">
              <a:latin typeface="Calibri" pitchFamily="34" charset="0"/>
              <a:cs typeface="Calibri" pitchFamily="34" charset="0"/>
            </a:endParaRPr>
          </a:p>
          <a:p>
            <a:pPr marL="12700">
              <a:spcBef>
                <a:spcPts val="5"/>
              </a:spcBef>
            </a:pPr>
            <a:r>
              <a:rPr lang="el-GR" sz="2400" dirty="0">
                <a:latin typeface="Calibri" pitchFamily="34" charset="0"/>
                <a:cs typeface="Calibri" pitchFamily="34" charset="0"/>
              </a:rPr>
              <a:t>Αιτήσεις  από</a:t>
            </a:r>
            <a:r>
              <a:rPr lang="el-GR" sz="2400" spc="-45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spc="-10" dirty="0" smtClean="0">
                <a:latin typeface="Calibri" pitchFamily="34" charset="0"/>
                <a:cs typeface="Calibri" pitchFamily="34" charset="0"/>
              </a:rPr>
              <a:t>70</a:t>
            </a:r>
            <a:r>
              <a:rPr lang="el-GR" sz="2400" spc="-45" dirty="0" smtClean="0">
                <a:latin typeface="Calibri" pitchFamily="34" charset="0"/>
                <a:cs typeface="Calibri" pitchFamily="34" charset="0"/>
              </a:rPr>
              <a:t> σχολεία</a:t>
            </a:r>
            <a:r>
              <a:rPr lang="el-GR" sz="2400" spc="-3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spc="-15" dirty="0">
                <a:latin typeface="Calibri" pitchFamily="34" charset="0"/>
                <a:cs typeface="Calibri" pitchFamily="34" charset="0"/>
              </a:rPr>
              <a:t>(~</a:t>
            </a:r>
            <a:r>
              <a:rPr lang="el-GR" sz="2400" spc="-15" dirty="0" smtClean="0">
                <a:latin typeface="Calibri" pitchFamily="34" charset="0"/>
                <a:cs typeface="Calibri" pitchFamily="34" charset="0"/>
              </a:rPr>
              <a:t>35</a:t>
            </a:r>
            <a:r>
              <a:rPr lang="el-GR" sz="2400" spc="-10" dirty="0" smtClean="0">
                <a:latin typeface="Calibri" pitchFamily="34" charset="0"/>
                <a:cs typeface="Calibri" pitchFamily="34" charset="0"/>
              </a:rPr>
              <a:t>0</a:t>
            </a:r>
            <a:r>
              <a:rPr lang="el-GR" sz="2400" spc="-3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spc="-35" dirty="0">
                <a:latin typeface="Calibri" pitchFamily="34" charset="0"/>
                <a:cs typeface="Calibri" pitchFamily="34" charset="0"/>
              </a:rPr>
              <a:t>μαθητές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) για</a:t>
            </a:r>
            <a:r>
              <a:rPr lang="el-GR" sz="2400" spc="-5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spc="-50" dirty="0" smtClean="0">
                <a:latin typeface="Calibri" pitchFamily="34" charset="0"/>
                <a:cs typeface="Calibri" pitchFamily="34" charset="0"/>
              </a:rPr>
              <a:t> 10</a:t>
            </a:r>
            <a:r>
              <a:rPr lang="el-GR" sz="2400" spc="-1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el-GR" sz="2400" spc="-35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θέσεις</a:t>
            </a:r>
            <a:endParaRPr lang="el-GR" sz="2400" spc="-5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927100">
              <a:lnSpc>
                <a:spcPts val="2395"/>
              </a:lnSpc>
            </a:pPr>
            <a:r>
              <a:rPr lang="el-GR" sz="2400" b="1" spc="-5" dirty="0" smtClean="0">
                <a:latin typeface="Calibri" pitchFamily="34" charset="0"/>
                <a:cs typeface="Calibri" pitchFamily="34" charset="0"/>
              </a:rPr>
              <a:t>Κρήτη</a:t>
            </a:r>
            <a:endParaRPr sz="2400" dirty="0"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100</a:t>
            </a:r>
            <a:r>
              <a:rPr sz="2400" spc="-45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spc="-45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μαθητές  από</a:t>
            </a:r>
            <a:r>
              <a:rPr sz="2400" spc="-45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16</a:t>
            </a:r>
            <a:r>
              <a:rPr sz="2400" spc="-45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spc="-45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σχολεία</a:t>
            </a:r>
            <a:r>
              <a:rPr sz="2400" spc="-35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spc="-15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(+1</a:t>
            </a:r>
            <a:r>
              <a:rPr sz="2400" spc="-1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8</a:t>
            </a:r>
            <a:r>
              <a:rPr sz="2400" spc="-35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spc="-5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καθηγητές)</a:t>
            </a:r>
            <a:endParaRPr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04359" y="1700783"/>
            <a:ext cx="4739640" cy="4869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5241" y="1846326"/>
            <a:ext cx="1367155" cy="914400"/>
          </a:xfrm>
          <a:custGeom>
            <a:avLst/>
            <a:gdLst/>
            <a:ahLst/>
            <a:cxnLst/>
            <a:rect l="l" t="t" r="r" b="b"/>
            <a:pathLst>
              <a:path w="1367154" h="914400">
                <a:moveTo>
                  <a:pt x="0" y="457199"/>
                </a:moveTo>
                <a:lnTo>
                  <a:pt x="8947" y="383049"/>
                </a:lnTo>
                <a:lnTo>
                  <a:pt x="34851" y="312704"/>
                </a:lnTo>
                <a:lnTo>
                  <a:pt x="53722" y="279253"/>
                </a:lnTo>
                <a:lnTo>
                  <a:pt x="76304" y="247107"/>
                </a:lnTo>
                <a:lnTo>
                  <a:pt x="102420" y="216383"/>
                </a:lnTo>
                <a:lnTo>
                  <a:pt x="131895" y="187200"/>
                </a:lnTo>
                <a:lnTo>
                  <a:pt x="164554" y="159674"/>
                </a:lnTo>
                <a:lnTo>
                  <a:pt x="200219" y="133925"/>
                </a:lnTo>
                <a:lnTo>
                  <a:pt x="238715" y="110069"/>
                </a:lnTo>
                <a:lnTo>
                  <a:pt x="279865" y="88224"/>
                </a:lnTo>
                <a:lnTo>
                  <a:pt x="323494" y="68508"/>
                </a:lnTo>
                <a:lnTo>
                  <a:pt x="369426" y="51039"/>
                </a:lnTo>
                <a:lnTo>
                  <a:pt x="417485" y="35934"/>
                </a:lnTo>
                <a:lnTo>
                  <a:pt x="467493" y="23312"/>
                </a:lnTo>
                <a:lnTo>
                  <a:pt x="519277" y="13289"/>
                </a:lnTo>
                <a:lnTo>
                  <a:pt x="572659" y="5985"/>
                </a:lnTo>
                <a:lnTo>
                  <a:pt x="627463" y="1515"/>
                </a:lnTo>
                <a:lnTo>
                  <a:pt x="683513" y="0"/>
                </a:lnTo>
                <a:lnTo>
                  <a:pt x="739564" y="1515"/>
                </a:lnTo>
                <a:lnTo>
                  <a:pt x="794368" y="5985"/>
                </a:lnTo>
                <a:lnTo>
                  <a:pt x="847750" y="13289"/>
                </a:lnTo>
                <a:lnTo>
                  <a:pt x="899534" y="23312"/>
                </a:lnTo>
                <a:lnTo>
                  <a:pt x="949542" y="35934"/>
                </a:lnTo>
                <a:lnTo>
                  <a:pt x="997601" y="51039"/>
                </a:lnTo>
                <a:lnTo>
                  <a:pt x="1043533" y="68508"/>
                </a:lnTo>
                <a:lnTo>
                  <a:pt x="1087162" y="88224"/>
                </a:lnTo>
                <a:lnTo>
                  <a:pt x="1128312" y="110069"/>
                </a:lnTo>
                <a:lnTo>
                  <a:pt x="1166808" y="133925"/>
                </a:lnTo>
                <a:lnTo>
                  <a:pt x="1202473" y="159674"/>
                </a:lnTo>
                <a:lnTo>
                  <a:pt x="1235131" y="187200"/>
                </a:lnTo>
                <a:lnTo>
                  <a:pt x="1264607" y="216383"/>
                </a:lnTo>
                <a:lnTo>
                  <a:pt x="1290723" y="247107"/>
                </a:lnTo>
                <a:lnTo>
                  <a:pt x="1313305" y="279253"/>
                </a:lnTo>
                <a:lnTo>
                  <a:pt x="1332176" y="312704"/>
                </a:lnTo>
                <a:lnTo>
                  <a:pt x="1358080" y="383049"/>
                </a:lnTo>
                <a:lnTo>
                  <a:pt x="1367027" y="457199"/>
                </a:lnTo>
                <a:lnTo>
                  <a:pt x="1364761" y="494692"/>
                </a:lnTo>
                <a:lnTo>
                  <a:pt x="1347159" y="567057"/>
                </a:lnTo>
                <a:lnTo>
                  <a:pt x="1313305" y="635146"/>
                </a:lnTo>
                <a:lnTo>
                  <a:pt x="1290723" y="667292"/>
                </a:lnTo>
                <a:lnTo>
                  <a:pt x="1264607" y="698016"/>
                </a:lnTo>
                <a:lnTo>
                  <a:pt x="1235131" y="727199"/>
                </a:lnTo>
                <a:lnTo>
                  <a:pt x="1202473" y="754725"/>
                </a:lnTo>
                <a:lnTo>
                  <a:pt x="1166808" y="780474"/>
                </a:lnTo>
                <a:lnTo>
                  <a:pt x="1128312" y="804330"/>
                </a:lnTo>
                <a:lnTo>
                  <a:pt x="1087162" y="826175"/>
                </a:lnTo>
                <a:lnTo>
                  <a:pt x="1043533" y="845891"/>
                </a:lnTo>
                <a:lnTo>
                  <a:pt x="997601" y="863360"/>
                </a:lnTo>
                <a:lnTo>
                  <a:pt x="949542" y="878465"/>
                </a:lnTo>
                <a:lnTo>
                  <a:pt x="899534" y="891087"/>
                </a:lnTo>
                <a:lnTo>
                  <a:pt x="847750" y="901110"/>
                </a:lnTo>
                <a:lnTo>
                  <a:pt x="794368" y="908414"/>
                </a:lnTo>
                <a:lnTo>
                  <a:pt x="739564" y="912884"/>
                </a:lnTo>
                <a:lnTo>
                  <a:pt x="683513" y="914399"/>
                </a:lnTo>
                <a:lnTo>
                  <a:pt x="627463" y="912884"/>
                </a:lnTo>
                <a:lnTo>
                  <a:pt x="572659" y="908414"/>
                </a:lnTo>
                <a:lnTo>
                  <a:pt x="519277" y="901110"/>
                </a:lnTo>
                <a:lnTo>
                  <a:pt x="467493" y="891087"/>
                </a:lnTo>
                <a:lnTo>
                  <a:pt x="417485" y="878465"/>
                </a:lnTo>
                <a:lnTo>
                  <a:pt x="369426" y="863360"/>
                </a:lnTo>
                <a:lnTo>
                  <a:pt x="323494" y="845891"/>
                </a:lnTo>
                <a:lnTo>
                  <a:pt x="279865" y="826175"/>
                </a:lnTo>
                <a:lnTo>
                  <a:pt x="238715" y="804330"/>
                </a:lnTo>
                <a:lnTo>
                  <a:pt x="200219" y="780474"/>
                </a:lnTo>
                <a:lnTo>
                  <a:pt x="164554" y="754725"/>
                </a:lnTo>
                <a:lnTo>
                  <a:pt x="131895" y="727199"/>
                </a:lnTo>
                <a:lnTo>
                  <a:pt x="102420" y="698016"/>
                </a:lnTo>
                <a:lnTo>
                  <a:pt x="76304" y="667292"/>
                </a:lnTo>
                <a:lnTo>
                  <a:pt x="53722" y="635146"/>
                </a:lnTo>
                <a:lnTo>
                  <a:pt x="34851" y="601695"/>
                </a:lnTo>
                <a:lnTo>
                  <a:pt x="8947" y="531350"/>
                </a:lnTo>
                <a:lnTo>
                  <a:pt x="0" y="457199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89014" y="5517641"/>
            <a:ext cx="1369060" cy="914400"/>
          </a:xfrm>
          <a:custGeom>
            <a:avLst/>
            <a:gdLst/>
            <a:ahLst/>
            <a:cxnLst/>
            <a:rect l="l" t="t" r="r" b="b"/>
            <a:pathLst>
              <a:path w="1369059" h="914400">
                <a:moveTo>
                  <a:pt x="0" y="457199"/>
                </a:moveTo>
                <a:lnTo>
                  <a:pt x="8955" y="383041"/>
                </a:lnTo>
                <a:lnTo>
                  <a:pt x="34881" y="312692"/>
                </a:lnTo>
                <a:lnTo>
                  <a:pt x="53768" y="279240"/>
                </a:lnTo>
                <a:lnTo>
                  <a:pt x="76370" y="247093"/>
                </a:lnTo>
                <a:lnTo>
                  <a:pt x="102511" y="216370"/>
                </a:lnTo>
                <a:lnTo>
                  <a:pt x="132014" y="187187"/>
                </a:lnTo>
                <a:lnTo>
                  <a:pt x="164705" y="159662"/>
                </a:lnTo>
                <a:lnTo>
                  <a:pt x="200405" y="133913"/>
                </a:lnTo>
                <a:lnTo>
                  <a:pt x="238941" y="110058"/>
                </a:lnTo>
                <a:lnTo>
                  <a:pt x="280135" y="88215"/>
                </a:lnTo>
                <a:lnTo>
                  <a:pt x="323812" y="68501"/>
                </a:lnTo>
                <a:lnTo>
                  <a:pt x="369795" y="51033"/>
                </a:lnTo>
                <a:lnTo>
                  <a:pt x="417909" y="35930"/>
                </a:lnTo>
                <a:lnTo>
                  <a:pt x="467977" y="23309"/>
                </a:lnTo>
                <a:lnTo>
                  <a:pt x="519824" y="13287"/>
                </a:lnTo>
                <a:lnTo>
                  <a:pt x="573273" y="5984"/>
                </a:lnTo>
                <a:lnTo>
                  <a:pt x="628149" y="1515"/>
                </a:lnTo>
                <a:lnTo>
                  <a:pt x="684275" y="0"/>
                </a:lnTo>
                <a:lnTo>
                  <a:pt x="740402" y="1515"/>
                </a:lnTo>
                <a:lnTo>
                  <a:pt x="795278" y="5984"/>
                </a:lnTo>
                <a:lnTo>
                  <a:pt x="848727" y="13287"/>
                </a:lnTo>
                <a:lnTo>
                  <a:pt x="900574" y="23309"/>
                </a:lnTo>
                <a:lnTo>
                  <a:pt x="950642" y="35930"/>
                </a:lnTo>
                <a:lnTo>
                  <a:pt x="998756" y="51033"/>
                </a:lnTo>
                <a:lnTo>
                  <a:pt x="1044739" y="68501"/>
                </a:lnTo>
                <a:lnTo>
                  <a:pt x="1088416" y="88215"/>
                </a:lnTo>
                <a:lnTo>
                  <a:pt x="1129610" y="110058"/>
                </a:lnTo>
                <a:lnTo>
                  <a:pt x="1168145" y="133913"/>
                </a:lnTo>
                <a:lnTo>
                  <a:pt x="1203846" y="159662"/>
                </a:lnTo>
                <a:lnTo>
                  <a:pt x="1236536" y="187187"/>
                </a:lnTo>
                <a:lnTo>
                  <a:pt x="1266040" y="216370"/>
                </a:lnTo>
                <a:lnTo>
                  <a:pt x="1292181" y="247093"/>
                </a:lnTo>
                <a:lnTo>
                  <a:pt x="1314783" y="279240"/>
                </a:lnTo>
                <a:lnTo>
                  <a:pt x="1333670" y="312692"/>
                </a:lnTo>
                <a:lnTo>
                  <a:pt x="1359596" y="383041"/>
                </a:lnTo>
                <a:lnTo>
                  <a:pt x="1368551" y="457199"/>
                </a:lnTo>
                <a:lnTo>
                  <a:pt x="1366283" y="494696"/>
                </a:lnTo>
                <a:lnTo>
                  <a:pt x="1348667" y="567067"/>
                </a:lnTo>
                <a:lnTo>
                  <a:pt x="1314783" y="635159"/>
                </a:lnTo>
                <a:lnTo>
                  <a:pt x="1292181" y="667306"/>
                </a:lnTo>
                <a:lnTo>
                  <a:pt x="1266040" y="698029"/>
                </a:lnTo>
                <a:lnTo>
                  <a:pt x="1236536" y="727212"/>
                </a:lnTo>
                <a:lnTo>
                  <a:pt x="1203846" y="754737"/>
                </a:lnTo>
                <a:lnTo>
                  <a:pt x="1168145" y="780486"/>
                </a:lnTo>
                <a:lnTo>
                  <a:pt x="1129610" y="804341"/>
                </a:lnTo>
                <a:lnTo>
                  <a:pt x="1088416" y="826184"/>
                </a:lnTo>
                <a:lnTo>
                  <a:pt x="1044739" y="845898"/>
                </a:lnTo>
                <a:lnTo>
                  <a:pt x="998756" y="863366"/>
                </a:lnTo>
                <a:lnTo>
                  <a:pt x="950642" y="878469"/>
                </a:lnTo>
                <a:lnTo>
                  <a:pt x="900574" y="891090"/>
                </a:lnTo>
                <a:lnTo>
                  <a:pt x="848727" y="901112"/>
                </a:lnTo>
                <a:lnTo>
                  <a:pt x="795278" y="908415"/>
                </a:lnTo>
                <a:lnTo>
                  <a:pt x="740402" y="912884"/>
                </a:lnTo>
                <a:lnTo>
                  <a:pt x="684275" y="914399"/>
                </a:lnTo>
                <a:lnTo>
                  <a:pt x="628149" y="912884"/>
                </a:lnTo>
                <a:lnTo>
                  <a:pt x="573273" y="908415"/>
                </a:lnTo>
                <a:lnTo>
                  <a:pt x="519824" y="901112"/>
                </a:lnTo>
                <a:lnTo>
                  <a:pt x="467977" y="891090"/>
                </a:lnTo>
                <a:lnTo>
                  <a:pt x="417909" y="878469"/>
                </a:lnTo>
                <a:lnTo>
                  <a:pt x="369795" y="863366"/>
                </a:lnTo>
                <a:lnTo>
                  <a:pt x="323812" y="845898"/>
                </a:lnTo>
                <a:lnTo>
                  <a:pt x="280135" y="826184"/>
                </a:lnTo>
                <a:lnTo>
                  <a:pt x="238941" y="804341"/>
                </a:lnTo>
                <a:lnTo>
                  <a:pt x="200405" y="780486"/>
                </a:lnTo>
                <a:lnTo>
                  <a:pt x="164705" y="754737"/>
                </a:lnTo>
                <a:lnTo>
                  <a:pt x="132014" y="727212"/>
                </a:lnTo>
                <a:lnTo>
                  <a:pt x="102511" y="698029"/>
                </a:lnTo>
                <a:lnTo>
                  <a:pt x="76370" y="667306"/>
                </a:lnTo>
                <a:lnTo>
                  <a:pt x="53768" y="635159"/>
                </a:lnTo>
                <a:lnTo>
                  <a:pt x="34881" y="601707"/>
                </a:lnTo>
                <a:lnTo>
                  <a:pt x="8955" y="531358"/>
                </a:lnTo>
                <a:lnTo>
                  <a:pt x="0" y="457199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84569" y="3717798"/>
            <a:ext cx="864235" cy="792480"/>
          </a:xfrm>
          <a:custGeom>
            <a:avLst/>
            <a:gdLst/>
            <a:ahLst/>
            <a:cxnLst/>
            <a:rect l="l" t="t" r="r" b="b"/>
            <a:pathLst>
              <a:path w="864234" h="792479">
                <a:moveTo>
                  <a:pt x="0" y="396239"/>
                </a:moveTo>
                <a:lnTo>
                  <a:pt x="5654" y="331970"/>
                </a:lnTo>
                <a:lnTo>
                  <a:pt x="22025" y="271002"/>
                </a:lnTo>
                <a:lnTo>
                  <a:pt x="48222" y="214150"/>
                </a:lnTo>
                <a:lnTo>
                  <a:pt x="83358" y="162231"/>
                </a:lnTo>
                <a:lnTo>
                  <a:pt x="126541" y="116060"/>
                </a:lnTo>
                <a:lnTo>
                  <a:pt x="176883" y="76454"/>
                </a:lnTo>
                <a:lnTo>
                  <a:pt x="233495" y="44229"/>
                </a:lnTo>
                <a:lnTo>
                  <a:pt x="295487" y="20201"/>
                </a:lnTo>
                <a:lnTo>
                  <a:pt x="361969" y="5186"/>
                </a:lnTo>
                <a:lnTo>
                  <a:pt x="432053" y="0"/>
                </a:lnTo>
                <a:lnTo>
                  <a:pt x="467490" y="1313"/>
                </a:lnTo>
                <a:lnTo>
                  <a:pt x="535885" y="11516"/>
                </a:lnTo>
                <a:lnTo>
                  <a:pt x="600233" y="31140"/>
                </a:lnTo>
                <a:lnTo>
                  <a:pt x="659646" y="59368"/>
                </a:lnTo>
                <a:lnTo>
                  <a:pt x="713234" y="95386"/>
                </a:lnTo>
                <a:lnTo>
                  <a:pt x="760108" y="138376"/>
                </a:lnTo>
                <a:lnTo>
                  <a:pt x="799379" y="187523"/>
                </a:lnTo>
                <a:lnTo>
                  <a:pt x="830156" y="242010"/>
                </a:lnTo>
                <a:lnTo>
                  <a:pt x="851551" y="301022"/>
                </a:lnTo>
                <a:lnTo>
                  <a:pt x="862675" y="363743"/>
                </a:lnTo>
                <a:lnTo>
                  <a:pt x="864107" y="396239"/>
                </a:lnTo>
                <a:lnTo>
                  <a:pt x="862675" y="428736"/>
                </a:lnTo>
                <a:lnTo>
                  <a:pt x="851551" y="491457"/>
                </a:lnTo>
                <a:lnTo>
                  <a:pt x="830156" y="550469"/>
                </a:lnTo>
                <a:lnTo>
                  <a:pt x="799379" y="604956"/>
                </a:lnTo>
                <a:lnTo>
                  <a:pt x="760108" y="654103"/>
                </a:lnTo>
                <a:lnTo>
                  <a:pt x="713234" y="697093"/>
                </a:lnTo>
                <a:lnTo>
                  <a:pt x="659646" y="733111"/>
                </a:lnTo>
                <a:lnTo>
                  <a:pt x="600233" y="761339"/>
                </a:lnTo>
                <a:lnTo>
                  <a:pt x="535885" y="780963"/>
                </a:lnTo>
                <a:lnTo>
                  <a:pt x="467490" y="791166"/>
                </a:lnTo>
                <a:lnTo>
                  <a:pt x="432053" y="792479"/>
                </a:lnTo>
                <a:lnTo>
                  <a:pt x="396617" y="791166"/>
                </a:lnTo>
                <a:lnTo>
                  <a:pt x="328222" y="780963"/>
                </a:lnTo>
                <a:lnTo>
                  <a:pt x="263874" y="761339"/>
                </a:lnTo>
                <a:lnTo>
                  <a:pt x="204461" y="733111"/>
                </a:lnTo>
                <a:lnTo>
                  <a:pt x="150873" y="697093"/>
                </a:lnTo>
                <a:lnTo>
                  <a:pt x="103999" y="654103"/>
                </a:lnTo>
                <a:lnTo>
                  <a:pt x="64728" y="604956"/>
                </a:lnTo>
                <a:lnTo>
                  <a:pt x="33951" y="550469"/>
                </a:lnTo>
                <a:lnTo>
                  <a:pt x="12556" y="491457"/>
                </a:lnTo>
                <a:lnTo>
                  <a:pt x="1432" y="428736"/>
                </a:lnTo>
                <a:lnTo>
                  <a:pt x="0" y="396239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7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0"/>
            <a:ext cx="8063865" cy="1143000"/>
          </a:xfrm>
          <a:custGeom>
            <a:avLst/>
            <a:gdLst/>
            <a:ahLst/>
            <a:cxnLst/>
            <a:rect l="l" t="t" r="r" b="b"/>
            <a:pathLst>
              <a:path w="8063865" h="1143000">
                <a:moveTo>
                  <a:pt x="0" y="1142999"/>
                </a:moveTo>
                <a:lnTo>
                  <a:pt x="8063483" y="1142999"/>
                </a:lnTo>
                <a:lnTo>
                  <a:pt x="8063483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5508" y="392926"/>
            <a:ext cx="828293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 err="1" smtClean="0">
                <a:solidFill>
                  <a:srgbClr val="C00000"/>
                </a:solidFill>
                <a:latin typeface="Calibri"/>
                <a:cs typeface="Calibri"/>
              </a:rPr>
              <a:t>Masterclasses</a:t>
            </a:r>
            <a:r>
              <a:rPr lang="en-US" sz="3200" b="1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l-GR" sz="3200" b="1" dirty="0" smtClean="0">
                <a:solidFill>
                  <a:srgbClr val="C00000"/>
                </a:solidFill>
                <a:latin typeface="Calibri"/>
                <a:cs typeface="Calibri"/>
              </a:rPr>
              <a:t>για κοσμικές ακτίνες /</a:t>
            </a:r>
            <a:r>
              <a:rPr lang="el-GR" sz="3200" b="1" dirty="0" err="1" smtClean="0">
                <a:solidFill>
                  <a:srgbClr val="C00000"/>
                </a:solidFill>
                <a:latin typeface="Calibri"/>
                <a:cs typeface="Calibri"/>
              </a:rPr>
              <a:t>νετρίνα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50535" y="3063239"/>
            <a:ext cx="3922775" cy="3151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76444" y="3089148"/>
            <a:ext cx="3816095" cy="3044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2435" y="1646677"/>
            <a:ext cx="4608195" cy="697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3478"/>
                </a:solidFill>
                <a:latin typeface="Calibri"/>
                <a:cs typeface="Calibri"/>
              </a:rPr>
              <a:t>IceCube</a:t>
            </a:r>
            <a:r>
              <a:rPr sz="2400" b="1" spc="-65" dirty="0">
                <a:solidFill>
                  <a:srgbClr val="003478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3478"/>
                </a:solidFill>
                <a:latin typeface="Calibri"/>
                <a:cs typeface="Calibri"/>
              </a:rPr>
              <a:t>Ma</a:t>
            </a:r>
            <a:r>
              <a:rPr sz="2400" b="1" spc="-30" dirty="0">
                <a:solidFill>
                  <a:srgbClr val="003478"/>
                </a:solidFill>
                <a:latin typeface="Calibri"/>
                <a:cs typeface="Calibri"/>
              </a:rPr>
              <a:t>s</a:t>
            </a:r>
            <a:r>
              <a:rPr sz="2400" b="1" spc="-40" dirty="0">
                <a:solidFill>
                  <a:srgbClr val="003478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003478"/>
                </a:solidFill>
                <a:latin typeface="Calibri"/>
                <a:cs typeface="Calibri"/>
              </a:rPr>
              <a:t>e</a:t>
            </a:r>
            <a:r>
              <a:rPr sz="2400" b="1" spc="-35" dirty="0">
                <a:solidFill>
                  <a:srgbClr val="003478"/>
                </a:solidFill>
                <a:latin typeface="Calibri"/>
                <a:cs typeface="Calibri"/>
              </a:rPr>
              <a:t>r</a:t>
            </a:r>
            <a:r>
              <a:rPr sz="2400" b="1" spc="-15" dirty="0">
                <a:solidFill>
                  <a:srgbClr val="003478"/>
                </a:solidFill>
                <a:latin typeface="Calibri"/>
                <a:cs typeface="Calibri"/>
              </a:rPr>
              <a:t>cla</a:t>
            </a:r>
            <a:r>
              <a:rPr sz="2400" b="1" spc="-5" dirty="0">
                <a:solidFill>
                  <a:srgbClr val="003478"/>
                </a:solidFill>
                <a:latin typeface="Calibri"/>
                <a:cs typeface="Calibri"/>
              </a:rPr>
              <a:t>s</a:t>
            </a:r>
            <a:r>
              <a:rPr sz="2400" b="1" spc="-10" dirty="0">
                <a:solidFill>
                  <a:srgbClr val="003478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000" b="1" u="heavy" spc="-2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ht</a:t>
            </a:r>
            <a:r>
              <a:rPr sz="2000" b="1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tp://icecub</a:t>
            </a:r>
            <a:r>
              <a:rPr sz="2000" b="1" u="heavy" spc="-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2000" b="1" u="heavy" spc="-7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.</a:t>
            </a:r>
            <a:r>
              <a:rPr sz="2000" b="1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w</a:t>
            </a:r>
            <a:r>
              <a:rPr sz="2000" b="1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isc.edu/</a:t>
            </a:r>
            <a:r>
              <a:rPr sz="2000" b="1" u="heavy" spc="-2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m</a:t>
            </a:r>
            <a:r>
              <a:rPr sz="2000" b="1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</a:t>
            </a:r>
            <a:r>
              <a:rPr sz="2000" b="1" u="heavy" spc="-2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</a:t>
            </a:r>
            <a:r>
              <a:rPr sz="2000" b="1" u="heavy" spc="-4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sz="2000" b="1" u="heavy" spc="-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2000" b="1" u="heavy" spc="-3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2000" b="1" u="heavy" spc="-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cl</a:t>
            </a:r>
            <a:r>
              <a:rPr sz="2000" b="1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</a:t>
            </a:r>
            <a:r>
              <a:rPr sz="2000" b="1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ss/</a:t>
            </a:r>
            <a:r>
              <a:rPr sz="2000" b="1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h</a:t>
            </a:r>
            <a:r>
              <a:rPr sz="2000" b="1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</a:t>
            </a:r>
            <a:r>
              <a:rPr sz="2000" b="1" u="heavy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m</a:t>
            </a:r>
            <a:r>
              <a:rPr sz="2000" b="1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55675" y="2260213"/>
            <a:ext cx="3345179" cy="0"/>
          </a:xfrm>
          <a:custGeom>
            <a:avLst/>
            <a:gdLst/>
            <a:ahLst/>
            <a:cxnLst/>
            <a:rect l="l" t="t" r="r" b="b"/>
            <a:pathLst>
              <a:path w="3345179">
                <a:moveTo>
                  <a:pt x="0" y="0"/>
                </a:moveTo>
                <a:lnTo>
                  <a:pt x="3345179" y="0"/>
                </a:lnTo>
              </a:path>
            </a:pathLst>
          </a:custGeom>
          <a:ln w="1955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43859" y="1496594"/>
            <a:ext cx="3694429" cy="1398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3478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0347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03478"/>
                </a:solidFill>
                <a:latin typeface="Arial"/>
                <a:cs typeface="Arial"/>
              </a:rPr>
              <a:t>ger</a:t>
            </a:r>
            <a:r>
              <a:rPr sz="2400" b="1" spc="65" dirty="0">
                <a:solidFill>
                  <a:srgbClr val="003478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3478"/>
                </a:solidFill>
                <a:latin typeface="Arial"/>
                <a:cs typeface="Arial"/>
              </a:rPr>
              <a:t>Mastercl</a:t>
            </a:r>
            <a:r>
              <a:rPr sz="2400" b="1" spc="-5" dirty="0">
                <a:solidFill>
                  <a:srgbClr val="003478"/>
                </a:solidFill>
                <a:latin typeface="Arial"/>
                <a:cs typeface="Arial"/>
              </a:rPr>
              <a:t>ass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spc="-5" dirty="0">
                <a:solidFill>
                  <a:srgbClr val="0000FF"/>
                </a:solidFill>
                <a:latin typeface="Arial"/>
                <a:cs typeface="Arial"/>
                <a:hlinkClick r:id="rId6"/>
              </a:rPr>
              <a:t>ht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  <a:hlinkClick r:id="rId6"/>
              </a:rPr>
              <a:t>t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  <a:hlinkClick r:id="rId6"/>
              </a:rPr>
              <a:t>p: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  <a:hlinkClick r:id="rId6"/>
              </a:rPr>
              <a:t>/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  <a:hlinkClick r:id="rId6"/>
              </a:rPr>
              <a:t>/aug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  <a:hlinkClick r:id="rId6"/>
              </a:rPr>
              <a:t>e</a:t>
            </a:r>
            <a:r>
              <a:rPr sz="2000" spc="-120" dirty="0">
                <a:solidFill>
                  <a:srgbClr val="0000FF"/>
                </a:solidFill>
                <a:latin typeface="Arial"/>
                <a:cs typeface="Arial"/>
                <a:hlinkClick r:id="rId6"/>
              </a:rPr>
              <a:t>r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  <a:hlinkClick r:id="rId6"/>
              </a:rPr>
              <a:t>.c</a:t>
            </a:r>
            <a:r>
              <a:rPr sz="2000" spc="-15" dirty="0">
                <a:solidFill>
                  <a:srgbClr val="0000FF"/>
                </a:solidFill>
                <a:latin typeface="Arial"/>
                <a:cs typeface="Arial"/>
                <a:hlinkClick r:id="rId6"/>
              </a:rPr>
              <a:t>o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  <a:hlinkClick r:id="rId6"/>
              </a:rPr>
              <a:t>lo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  <a:hlinkClick r:id="rId6"/>
              </a:rPr>
              <a:t>st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  <a:hlinkClick r:id="rId6"/>
              </a:rPr>
              <a:t>a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  <a:hlinkClick r:id="rId6"/>
              </a:rPr>
              <a:t>te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  <a:hlinkClick r:id="rId6"/>
              </a:rPr>
              <a:t>.</a:t>
            </a:r>
            <a:r>
              <a:rPr sz="2000" spc="-15" dirty="0">
                <a:solidFill>
                  <a:srgbClr val="0000FF"/>
                </a:solidFill>
                <a:latin typeface="Arial"/>
                <a:cs typeface="Arial"/>
                <a:hlinkClick r:id="rId6"/>
              </a:rPr>
              <a:t>e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  <a:hlinkClick r:id="rId6"/>
              </a:rPr>
              <a:t>du/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  <a:hlinkClick r:id="rId6"/>
              </a:rPr>
              <a:t>E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  <a:hlinkClick r:id="rId6"/>
              </a:rPr>
              <a:t>D/</a:t>
            </a:r>
            <a:endParaRPr sz="2000">
              <a:latin typeface="Arial"/>
              <a:cs typeface="Arial"/>
            </a:endParaRPr>
          </a:p>
          <a:p>
            <a:pPr marL="193675" marR="5080" indent="-180975">
              <a:lnSpc>
                <a:spcPts val="2160"/>
              </a:lnSpc>
              <a:spcBef>
                <a:spcPts val="515"/>
              </a:spcBef>
              <a:buClr>
                <a:srgbClr val="003478"/>
              </a:buClr>
              <a:buFont typeface="Arial"/>
              <a:buChar char="•"/>
              <a:tabLst>
                <a:tab pos="194310" algn="l"/>
              </a:tabLst>
            </a:pPr>
            <a:r>
              <a:rPr sz="2000" dirty="0">
                <a:solidFill>
                  <a:srgbClr val="003478"/>
                </a:solidFill>
                <a:latin typeface="Arial"/>
                <a:cs typeface="Arial"/>
              </a:rPr>
              <a:t>Pi</a:t>
            </a:r>
            <a:r>
              <a:rPr sz="2000" spc="-10" dirty="0">
                <a:solidFill>
                  <a:srgbClr val="003478"/>
                </a:solidFill>
                <a:latin typeface="Arial"/>
                <a:cs typeface="Arial"/>
              </a:rPr>
              <a:t>l</a:t>
            </a:r>
            <a:r>
              <a:rPr sz="2000" spc="-5" dirty="0">
                <a:solidFill>
                  <a:srgbClr val="003478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3478"/>
                </a:solidFill>
                <a:latin typeface="Arial"/>
                <a:cs typeface="Arial"/>
              </a:rPr>
              <a:t>t</a:t>
            </a:r>
            <a:r>
              <a:rPr sz="2000" spc="55" dirty="0">
                <a:solidFill>
                  <a:srgbClr val="00347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3478"/>
                </a:solidFill>
                <a:latin typeface="Arial"/>
                <a:cs typeface="Arial"/>
              </a:rPr>
              <a:t>tests</a:t>
            </a:r>
            <a:r>
              <a:rPr sz="2000" spc="25" dirty="0">
                <a:solidFill>
                  <a:srgbClr val="003478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3478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3478"/>
                </a:solidFill>
                <a:latin typeface="Arial"/>
                <a:cs typeface="Arial"/>
              </a:rPr>
              <a:t>n</a:t>
            </a:r>
            <a:r>
              <a:rPr sz="2000" spc="55" dirty="0">
                <a:solidFill>
                  <a:srgbClr val="00347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3478"/>
                </a:solidFill>
                <a:latin typeface="Arial"/>
                <a:cs typeface="Arial"/>
              </a:rPr>
              <a:t>German</a:t>
            </a:r>
            <a:r>
              <a:rPr sz="2000" spc="20" dirty="0">
                <a:solidFill>
                  <a:srgbClr val="003478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3478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03478"/>
                </a:solidFill>
                <a:latin typeface="Arial"/>
                <a:cs typeface="Arial"/>
              </a:rPr>
              <a:t>etzwerk</a:t>
            </a:r>
            <a:r>
              <a:rPr sz="2000" dirty="0">
                <a:solidFill>
                  <a:srgbClr val="003478"/>
                </a:solidFill>
                <a:latin typeface="Times New Roman"/>
                <a:cs typeface="Times New Roman"/>
              </a:rPr>
              <a:t> </a:t>
            </a:r>
            <a:r>
              <a:rPr sz="2000" spc="-220" dirty="0">
                <a:solidFill>
                  <a:srgbClr val="003478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003478"/>
                </a:solidFill>
                <a:latin typeface="Arial"/>
                <a:cs typeface="Arial"/>
              </a:rPr>
              <a:t>eilc</a:t>
            </a:r>
            <a:r>
              <a:rPr sz="2000" spc="5" dirty="0">
                <a:solidFill>
                  <a:srgbClr val="003478"/>
                </a:solidFill>
                <a:latin typeface="Arial"/>
                <a:cs typeface="Arial"/>
              </a:rPr>
              <a:t>h</a:t>
            </a:r>
            <a:r>
              <a:rPr sz="2000" spc="-5" dirty="0">
                <a:solidFill>
                  <a:srgbClr val="003478"/>
                </a:solidFill>
                <a:latin typeface="Arial"/>
                <a:cs typeface="Arial"/>
              </a:rPr>
              <a:t>en</a:t>
            </a:r>
            <a:r>
              <a:rPr sz="2000" spc="5" dirty="0">
                <a:solidFill>
                  <a:srgbClr val="003478"/>
                </a:solidFill>
                <a:latin typeface="Arial"/>
                <a:cs typeface="Arial"/>
              </a:rPr>
              <a:t>w</a:t>
            </a:r>
            <a:r>
              <a:rPr sz="2000" spc="-5" dirty="0">
                <a:solidFill>
                  <a:srgbClr val="003478"/>
                </a:solidFill>
                <a:latin typeface="Arial"/>
                <a:cs typeface="Arial"/>
              </a:rPr>
              <a:t>elt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4370" y="3447404"/>
            <a:ext cx="3729354" cy="2197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003478"/>
                </a:solidFill>
                <a:latin typeface="Calibri"/>
                <a:cs typeface="Calibri"/>
              </a:rPr>
              <a:t>I</a:t>
            </a:r>
            <a:r>
              <a:rPr sz="2400" b="1" spc="-50" dirty="0">
                <a:solidFill>
                  <a:srgbClr val="003478"/>
                </a:solidFill>
                <a:latin typeface="Calibri"/>
                <a:cs typeface="Calibri"/>
              </a:rPr>
              <a:t>n</a:t>
            </a:r>
            <a:r>
              <a:rPr sz="2400" b="1" spc="-40" dirty="0">
                <a:solidFill>
                  <a:srgbClr val="003478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003478"/>
                </a:solidFill>
                <a:latin typeface="Calibri"/>
                <a:cs typeface="Calibri"/>
              </a:rPr>
              <a:t>ern</a:t>
            </a:r>
            <a:r>
              <a:rPr sz="2400" b="1" spc="-20" dirty="0">
                <a:solidFill>
                  <a:srgbClr val="003478"/>
                </a:solidFill>
                <a:latin typeface="Calibri"/>
                <a:cs typeface="Calibri"/>
              </a:rPr>
              <a:t>a</a:t>
            </a:r>
            <a:r>
              <a:rPr sz="2400" b="1" spc="-10" dirty="0">
                <a:solidFill>
                  <a:srgbClr val="003478"/>
                </a:solidFill>
                <a:latin typeface="Calibri"/>
                <a:cs typeface="Calibri"/>
              </a:rPr>
              <a:t>t</a:t>
            </a:r>
            <a:r>
              <a:rPr sz="2400" b="1" spc="-20" dirty="0">
                <a:solidFill>
                  <a:srgbClr val="003478"/>
                </a:solidFill>
                <a:latin typeface="Calibri"/>
                <a:cs typeface="Calibri"/>
              </a:rPr>
              <a:t>i</a:t>
            </a:r>
            <a:r>
              <a:rPr sz="2400" b="1" spc="-15" dirty="0">
                <a:solidFill>
                  <a:srgbClr val="003478"/>
                </a:solidFill>
                <a:latin typeface="Calibri"/>
                <a:cs typeface="Calibri"/>
              </a:rPr>
              <a:t>onal</a:t>
            </a:r>
            <a:r>
              <a:rPr sz="2400" b="1" spc="-50" dirty="0">
                <a:solidFill>
                  <a:srgbClr val="003478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3478"/>
                </a:solidFill>
                <a:latin typeface="Calibri"/>
                <a:cs typeface="Calibri"/>
              </a:rPr>
              <a:t>Muon</a:t>
            </a:r>
            <a:r>
              <a:rPr sz="2400" b="1" spc="-60" dirty="0">
                <a:solidFill>
                  <a:srgbClr val="003478"/>
                </a:solidFill>
                <a:latin typeface="Times New Roman"/>
                <a:cs typeface="Times New Roman"/>
              </a:rPr>
              <a:t> </a:t>
            </a:r>
            <a:r>
              <a:rPr sz="2400" b="1" spc="-85" dirty="0">
                <a:solidFill>
                  <a:srgbClr val="003478"/>
                </a:solidFill>
                <a:latin typeface="Calibri"/>
                <a:cs typeface="Calibri"/>
              </a:rPr>
              <a:t>W</a:t>
            </a:r>
            <a:r>
              <a:rPr sz="2400" b="1" spc="-5" dirty="0">
                <a:solidFill>
                  <a:srgbClr val="003478"/>
                </a:solidFill>
                <a:latin typeface="Calibri"/>
                <a:cs typeface="Calibri"/>
              </a:rPr>
              <a:t>e</a:t>
            </a:r>
            <a:r>
              <a:rPr sz="2400" b="1" spc="5" dirty="0">
                <a:solidFill>
                  <a:srgbClr val="003478"/>
                </a:solidFill>
                <a:latin typeface="Calibri"/>
                <a:cs typeface="Calibri"/>
              </a:rPr>
              <a:t>e</a:t>
            </a:r>
            <a:r>
              <a:rPr sz="2400" b="1" spc="-15" dirty="0">
                <a:solidFill>
                  <a:srgbClr val="003478"/>
                </a:solidFill>
                <a:latin typeface="Calibri"/>
                <a:cs typeface="Calibri"/>
              </a:rPr>
              <a:t>k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800" b="1" spc="-15" dirty="0">
                <a:solidFill>
                  <a:srgbClr val="003478"/>
                </a:solidFill>
                <a:latin typeface="Calibri"/>
                <a:cs typeface="Calibri"/>
              </a:rPr>
              <a:t>Q</a:t>
            </a:r>
            <a:r>
              <a:rPr sz="1800" b="1" spc="-5" dirty="0">
                <a:solidFill>
                  <a:srgbClr val="003478"/>
                </a:solidFill>
                <a:latin typeface="Calibri"/>
                <a:cs typeface="Calibri"/>
              </a:rPr>
              <a:t>u</a:t>
            </a:r>
            <a:r>
              <a:rPr sz="1800" b="1" spc="-10" dirty="0">
                <a:solidFill>
                  <a:srgbClr val="003478"/>
                </a:solidFill>
                <a:latin typeface="Calibri"/>
                <a:cs typeface="Calibri"/>
              </a:rPr>
              <a:t>arknet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2000" b="1" u="heavy" spc="-2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ht</a:t>
            </a:r>
            <a:r>
              <a:rPr sz="2000" b="1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tp://</a:t>
            </a:r>
            <a:r>
              <a:rPr sz="2000" b="1" u="heavy" spc="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I</a:t>
            </a:r>
            <a:r>
              <a:rPr sz="2000" b="1" u="heavy" spc="-2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nt</a:t>
            </a:r>
            <a:r>
              <a:rPr sz="2000" b="1" u="heavy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ern</a:t>
            </a:r>
            <a:r>
              <a:rPr sz="2000" b="1" u="heavy" spc="-3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</a:t>
            </a:r>
            <a:r>
              <a:rPr sz="2000" b="1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tio</a:t>
            </a:r>
            <a:r>
              <a:rPr sz="2000" b="1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na</a:t>
            </a:r>
            <a:r>
              <a:rPr sz="2000" b="1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l</a:t>
            </a:r>
            <a:r>
              <a:rPr sz="2000" b="1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m</a:t>
            </a:r>
            <a:r>
              <a:rPr sz="2000" b="1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uo</a:t>
            </a:r>
            <a:r>
              <a:rPr sz="2000" b="1" u="heavy" spc="-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nw</a:t>
            </a:r>
            <a:r>
              <a:rPr sz="2000" b="1" u="heavy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eek.o</a:t>
            </a:r>
            <a:r>
              <a:rPr sz="2000" b="1" u="heavy" spc="-3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</a:t>
            </a:r>
            <a:r>
              <a:rPr sz="2000" b="1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g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003478"/>
                </a:solidFill>
                <a:latin typeface="Calibri"/>
                <a:cs typeface="Calibri"/>
              </a:rPr>
              <a:t>I</a:t>
            </a:r>
            <a:r>
              <a:rPr sz="2400" b="1" spc="-50" dirty="0">
                <a:solidFill>
                  <a:srgbClr val="003478"/>
                </a:solidFill>
                <a:latin typeface="Calibri"/>
                <a:cs typeface="Calibri"/>
              </a:rPr>
              <a:t>n</a:t>
            </a:r>
            <a:r>
              <a:rPr sz="2400" b="1" spc="-40" dirty="0">
                <a:solidFill>
                  <a:srgbClr val="003478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003478"/>
                </a:solidFill>
                <a:latin typeface="Calibri"/>
                <a:cs typeface="Calibri"/>
              </a:rPr>
              <a:t>ern</a:t>
            </a:r>
            <a:r>
              <a:rPr sz="2400" b="1" spc="-20" dirty="0">
                <a:solidFill>
                  <a:srgbClr val="003478"/>
                </a:solidFill>
                <a:latin typeface="Calibri"/>
                <a:cs typeface="Calibri"/>
              </a:rPr>
              <a:t>a</a:t>
            </a:r>
            <a:r>
              <a:rPr sz="2400" b="1" spc="-10" dirty="0">
                <a:solidFill>
                  <a:srgbClr val="003478"/>
                </a:solidFill>
                <a:latin typeface="Calibri"/>
                <a:cs typeface="Calibri"/>
              </a:rPr>
              <a:t>t</a:t>
            </a:r>
            <a:r>
              <a:rPr sz="2400" b="1" spc="-20" dirty="0">
                <a:solidFill>
                  <a:srgbClr val="003478"/>
                </a:solidFill>
                <a:latin typeface="Calibri"/>
                <a:cs typeface="Calibri"/>
              </a:rPr>
              <a:t>i</a:t>
            </a:r>
            <a:r>
              <a:rPr sz="2400" b="1" spc="-15" dirty="0">
                <a:solidFill>
                  <a:srgbClr val="003478"/>
                </a:solidFill>
                <a:latin typeface="Calibri"/>
                <a:cs typeface="Calibri"/>
              </a:rPr>
              <a:t>onal</a:t>
            </a:r>
            <a:r>
              <a:rPr sz="2400" b="1" spc="-55" dirty="0">
                <a:solidFill>
                  <a:srgbClr val="003478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3478"/>
                </a:solidFill>
                <a:latin typeface="Calibri"/>
                <a:cs typeface="Calibri"/>
              </a:rPr>
              <a:t>C</a:t>
            </a:r>
            <a:r>
              <a:rPr sz="2400" b="1" spc="-10" dirty="0">
                <a:solidFill>
                  <a:srgbClr val="003478"/>
                </a:solidFill>
                <a:latin typeface="Calibri"/>
                <a:cs typeface="Calibri"/>
              </a:rPr>
              <a:t>o</a:t>
            </a:r>
            <a:r>
              <a:rPr sz="2400" b="1" dirty="0">
                <a:solidFill>
                  <a:srgbClr val="003478"/>
                </a:solidFill>
                <a:latin typeface="Calibri"/>
                <a:cs typeface="Calibri"/>
              </a:rPr>
              <a:t>smic</a:t>
            </a:r>
            <a:r>
              <a:rPr sz="2400" b="1" spc="-75" dirty="0">
                <a:solidFill>
                  <a:srgbClr val="003478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3478"/>
                </a:solidFill>
                <a:latin typeface="Calibri"/>
                <a:cs typeface="Calibri"/>
              </a:rPr>
              <a:t>D</a:t>
            </a:r>
            <a:r>
              <a:rPr sz="2400" b="1" spc="-45" dirty="0">
                <a:solidFill>
                  <a:srgbClr val="003478"/>
                </a:solidFill>
                <a:latin typeface="Calibri"/>
                <a:cs typeface="Calibri"/>
              </a:rPr>
              <a:t>a</a:t>
            </a:r>
            <a:r>
              <a:rPr sz="2400" b="1" spc="-15" dirty="0">
                <a:solidFill>
                  <a:srgbClr val="003478"/>
                </a:solidFill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000" b="1" u="heavy" spc="-20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h</a:t>
            </a:r>
            <a:r>
              <a:rPr sz="2000" b="1" u="heavy" spc="-25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t</a:t>
            </a:r>
            <a:r>
              <a:rPr sz="2000" b="1" u="heavy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tp:/</a:t>
            </a:r>
            <a:r>
              <a:rPr sz="2000" b="1" u="heavy" spc="5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/</a:t>
            </a:r>
            <a:r>
              <a:rPr sz="2000" b="1" u="heavy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icd</a:t>
            </a:r>
            <a:r>
              <a:rPr sz="2000" b="1" u="heavy" spc="5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.</a:t>
            </a:r>
            <a:r>
              <a:rPr sz="2000" b="1" u="heavy" spc="-10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d</a:t>
            </a:r>
            <a:r>
              <a:rPr sz="2000" b="1" u="heavy" spc="-5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e</a:t>
            </a:r>
            <a:r>
              <a:rPr sz="2000" b="1" u="heavy" spc="-35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s</a:t>
            </a:r>
            <a:r>
              <a:rPr sz="2000" b="1" u="heavy" spc="-125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y</a:t>
            </a:r>
            <a:r>
              <a:rPr sz="2000" b="1" u="heavy" spc="-5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.</a:t>
            </a:r>
            <a:r>
              <a:rPr sz="2000" b="1" u="heavy" spc="5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d</a:t>
            </a:r>
            <a:r>
              <a:rPr sz="2000" b="1" u="heavy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06696" y="6464987"/>
            <a:ext cx="8013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New</a:t>
            </a:r>
            <a:r>
              <a:rPr sz="1200" spc="-3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888888"/>
                </a:solidFill>
                <a:latin typeface="Calibri"/>
                <a:cs typeface="Calibri"/>
              </a:rPr>
              <a:t>Y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spc="-2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964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Εκθέσεις/Ανοικτές πόρτες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Εκθέσει</a:t>
            </a:r>
            <a:r>
              <a:rPr lang="el-GR" dirty="0"/>
              <a:t>ς</a:t>
            </a:r>
            <a:r>
              <a:rPr lang="el-GR" dirty="0" smtClean="0"/>
              <a:t> του </a:t>
            </a:r>
            <a:r>
              <a:rPr lang="en-US" dirty="0" smtClean="0"/>
              <a:t>CERN </a:t>
            </a:r>
            <a:r>
              <a:rPr lang="el-GR" dirty="0" smtClean="0"/>
              <a:t>στην Ελλάδα</a:t>
            </a:r>
          </a:p>
          <a:p>
            <a:r>
              <a:rPr lang="el-GR" dirty="0" smtClean="0"/>
              <a:t>Εκθέσεις με απλά πειράματα (Χανιά, Βέροια, Θεσσαλονίκη)</a:t>
            </a:r>
          </a:p>
          <a:p>
            <a:r>
              <a:rPr lang="el-GR" dirty="0" smtClean="0"/>
              <a:t>Ανοικτές πόρτες στο  </a:t>
            </a:r>
            <a:r>
              <a:rPr lang="en-US" dirty="0" smtClean="0"/>
              <a:t>CERN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7C9A32-EA1F-4039-BA17-C758BA2553C0}" type="datetime1">
              <a:rPr lang="el-GR" smtClean="0"/>
              <a:t>14/10/2019</a:t>
            </a:fld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E66DB-1D80-4D43-A700-E02E2FFC90BB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569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8708" y="205041"/>
            <a:ext cx="3744467" cy="98488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51435" algn="ctr">
              <a:lnSpc>
                <a:spcPct val="100000"/>
              </a:lnSpc>
              <a:tabLst>
                <a:tab pos="2201545" algn="l"/>
              </a:tabLst>
            </a:pP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CE</a:t>
            </a:r>
            <a:r>
              <a:rPr sz="3200" b="1" spc="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3200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32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3200" b="1" spc="-3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ee</a:t>
            </a:r>
            <a:r>
              <a:rPr sz="3200" b="1" spc="5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mi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ni</a:t>
            </a:r>
            <a:endParaRPr sz="3200" b="1" dirty="0">
              <a:solidFill>
                <a:srgbClr val="C00000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200" b="1" spc="-3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200" b="1" spc="-20" dirty="0">
                <a:solidFill>
                  <a:srgbClr val="C00000"/>
                </a:solidFill>
                <a:latin typeface="Calibri"/>
                <a:cs typeface="Calibri"/>
              </a:rPr>
              <a:t>xp</a:t>
            </a:r>
            <a:r>
              <a:rPr sz="3200" b="1" spc="-1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32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sz="3200" b="1" spc="-25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3200" b="1" spc="-15" dirty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sz="3200" b="1" spc="-25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3200" b="1" spc="-2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3200" b="1" spc="-20" dirty="0">
                <a:solidFill>
                  <a:srgbClr val="C00000"/>
                </a:solidFill>
                <a:latin typeface="Calibri"/>
                <a:cs typeface="Calibri"/>
              </a:rPr>
              <a:t>2012)</a:t>
            </a:r>
            <a:endParaRPr sz="3200" b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" y="1147572"/>
            <a:ext cx="5181600" cy="5068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04032" y="1522751"/>
            <a:ext cx="3501390" cy="80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Al</a:t>
            </a:r>
            <a:r>
              <a:rPr sz="1800" b="1" spc="-20" dirty="0">
                <a:latin typeface="Calibri"/>
                <a:cs typeface="Calibri"/>
              </a:rPr>
              <a:t>e</a:t>
            </a:r>
            <a:r>
              <a:rPr sz="1800" b="1" spc="-25" dirty="0">
                <a:latin typeface="Calibri"/>
                <a:cs typeface="Calibri"/>
              </a:rPr>
              <a:t>x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15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d</a:t>
            </a:r>
            <a:r>
              <a:rPr sz="1800" b="1" spc="-2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oup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10" dirty="0">
                <a:latin typeface="Calibri"/>
                <a:cs typeface="Calibri"/>
              </a:rPr>
              <a:t>l</a:t>
            </a:r>
            <a:r>
              <a:rPr sz="1800" b="1" dirty="0">
                <a:latin typeface="Calibri"/>
                <a:cs typeface="Calibri"/>
              </a:rPr>
              <a:t>is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FF3200"/>
                </a:solidFill>
                <a:latin typeface="Calibri"/>
                <a:cs typeface="Calibri"/>
              </a:rPr>
              <a:t>8</a:t>
            </a:r>
            <a:r>
              <a:rPr sz="1800" b="1" dirty="0">
                <a:solidFill>
                  <a:srgbClr val="FF3200"/>
                </a:solidFill>
                <a:latin typeface="Calibri"/>
                <a:cs typeface="Calibri"/>
              </a:rPr>
              <a:t>-</a:t>
            </a:r>
            <a:r>
              <a:rPr sz="1800" b="1" spc="-10" dirty="0">
                <a:solidFill>
                  <a:srgbClr val="FF3200"/>
                </a:solidFill>
                <a:latin typeface="Calibri"/>
                <a:cs typeface="Calibri"/>
              </a:rPr>
              <a:t>18</a:t>
            </a:r>
            <a:r>
              <a:rPr sz="1800" b="1" spc="-45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3200"/>
                </a:solidFill>
                <a:latin typeface="Calibri"/>
                <a:cs typeface="Calibri"/>
              </a:rPr>
              <a:t>De</a:t>
            </a:r>
            <a:r>
              <a:rPr sz="1800" b="1" spc="-5" dirty="0">
                <a:solidFill>
                  <a:srgbClr val="FF3200"/>
                </a:solidFill>
                <a:latin typeface="Calibri"/>
                <a:cs typeface="Calibri"/>
              </a:rPr>
              <a:t>c</a:t>
            </a:r>
            <a:r>
              <a:rPr sz="1800" b="1" spc="5" dirty="0">
                <a:solidFill>
                  <a:srgbClr val="FF3200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3200"/>
                </a:solidFill>
                <a:latin typeface="Calibri"/>
                <a:cs typeface="Calibri"/>
              </a:rPr>
              <a:t>m</a:t>
            </a:r>
            <a:r>
              <a:rPr sz="1800" b="1" dirty="0">
                <a:solidFill>
                  <a:srgbClr val="FF3200"/>
                </a:solidFill>
                <a:latin typeface="Calibri"/>
                <a:cs typeface="Calibri"/>
              </a:rPr>
              <a:t>b</a:t>
            </a:r>
            <a:r>
              <a:rPr sz="1800" b="1" spc="-10" dirty="0">
                <a:solidFill>
                  <a:srgbClr val="FF32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3200"/>
                </a:solidFill>
                <a:latin typeface="Calibri"/>
                <a:cs typeface="Calibri"/>
              </a:rPr>
              <a:t>r</a:t>
            </a:r>
            <a:r>
              <a:rPr sz="1800" b="1" spc="-85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3200"/>
                </a:solidFill>
                <a:latin typeface="Calibri"/>
                <a:cs typeface="Calibri"/>
              </a:rPr>
              <a:t>2011</a:t>
            </a:r>
            <a:r>
              <a:rPr sz="1800" b="1" spc="-35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3200"/>
                </a:solidFill>
                <a:latin typeface="Calibri"/>
                <a:cs typeface="Calibri"/>
              </a:rPr>
              <a:t>(4000</a:t>
            </a:r>
            <a:r>
              <a:rPr sz="1800" b="1" spc="-50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1800" b="1" spc="-35" dirty="0">
                <a:solidFill>
                  <a:srgbClr val="FF3200"/>
                </a:solidFill>
                <a:latin typeface="Calibri"/>
                <a:cs typeface="Calibri"/>
              </a:rPr>
              <a:t>s</a:t>
            </a:r>
            <a:r>
              <a:rPr sz="1800" b="1" spc="-10" dirty="0">
                <a:solidFill>
                  <a:srgbClr val="FF3200"/>
                </a:solidFill>
                <a:latin typeface="Calibri"/>
                <a:cs typeface="Calibri"/>
              </a:rPr>
              <a:t>tu</a:t>
            </a:r>
            <a:r>
              <a:rPr sz="1800" b="1" spc="-5" dirty="0">
                <a:solidFill>
                  <a:srgbClr val="FF3200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FF3200"/>
                </a:solidFill>
                <a:latin typeface="Calibri"/>
                <a:cs typeface="Calibri"/>
              </a:rPr>
              <a:t>e</a:t>
            </a:r>
            <a:r>
              <a:rPr sz="1800" b="1" spc="-30" dirty="0">
                <a:solidFill>
                  <a:srgbClr val="FF3200"/>
                </a:solidFill>
                <a:latin typeface="Calibri"/>
                <a:cs typeface="Calibri"/>
              </a:rPr>
              <a:t>n</a:t>
            </a:r>
            <a:r>
              <a:rPr sz="1800" b="1" spc="-10" dirty="0">
                <a:solidFill>
                  <a:srgbClr val="FF3200"/>
                </a:solidFill>
                <a:latin typeface="Calibri"/>
                <a:cs typeface="Calibri"/>
              </a:rPr>
              <a:t>ts,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3200"/>
                </a:solidFill>
                <a:latin typeface="Calibri"/>
                <a:cs typeface="Calibri"/>
              </a:rPr>
              <a:t>80</a:t>
            </a:r>
            <a:r>
              <a:rPr sz="1800" b="1" spc="-45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1800" b="1" spc="-35" dirty="0">
                <a:solidFill>
                  <a:srgbClr val="FF3200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FF3200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3200"/>
                </a:solidFill>
                <a:latin typeface="Calibri"/>
                <a:cs typeface="Calibri"/>
              </a:rPr>
              <a:t>ach</a:t>
            </a:r>
            <a:r>
              <a:rPr sz="1800" b="1" dirty="0">
                <a:solidFill>
                  <a:srgbClr val="FF3200"/>
                </a:solidFill>
                <a:latin typeface="Calibri"/>
                <a:cs typeface="Calibri"/>
              </a:rPr>
              <a:t>e</a:t>
            </a:r>
            <a:r>
              <a:rPr sz="1800" b="1" spc="-30" dirty="0">
                <a:solidFill>
                  <a:srgbClr val="FF3200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FF3200"/>
                </a:solidFill>
                <a:latin typeface="Calibri"/>
                <a:cs typeface="Calibri"/>
              </a:rPr>
              <a:t>s)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8833" y="3723891"/>
            <a:ext cx="518159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7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u</a:t>
            </a:r>
            <a:r>
              <a:rPr sz="1400" b="1" spc="5" dirty="0">
                <a:latin typeface="Calibri"/>
                <a:cs typeface="Calibri"/>
              </a:rPr>
              <a:t>r</a:t>
            </a:r>
            <a:r>
              <a:rPr sz="1400" b="1" spc="-40" dirty="0">
                <a:latin typeface="Calibri"/>
                <a:cs typeface="Calibri"/>
              </a:rPr>
              <a:t>k</a:t>
            </a:r>
            <a:r>
              <a:rPr sz="1400" b="1" spc="-15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8000" y="3886694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03594" y="0"/>
                </a:moveTo>
                <a:lnTo>
                  <a:pt x="62894" y="11691"/>
                </a:lnTo>
                <a:lnTo>
                  <a:pt x="30007" y="36612"/>
                </a:lnTo>
                <a:lnTo>
                  <a:pt x="8015" y="71678"/>
                </a:lnTo>
                <a:lnTo>
                  <a:pt x="0" y="113805"/>
                </a:lnTo>
                <a:lnTo>
                  <a:pt x="518" y="124759"/>
                </a:lnTo>
                <a:lnTo>
                  <a:pt x="12274" y="165366"/>
                </a:lnTo>
                <a:lnTo>
                  <a:pt x="37240" y="198174"/>
                </a:lnTo>
                <a:lnTo>
                  <a:pt x="72372" y="220110"/>
                </a:lnTo>
                <a:lnTo>
                  <a:pt x="114628" y="228104"/>
                </a:lnTo>
                <a:lnTo>
                  <a:pt x="128929" y="227174"/>
                </a:lnTo>
                <a:lnTo>
                  <a:pt x="168215" y="214459"/>
                </a:lnTo>
                <a:lnTo>
                  <a:pt x="199828" y="188803"/>
                </a:lnTo>
                <a:lnTo>
                  <a:pt x="220880" y="152708"/>
                </a:lnTo>
                <a:lnTo>
                  <a:pt x="228486" y="108679"/>
                </a:lnTo>
                <a:lnTo>
                  <a:pt x="227031" y="94898"/>
                </a:lnTo>
                <a:lnTo>
                  <a:pt x="213223" y="57177"/>
                </a:lnTo>
                <a:lnTo>
                  <a:pt x="186757" y="26989"/>
                </a:lnTo>
                <a:lnTo>
                  <a:pt x="149568" y="7030"/>
                </a:lnTo>
                <a:lnTo>
                  <a:pt x="103594" y="0"/>
                </a:lnTo>
                <a:close/>
              </a:path>
            </a:pathLst>
          </a:custGeom>
          <a:solidFill>
            <a:srgbClr val="7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0" y="3886694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113805"/>
                </a:moveTo>
                <a:lnTo>
                  <a:pt x="8015" y="71678"/>
                </a:lnTo>
                <a:lnTo>
                  <a:pt x="30007" y="36612"/>
                </a:lnTo>
                <a:lnTo>
                  <a:pt x="62894" y="11691"/>
                </a:lnTo>
                <a:lnTo>
                  <a:pt x="103594" y="0"/>
                </a:lnTo>
                <a:lnTo>
                  <a:pt x="119775" y="740"/>
                </a:lnTo>
                <a:lnTo>
                  <a:pt x="163036" y="12379"/>
                </a:lnTo>
                <a:lnTo>
                  <a:pt x="196866" y="36048"/>
                </a:lnTo>
                <a:lnTo>
                  <a:pt x="219328" y="69047"/>
                </a:lnTo>
                <a:lnTo>
                  <a:pt x="228486" y="108679"/>
                </a:lnTo>
                <a:lnTo>
                  <a:pt x="227623" y="124083"/>
                </a:lnTo>
                <a:lnTo>
                  <a:pt x="215214" y="165745"/>
                </a:lnTo>
                <a:lnTo>
                  <a:pt x="190321" y="198638"/>
                </a:lnTo>
                <a:lnTo>
                  <a:pt x="155830" y="220259"/>
                </a:lnTo>
                <a:lnTo>
                  <a:pt x="114628" y="228104"/>
                </a:lnTo>
                <a:lnTo>
                  <a:pt x="99939" y="227178"/>
                </a:lnTo>
                <a:lnTo>
                  <a:pt x="59719" y="214195"/>
                </a:lnTo>
                <a:lnTo>
                  <a:pt x="27638" y="188294"/>
                </a:lnTo>
                <a:lnTo>
                  <a:pt x="6737" y="152546"/>
                </a:lnTo>
                <a:lnTo>
                  <a:pt x="0" y="113805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43400" y="1829294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03594" y="0"/>
                </a:moveTo>
                <a:lnTo>
                  <a:pt x="62894" y="11690"/>
                </a:lnTo>
                <a:lnTo>
                  <a:pt x="30007" y="36609"/>
                </a:lnTo>
                <a:lnTo>
                  <a:pt x="8015" y="71674"/>
                </a:lnTo>
                <a:lnTo>
                  <a:pt x="0" y="113805"/>
                </a:lnTo>
                <a:lnTo>
                  <a:pt x="518" y="124761"/>
                </a:lnTo>
                <a:lnTo>
                  <a:pt x="12274" y="165371"/>
                </a:lnTo>
                <a:lnTo>
                  <a:pt x="37240" y="198177"/>
                </a:lnTo>
                <a:lnTo>
                  <a:pt x="72372" y="220111"/>
                </a:lnTo>
                <a:lnTo>
                  <a:pt x="114628" y="228104"/>
                </a:lnTo>
                <a:lnTo>
                  <a:pt x="128930" y="227175"/>
                </a:lnTo>
                <a:lnTo>
                  <a:pt x="168216" y="214461"/>
                </a:lnTo>
                <a:lnTo>
                  <a:pt x="199828" y="188806"/>
                </a:lnTo>
                <a:lnTo>
                  <a:pt x="220880" y="152712"/>
                </a:lnTo>
                <a:lnTo>
                  <a:pt x="228486" y="108679"/>
                </a:lnTo>
                <a:lnTo>
                  <a:pt x="227031" y="94896"/>
                </a:lnTo>
                <a:lnTo>
                  <a:pt x="213223" y="57174"/>
                </a:lnTo>
                <a:lnTo>
                  <a:pt x="186757" y="26986"/>
                </a:lnTo>
                <a:lnTo>
                  <a:pt x="149568" y="7029"/>
                </a:lnTo>
                <a:lnTo>
                  <a:pt x="103594" y="0"/>
                </a:lnTo>
                <a:close/>
              </a:path>
            </a:pathLst>
          </a:custGeom>
          <a:solidFill>
            <a:srgbClr val="7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43400" y="1829294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113805"/>
                </a:moveTo>
                <a:lnTo>
                  <a:pt x="8015" y="71674"/>
                </a:lnTo>
                <a:lnTo>
                  <a:pt x="30007" y="36609"/>
                </a:lnTo>
                <a:lnTo>
                  <a:pt x="62894" y="11690"/>
                </a:lnTo>
                <a:lnTo>
                  <a:pt x="103594" y="0"/>
                </a:lnTo>
                <a:lnTo>
                  <a:pt x="119775" y="740"/>
                </a:lnTo>
                <a:lnTo>
                  <a:pt x="163036" y="12378"/>
                </a:lnTo>
                <a:lnTo>
                  <a:pt x="196866" y="36045"/>
                </a:lnTo>
                <a:lnTo>
                  <a:pt x="219328" y="69044"/>
                </a:lnTo>
                <a:lnTo>
                  <a:pt x="228486" y="108679"/>
                </a:lnTo>
                <a:lnTo>
                  <a:pt x="227623" y="124084"/>
                </a:lnTo>
                <a:lnTo>
                  <a:pt x="215214" y="165749"/>
                </a:lnTo>
                <a:lnTo>
                  <a:pt x="190321" y="198641"/>
                </a:lnTo>
                <a:lnTo>
                  <a:pt x="155831" y="220260"/>
                </a:lnTo>
                <a:lnTo>
                  <a:pt x="114628" y="228104"/>
                </a:lnTo>
                <a:lnTo>
                  <a:pt x="99939" y="227178"/>
                </a:lnTo>
                <a:lnTo>
                  <a:pt x="59720" y="214197"/>
                </a:lnTo>
                <a:lnTo>
                  <a:pt x="27638" y="188298"/>
                </a:lnTo>
                <a:lnTo>
                  <a:pt x="6737" y="152550"/>
                </a:lnTo>
                <a:lnTo>
                  <a:pt x="0" y="113805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33800" y="5639294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03594" y="0"/>
                </a:moveTo>
                <a:lnTo>
                  <a:pt x="62894" y="11689"/>
                </a:lnTo>
                <a:lnTo>
                  <a:pt x="30007" y="36607"/>
                </a:lnTo>
                <a:lnTo>
                  <a:pt x="8015" y="71673"/>
                </a:lnTo>
                <a:lnTo>
                  <a:pt x="0" y="113805"/>
                </a:lnTo>
                <a:lnTo>
                  <a:pt x="518" y="124762"/>
                </a:lnTo>
                <a:lnTo>
                  <a:pt x="12274" y="165372"/>
                </a:lnTo>
                <a:lnTo>
                  <a:pt x="37240" y="198178"/>
                </a:lnTo>
                <a:lnTo>
                  <a:pt x="72372" y="220112"/>
                </a:lnTo>
                <a:lnTo>
                  <a:pt x="114628" y="228104"/>
                </a:lnTo>
                <a:lnTo>
                  <a:pt x="128930" y="227175"/>
                </a:lnTo>
                <a:lnTo>
                  <a:pt x="168216" y="214461"/>
                </a:lnTo>
                <a:lnTo>
                  <a:pt x="199828" y="188807"/>
                </a:lnTo>
                <a:lnTo>
                  <a:pt x="220880" y="152713"/>
                </a:lnTo>
                <a:lnTo>
                  <a:pt x="228486" y="108679"/>
                </a:lnTo>
                <a:lnTo>
                  <a:pt x="227031" y="94896"/>
                </a:lnTo>
                <a:lnTo>
                  <a:pt x="213223" y="57172"/>
                </a:lnTo>
                <a:lnTo>
                  <a:pt x="186757" y="26985"/>
                </a:lnTo>
                <a:lnTo>
                  <a:pt x="149568" y="7028"/>
                </a:lnTo>
                <a:lnTo>
                  <a:pt x="103594" y="0"/>
                </a:lnTo>
                <a:close/>
              </a:path>
            </a:pathLst>
          </a:custGeom>
          <a:solidFill>
            <a:srgbClr val="7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33800" y="5639294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113805"/>
                </a:moveTo>
                <a:lnTo>
                  <a:pt x="8015" y="71673"/>
                </a:lnTo>
                <a:lnTo>
                  <a:pt x="30007" y="36607"/>
                </a:lnTo>
                <a:lnTo>
                  <a:pt x="62894" y="11689"/>
                </a:lnTo>
                <a:lnTo>
                  <a:pt x="103594" y="0"/>
                </a:lnTo>
                <a:lnTo>
                  <a:pt x="119775" y="740"/>
                </a:lnTo>
                <a:lnTo>
                  <a:pt x="163036" y="12377"/>
                </a:lnTo>
                <a:lnTo>
                  <a:pt x="196866" y="36043"/>
                </a:lnTo>
                <a:lnTo>
                  <a:pt x="219328" y="69043"/>
                </a:lnTo>
                <a:lnTo>
                  <a:pt x="228486" y="108679"/>
                </a:lnTo>
                <a:lnTo>
                  <a:pt x="227623" y="124085"/>
                </a:lnTo>
                <a:lnTo>
                  <a:pt x="215214" y="165750"/>
                </a:lnTo>
                <a:lnTo>
                  <a:pt x="190321" y="198642"/>
                </a:lnTo>
                <a:lnTo>
                  <a:pt x="155831" y="220261"/>
                </a:lnTo>
                <a:lnTo>
                  <a:pt x="114628" y="228104"/>
                </a:lnTo>
                <a:lnTo>
                  <a:pt x="99939" y="227178"/>
                </a:lnTo>
                <a:lnTo>
                  <a:pt x="59720" y="214198"/>
                </a:lnTo>
                <a:lnTo>
                  <a:pt x="27638" y="188299"/>
                </a:lnTo>
                <a:lnTo>
                  <a:pt x="6737" y="152551"/>
                </a:lnTo>
                <a:lnTo>
                  <a:pt x="0" y="113805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29000" y="1753094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03594" y="0"/>
                </a:moveTo>
                <a:lnTo>
                  <a:pt x="62894" y="11690"/>
                </a:lnTo>
                <a:lnTo>
                  <a:pt x="30007" y="36609"/>
                </a:lnTo>
                <a:lnTo>
                  <a:pt x="8015" y="71674"/>
                </a:lnTo>
                <a:lnTo>
                  <a:pt x="0" y="113805"/>
                </a:lnTo>
                <a:lnTo>
                  <a:pt x="518" y="124761"/>
                </a:lnTo>
                <a:lnTo>
                  <a:pt x="12274" y="165371"/>
                </a:lnTo>
                <a:lnTo>
                  <a:pt x="37240" y="198177"/>
                </a:lnTo>
                <a:lnTo>
                  <a:pt x="72372" y="220111"/>
                </a:lnTo>
                <a:lnTo>
                  <a:pt x="114628" y="228104"/>
                </a:lnTo>
                <a:lnTo>
                  <a:pt x="128930" y="227175"/>
                </a:lnTo>
                <a:lnTo>
                  <a:pt x="168216" y="214461"/>
                </a:lnTo>
                <a:lnTo>
                  <a:pt x="199828" y="188806"/>
                </a:lnTo>
                <a:lnTo>
                  <a:pt x="220880" y="152712"/>
                </a:lnTo>
                <a:lnTo>
                  <a:pt x="228486" y="108679"/>
                </a:lnTo>
                <a:lnTo>
                  <a:pt x="227031" y="94896"/>
                </a:lnTo>
                <a:lnTo>
                  <a:pt x="213223" y="57174"/>
                </a:lnTo>
                <a:lnTo>
                  <a:pt x="186757" y="26986"/>
                </a:lnTo>
                <a:lnTo>
                  <a:pt x="149568" y="7029"/>
                </a:lnTo>
                <a:lnTo>
                  <a:pt x="103594" y="0"/>
                </a:lnTo>
                <a:close/>
              </a:path>
            </a:pathLst>
          </a:custGeom>
          <a:solidFill>
            <a:srgbClr val="7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29000" y="1753094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113805"/>
                </a:moveTo>
                <a:lnTo>
                  <a:pt x="8015" y="71674"/>
                </a:lnTo>
                <a:lnTo>
                  <a:pt x="30007" y="36609"/>
                </a:lnTo>
                <a:lnTo>
                  <a:pt x="62894" y="11690"/>
                </a:lnTo>
                <a:lnTo>
                  <a:pt x="103594" y="0"/>
                </a:lnTo>
                <a:lnTo>
                  <a:pt x="119775" y="740"/>
                </a:lnTo>
                <a:lnTo>
                  <a:pt x="163036" y="12378"/>
                </a:lnTo>
                <a:lnTo>
                  <a:pt x="196866" y="36045"/>
                </a:lnTo>
                <a:lnTo>
                  <a:pt x="219328" y="69044"/>
                </a:lnTo>
                <a:lnTo>
                  <a:pt x="228486" y="108679"/>
                </a:lnTo>
                <a:lnTo>
                  <a:pt x="227623" y="124084"/>
                </a:lnTo>
                <a:lnTo>
                  <a:pt x="215214" y="165749"/>
                </a:lnTo>
                <a:lnTo>
                  <a:pt x="190321" y="198641"/>
                </a:lnTo>
                <a:lnTo>
                  <a:pt x="155831" y="220260"/>
                </a:lnTo>
                <a:lnTo>
                  <a:pt x="114628" y="228104"/>
                </a:lnTo>
                <a:lnTo>
                  <a:pt x="99939" y="227178"/>
                </a:lnTo>
                <a:lnTo>
                  <a:pt x="59720" y="214197"/>
                </a:lnTo>
                <a:lnTo>
                  <a:pt x="27638" y="188298"/>
                </a:lnTo>
                <a:lnTo>
                  <a:pt x="6737" y="152550"/>
                </a:lnTo>
                <a:lnTo>
                  <a:pt x="0" y="113805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05000" y="3734294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03595" y="0"/>
                </a:moveTo>
                <a:lnTo>
                  <a:pt x="62898" y="11690"/>
                </a:lnTo>
                <a:lnTo>
                  <a:pt x="30011" y="36609"/>
                </a:lnTo>
                <a:lnTo>
                  <a:pt x="8016" y="71674"/>
                </a:lnTo>
                <a:lnTo>
                  <a:pt x="0" y="113805"/>
                </a:lnTo>
                <a:lnTo>
                  <a:pt x="518" y="124759"/>
                </a:lnTo>
                <a:lnTo>
                  <a:pt x="12276" y="165366"/>
                </a:lnTo>
                <a:lnTo>
                  <a:pt x="37243" y="198174"/>
                </a:lnTo>
                <a:lnTo>
                  <a:pt x="72375" y="220110"/>
                </a:lnTo>
                <a:lnTo>
                  <a:pt x="114627" y="228104"/>
                </a:lnTo>
                <a:lnTo>
                  <a:pt x="128927" y="227174"/>
                </a:lnTo>
                <a:lnTo>
                  <a:pt x="168211" y="214459"/>
                </a:lnTo>
                <a:lnTo>
                  <a:pt x="199824" y="188803"/>
                </a:lnTo>
                <a:lnTo>
                  <a:pt x="220879" y="152709"/>
                </a:lnTo>
                <a:lnTo>
                  <a:pt x="228486" y="108680"/>
                </a:lnTo>
                <a:lnTo>
                  <a:pt x="227031" y="94897"/>
                </a:lnTo>
                <a:lnTo>
                  <a:pt x="213221" y="57174"/>
                </a:lnTo>
                <a:lnTo>
                  <a:pt x="186754" y="26986"/>
                </a:lnTo>
                <a:lnTo>
                  <a:pt x="149565" y="7029"/>
                </a:lnTo>
                <a:lnTo>
                  <a:pt x="103595" y="0"/>
                </a:lnTo>
                <a:close/>
              </a:path>
            </a:pathLst>
          </a:custGeom>
          <a:solidFill>
            <a:srgbClr val="91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05000" y="3734294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113805"/>
                </a:moveTo>
                <a:lnTo>
                  <a:pt x="8016" y="71674"/>
                </a:lnTo>
                <a:lnTo>
                  <a:pt x="30011" y="36609"/>
                </a:lnTo>
                <a:lnTo>
                  <a:pt x="62898" y="11690"/>
                </a:lnTo>
                <a:lnTo>
                  <a:pt x="103595" y="0"/>
                </a:lnTo>
                <a:lnTo>
                  <a:pt x="119775" y="740"/>
                </a:lnTo>
                <a:lnTo>
                  <a:pt x="163033" y="12378"/>
                </a:lnTo>
                <a:lnTo>
                  <a:pt x="196863" y="36045"/>
                </a:lnTo>
                <a:lnTo>
                  <a:pt x="219327" y="69044"/>
                </a:lnTo>
                <a:lnTo>
                  <a:pt x="228486" y="108680"/>
                </a:lnTo>
                <a:lnTo>
                  <a:pt x="227623" y="124083"/>
                </a:lnTo>
                <a:lnTo>
                  <a:pt x="215212" y="165745"/>
                </a:lnTo>
                <a:lnTo>
                  <a:pt x="190317" y="198638"/>
                </a:lnTo>
                <a:lnTo>
                  <a:pt x="155826" y="220259"/>
                </a:lnTo>
                <a:lnTo>
                  <a:pt x="114627" y="228104"/>
                </a:lnTo>
                <a:lnTo>
                  <a:pt x="99940" y="227178"/>
                </a:lnTo>
                <a:lnTo>
                  <a:pt x="59723" y="214195"/>
                </a:lnTo>
                <a:lnTo>
                  <a:pt x="27641" y="188294"/>
                </a:lnTo>
                <a:lnTo>
                  <a:pt x="6738" y="152546"/>
                </a:lnTo>
                <a:lnTo>
                  <a:pt x="0" y="113805"/>
                </a:lnTo>
                <a:close/>
              </a:path>
            </a:pathLst>
          </a:custGeom>
          <a:ln w="9143">
            <a:solidFill>
              <a:srgbClr val="91D05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37016" y="1483370"/>
            <a:ext cx="1207770" cy="277495"/>
          </a:xfrm>
          <a:custGeom>
            <a:avLst/>
            <a:gdLst/>
            <a:ahLst/>
            <a:cxnLst/>
            <a:rect l="l" t="t" r="r" b="b"/>
            <a:pathLst>
              <a:path w="1207770" h="277494">
                <a:moveTo>
                  <a:pt x="110611" y="0"/>
                </a:moveTo>
                <a:lnTo>
                  <a:pt x="0" y="193913"/>
                </a:lnTo>
                <a:lnTo>
                  <a:pt x="487283" y="277093"/>
                </a:lnTo>
                <a:lnTo>
                  <a:pt x="380359" y="198363"/>
                </a:lnTo>
                <a:lnTo>
                  <a:pt x="393208" y="196075"/>
                </a:lnTo>
                <a:lnTo>
                  <a:pt x="432947" y="190333"/>
                </a:lnTo>
                <a:lnTo>
                  <a:pt x="474267" y="186280"/>
                </a:lnTo>
                <a:lnTo>
                  <a:pt x="516895" y="183920"/>
                </a:lnTo>
                <a:lnTo>
                  <a:pt x="1175493" y="183257"/>
                </a:lnTo>
                <a:lnTo>
                  <a:pt x="1163471" y="177980"/>
                </a:lnTo>
                <a:lnTo>
                  <a:pt x="1116747" y="159276"/>
                </a:lnTo>
                <a:lnTo>
                  <a:pt x="1067666" y="141914"/>
                </a:lnTo>
                <a:lnTo>
                  <a:pt x="1016447" y="125950"/>
                </a:lnTo>
                <a:lnTo>
                  <a:pt x="963308" y="111442"/>
                </a:lnTo>
                <a:lnTo>
                  <a:pt x="908470" y="98446"/>
                </a:lnTo>
                <a:lnTo>
                  <a:pt x="852151" y="87019"/>
                </a:lnTo>
                <a:lnTo>
                  <a:pt x="803879" y="78729"/>
                </a:lnTo>
                <a:lnTo>
                  <a:pt x="217779" y="78729"/>
                </a:lnTo>
                <a:lnTo>
                  <a:pt x="110611" y="0"/>
                </a:lnTo>
                <a:close/>
              </a:path>
              <a:path w="1207770" h="277494">
                <a:moveTo>
                  <a:pt x="1175493" y="183257"/>
                </a:moveTo>
                <a:lnTo>
                  <a:pt x="560559" y="183257"/>
                </a:lnTo>
                <a:lnTo>
                  <a:pt x="575298" y="183414"/>
                </a:lnTo>
                <a:lnTo>
                  <a:pt x="590111" y="183760"/>
                </a:lnTo>
                <a:lnTo>
                  <a:pt x="634901" y="185936"/>
                </a:lnTo>
                <a:lnTo>
                  <a:pt x="683458" y="190187"/>
                </a:lnTo>
                <a:lnTo>
                  <a:pt x="738238" y="197358"/>
                </a:lnTo>
                <a:lnTo>
                  <a:pt x="791551" y="206863"/>
                </a:lnTo>
                <a:lnTo>
                  <a:pt x="842943" y="218591"/>
                </a:lnTo>
                <a:lnTo>
                  <a:pt x="891958" y="232427"/>
                </a:lnTo>
                <a:lnTo>
                  <a:pt x="938143" y="248259"/>
                </a:lnTo>
                <a:lnTo>
                  <a:pt x="981041" y="265973"/>
                </a:lnTo>
                <a:lnTo>
                  <a:pt x="994531" y="272277"/>
                </a:lnTo>
                <a:lnTo>
                  <a:pt x="1207617" y="197967"/>
                </a:lnTo>
                <a:lnTo>
                  <a:pt x="1185880" y="187816"/>
                </a:lnTo>
                <a:lnTo>
                  <a:pt x="1175493" y="183257"/>
                </a:lnTo>
                <a:close/>
              </a:path>
              <a:path w="1207770" h="277494">
                <a:moveTo>
                  <a:pt x="508219" y="54518"/>
                </a:moveTo>
                <a:lnTo>
                  <a:pt x="461148" y="54925"/>
                </a:lnTo>
                <a:lnTo>
                  <a:pt x="414757" y="56545"/>
                </a:lnTo>
                <a:lnTo>
                  <a:pt x="369171" y="59375"/>
                </a:lnTo>
                <a:lnTo>
                  <a:pt x="324516" y="63409"/>
                </a:lnTo>
                <a:lnTo>
                  <a:pt x="280919" y="68642"/>
                </a:lnTo>
                <a:lnTo>
                  <a:pt x="238504" y="75069"/>
                </a:lnTo>
                <a:lnTo>
                  <a:pt x="217779" y="78729"/>
                </a:lnTo>
                <a:lnTo>
                  <a:pt x="803879" y="78729"/>
                </a:lnTo>
                <a:lnTo>
                  <a:pt x="765376" y="72947"/>
                </a:lnTo>
                <a:lnTo>
                  <a:pt x="706315" y="65694"/>
                </a:lnTo>
                <a:lnTo>
                  <a:pt x="652252" y="60632"/>
                </a:lnTo>
                <a:lnTo>
                  <a:pt x="603897" y="57367"/>
                </a:lnTo>
                <a:lnTo>
                  <a:pt x="555844" y="55331"/>
                </a:lnTo>
                <a:lnTo>
                  <a:pt x="508219" y="54518"/>
                </a:lnTo>
                <a:close/>
              </a:path>
            </a:pathLst>
          </a:custGeom>
          <a:solidFill>
            <a:srgbClr val="7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37016" y="1483370"/>
            <a:ext cx="1207770" cy="277495"/>
          </a:xfrm>
          <a:custGeom>
            <a:avLst/>
            <a:gdLst/>
            <a:ahLst/>
            <a:cxnLst/>
            <a:rect l="l" t="t" r="r" b="b"/>
            <a:pathLst>
              <a:path w="1207770" h="277494">
                <a:moveTo>
                  <a:pt x="380359" y="198363"/>
                </a:moveTo>
                <a:lnTo>
                  <a:pt x="419512" y="192059"/>
                </a:lnTo>
                <a:lnTo>
                  <a:pt x="460335" y="187443"/>
                </a:lnTo>
                <a:lnTo>
                  <a:pt x="502557" y="184518"/>
                </a:lnTo>
                <a:lnTo>
                  <a:pt x="545906" y="183289"/>
                </a:lnTo>
                <a:lnTo>
                  <a:pt x="560559" y="183257"/>
                </a:lnTo>
                <a:lnTo>
                  <a:pt x="575298" y="183414"/>
                </a:lnTo>
                <a:lnTo>
                  <a:pt x="619923" y="185021"/>
                </a:lnTo>
                <a:lnTo>
                  <a:pt x="664951" y="188335"/>
                </a:lnTo>
                <a:lnTo>
                  <a:pt x="720119" y="194703"/>
                </a:lnTo>
                <a:lnTo>
                  <a:pt x="773971" y="203442"/>
                </a:lnTo>
                <a:lnTo>
                  <a:pt x="826054" y="214442"/>
                </a:lnTo>
                <a:lnTo>
                  <a:pt x="875912" y="227587"/>
                </a:lnTo>
                <a:lnTo>
                  <a:pt x="923091" y="242767"/>
                </a:lnTo>
                <a:lnTo>
                  <a:pt x="967135" y="259866"/>
                </a:lnTo>
                <a:lnTo>
                  <a:pt x="994531" y="272277"/>
                </a:lnTo>
                <a:lnTo>
                  <a:pt x="1207617" y="197967"/>
                </a:lnTo>
                <a:lnTo>
                  <a:pt x="1163471" y="177980"/>
                </a:lnTo>
                <a:lnTo>
                  <a:pt x="1116747" y="159276"/>
                </a:lnTo>
                <a:lnTo>
                  <a:pt x="1067666" y="141914"/>
                </a:lnTo>
                <a:lnTo>
                  <a:pt x="1016447" y="125950"/>
                </a:lnTo>
                <a:lnTo>
                  <a:pt x="963308" y="111442"/>
                </a:lnTo>
                <a:lnTo>
                  <a:pt x="908470" y="98446"/>
                </a:lnTo>
                <a:lnTo>
                  <a:pt x="852151" y="87019"/>
                </a:lnTo>
                <a:lnTo>
                  <a:pt x="794571" y="77219"/>
                </a:lnTo>
                <a:lnTo>
                  <a:pt x="735948" y="69103"/>
                </a:lnTo>
                <a:lnTo>
                  <a:pt x="676503" y="62727"/>
                </a:lnTo>
                <a:lnTo>
                  <a:pt x="628044" y="58846"/>
                </a:lnTo>
                <a:lnTo>
                  <a:pt x="579825" y="56196"/>
                </a:lnTo>
                <a:lnTo>
                  <a:pt x="531970" y="54772"/>
                </a:lnTo>
                <a:lnTo>
                  <a:pt x="508219" y="54518"/>
                </a:lnTo>
                <a:lnTo>
                  <a:pt x="484607" y="54569"/>
                </a:lnTo>
                <a:lnTo>
                  <a:pt x="437860" y="55584"/>
                </a:lnTo>
                <a:lnTo>
                  <a:pt x="391855" y="57809"/>
                </a:lnTo>
                <a:lnTo>
                  <a:pt x="346719" y="61242"/>
                </a:lnTo>
                <a:lnTo>
                  <a:pt x="302577" y="65876"/>
                </a:lnTo>
                <a:lnTo>
                  <a:pt x="259555" y="71707"/>
                </a:lnTo>
                <a:lnTo>
                  <a:pt x="217779" y="78729"/>
                </a:lnTo>
                <a:lnTo>
                  <a:pt x="110611" y="0"/>
                </a:lnTo>
                <a:lnTo>
                  <a:pt x="0" y="193913"/>
                </a:lnTo>
                <a:lnTo>
                  <a:pt x="487283" y="277093"/>
                </a:lnTo>
                <a:lnTo>
                  <a:pt x="380359" y="19836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54778" y="1756532"/>
            <a:ext cx="1436370" cy="4523740"/>
          </a:xfrm>
          <a:custGeom>
            <a:avLst/>
            <a:gdLst/>
            <a:ahLst/>
            <a:cxnLst/>
            <a:rect l="l" t="t" r="r" b="b"/>
            <a:pathLst>
              <a:path w="1436370" h="4523740">
                <a:moveTo>
                  <a:pt x="999205" y="0"/>
                </a:moveTo>
                <a:lnTo>
                  <a:pt x="931380" y="47305"/>
                </a:lnTo>
                <a:lnTo>
                  <a:pt x="865056" y="99748"/>
                </a:lnTo>
                <a:lnTo>
                  <a:pt x="800339" y="157140"/>
                </a:lnTo>
                <a:lnTo>
                  <a:pt x="737336" y="219289"/>
                </a:lnTo>
                <a:lnTo>
                  <a:pt x="676152" y="286006"/>
                </a:lnTo>
                <a:lnTo>
                  <a:pt x="616896" y="357101"/>
                </a:lnTo>
                <a:lnTo>
                  <a:pt x="559673" y="432383"/>
                </a:lnTo>
                <a:lnTo>
                  <a:pt x="504590" y="511662"/>
                </a:lnTo>
                <a:lnTo>
                  <a:pt x="451753" y="594749"/>
                </a:lnTo>
                <a:lnTo>
                  <a:pt x="401268" y="681452"/>
                </a:lnTo>
                <a:lnTo>
                  <a:pt x="353243" y="771583"/>
                </a:lnTo>
                <a:lnTo>
                  <a:pt x="307784" y="864950"/>
                </a:lnTo>
                <a:lnTo>
                  <a:pt x="264997" y="961364"/>
                </a:lnTo>
                <a:lnTo>
                  <a:pt x="224989" y="1060635"/>
                </a:lnTo>
                <a:lnTo>
                  <a:pt x="187866" y="1162572"/>
                </a:lnTo>
                <a:lnTo>
                  <a:pt x="153735" y="1266985"/>
                </a:lnTo>
                <a:lnTo>
                  <a:pt x="122702" y="1373685"/>
                </a:lnTo>
                <a:lnTo>
                  <a:pt x="94874" y="1482480"/>
                </a:lnTo>
                <a:lnTo>
                  <a:pt x="70358" y="1593182"/>
                </a:lnTo>
                <a:lnTo>
                  <a:pt x="49259" y="1705599"/>
                </a:lnTo>
                <a:lnTo>
                  <a:pt x="24265" y="1876403"/>
                </a:lnTo>
                <a:lnTo>
                  <a:pt x="7921" y="2044791"/>
                </a:lnTo>
                <a:lnTo>
                  <a:pt x="0" y="2210175"/>
                </a:lnTo>
                <a:lnTo>
                  <a:pt x="273" y="2371967"/>
                </a:lnTo>
                <a:lnTo>
                  <a:pt x="8514" y="2529578"/>
                </a:lnTo>
                <a:lnTo>
                  <a:pt x="24494" y="2682420"/>
                </a:lnTo>
                <a:lnTo>
                  <a:pt x="47988" y="2829903"/>
                </a:lnTo>
                <a:lnTo>
                  <a:pt x="78766" y="2971440"/>
                </a:lnTo>
                <a:lnTo>
                  <a:pt x="116603" y="3106442"/>
                </a:lnTo>
                <a:lnTo>
                  <a:pt x="161269" y="3234320"/>
                </a:lnTo>
                <a:lnTo>
                  <a:pt x="212538" y="3354486"/>
                </a:lnTo>
                <a:lnTo>
                  <a:pt x="270183" y="3466351"/>
                </a:lnTo>
                <a:lnTo>
                  <a:pt x="333975" y="3569327"/>
                </a:lnTo>
                <a:lnTo>
                  <a:pt x="403687" y="3662825"/>
                </a:lnTo>
                <a:lnTo>
                  <a:pt x="479093" y="3746256"/>
                </a:lnTo>
                <a:lnTo>
                  <a:pt x="559963" y="3819032"/>
                </a:lnTo>
                <a:lnTo>
                  <a:pt x="646072" y="3880565"/>
                </a:lnTo>
                <a:lnTo>
                  <a:pt x="737191" y="3930265"/>
                </a:lnTo>
                <a:lnTo>
                  <a:pt x="833093" y="3967545"/>
                </a:lnTo>
                <a:lnTo>
                  <a:pt x="933551" y="3991816"/>
                </a:lnTo>
                <a:lnTo>
                  <a:pt x="983867" y="3998660"/>
                </a:lnTo>
                <a:lnTo>
                  <a:pt x="1021897" y="4001546"/>
                </a:lnTo>
                <a:lnTo>
                  <a:pt x="1034624" y="4002079"/>
                </a:lnTo>
                <a:lnTo>
                  <a:pt x="977107" y="4523289"/>
                </a:lnTo>
                <a:lnTo>
                  <a:pt x="1436105" y="3902281"/>
                </a:lnTo>
                <a:lnTo>
                  <a:pt x="1377832" y="3780672"/>
                </a:lnTo>
                <a:lnTo>
                  <a:pt x="1065895" y="3780672"/>
                </a:lnTo>
                <a:lnTo>
                  <a:pt x="1053138" y="3780159"/>
                </a:lnTo>
                <a:lnTo>
                  <a:pt x="1015100" y="3777328"/>
                </a:lnTo>
                <a:lnTo>
                  <a:pt x="886719" y="3750556"/>
                </a:lnTo>
                <a:lnTo>
                  <a:pt x="800231" y="3717099"/>
                </a:lnTo>
                <a:lnTo>
                  <a:pt x="718098" y="3672557"/>
                </a:lnTo>
                <a:lnTo>
                  <a:pt x="640521" y="3617456"/>
                </a:lnTo>
                <a:lnTo>
                  <a:pt x="567697" y="3552320"/>
                </a:lnTo>
                <a:lnTo>
                  <a:pt x="499826" y="3477674"/>
                </a:lnTo>
                <a:lnTo>
                  <a:pt x="437106" y="3394044"/>
                </a:lnTo>
                <a:lnTo>
                  <a:pt x="379735" y="3301956"/>
                </a:lnTo>
                <a:lnTo>
                  <a:pt x="327914" y="3201933"/>
                </a:lnTo>
                <a:lnTo>
                  <a:pt x="281841" y="3094501"/>
                </a:lnTo>
                <a:lnTo>
                  <a:pt x="241713" y="2980185"/>
                </a:lnTo>
                <a:lnTo>
                  <a:pt x="207731" y="2859510"/>
                </a:lnTo>
                <a:lnTo>
                  <a:pt x="180093" y="2733002"/>
                </a:lnTo>
                <a:lnTo>
                  <a:pt x="158998" y="2601186"/>
                </a:lnTo>
                <a:lnTo>
                  <a:pt x="144644" y="2464586"/>
                </a:lnTo>
                <a:lnTo>
                  <a:pt x="137230" y="2323728"/>
                </a:lnTo>
                <a:lnTo>
                  <a:pt x="136956" y="2179137"/>
                </a:lnTo>
                <a:lnTo>
                  <a:pt x="144019" y="2031338"/>
                </a:lnTo>
                <a:lnTo>
                  <a:pt x="158619" y="1880855"/>
                </a:lnTo>
                <a:lnTo>
                  <a:pt x="180954" y="1728215"/>
                </a:lnTo>
                <a:lnTo>
                  <a:pt x="199810" y="1627750"/>
                </a:lnTo>
                <a:lnTo>
                  <a:pt x="221719" y="1528815"/>
                </a:lnTo>
                <a:lnTo>
                  <a:pt x="246588" y="1431581"/>
                </a:lnTo>
                <a:lnTo>
                  <a:pt x="274321" y="1336218"/>
                </a:lnTo>
                <a:lnTo>
                  <a:pt x="304824" y="1242897"/>
                </a:lnTo>
                <a:lnTo>
                  <a:pt x="338000" y="1151787"/>
                </a:lnTo>
                <a:lnTo>
                  <a:pt x="373756" y="1063059"/>
                </a:lnTo>
                <a:lnTo>
                  <a:pt x="411996" y="976883"/>
                </a:lnTo>
                <a:lnTo>
                  <a:pt x="452626" y="893431"/>
                </a:lnTo>
                <a:lnTo>
                  <a:pt x="495550" y="812871"/>
                </a:lnTo>
                <a:lnTo>
                  <a:pt x="540673" y="735374"/>
                </a:lnTo>
                <a:lnTo>
                  <a:pt x="587900" y="661111"/>
                </a:lnTo>
                <a:lnTo>
                  <a:pt x="637137" y="590251"/>
                </a:lnTo>
                <a:lnTo>
                  <a:pt x="688289" y="522966"/>
                </a:lnTo>
                <a:lnTo>
                  <a:pt x="741260" y="459425"/>
                </a:lnTo>
                <a:lnTo>
                  <a:pt x="795955" y="399800"/>
                </a:lnTo>
                <a:lnTo>
                  <a:pt x="852280" y="344259"/>
                </a:lnTo>
                <a:lnTo>
                  <a:pt x="910139" y="292973"/>
                </a:lnTo>
                <a:lnTo>
                  <a:pt x="969438" y="246113"/>
                </a:lnTo>
                <a:lnTo>
                  <a:pt x="1030081" y="203850"/>
                </a:lnTo>
                <a:lnTo>
                  <a:pt x="999205" y="0"/>
                </a:lnTo>
                <a:close/>
              </a:path>
              <a:path w="1436370" h="4523740">
                <a:moveTo>
                  <a:pt x="1128135" y="3259582"/>
                </a:moveTo>
                <a:lnTo>
                  <a:pt x="1065895" y="3780672"/>
                </a:lnTo>
                <a:lnTo>
                  <a:pt x="1377832" y="3780672"/>
                </a:lnTo>
                <a:lnTo>
                  <a:pt x="1128135" y="3259582"/>
                </a:lnTo>
                <a:close/>
              </a:path>
            </a:pathLst>
          </a:custGeom>
          <a:solidFill>
            <a:srgbClr val="7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54778" y="1756532"/>
            <a:ext cx="1436370" cy="4523740"/>
          </a:xfrm>
          <a:custGeom>
            <a:avLst/>
            <a:gdLst/>
            <a:ahLst/>
            <a:cxnLst/>
            <a:rect l="l" t="t" r="r" b="b"/>
            <a:pathLst>
              <a:path w="1436370" h="4523740">
                <a:moveTo>
                  <a:pt x="1065895" y="3780672"/>
                </a:moveTo>
                <a:lnTo>
                  <a:pt x="1027743" y="3778494"/>
                </a:lnTo>
                <a:lnTo>
                  <a:pt x="977365" y="3772404"/>
                </a:lnTo>
                <a:lnTo>
                  <a:pt x="886719" y="3750556"/>
                </a:lnTo>
                <a:lnTo>
                  <a:pt x="800231" y="3717099"/>
                </a:lnTo>
                <a:lnTo>
                  <a:pt x="718098" y="3672557"/>
                </a:lnTo>
                <a:lnTo>
                  <a:pt x="640521" y="3617456"/>
                </a:lnTo>
                <a:lnTo>
                  <a:pt x="567697" y="3552320"/>
                </a:lnTo>
                <a:lnTo>
                  <a:pt x="499826" y="3477674"/>
                </a:lnTo>
                <a:lnTo>
                  <a:pt x="437106" y="3394044"/>
                </a:lnTo>
                <a:lnTo>
                  <a:pt x="379735" y="3301956"/>
                </a:lnTo>
                <a:lnTo>
                  <a:pt x="327914" y="3201933"/>
                </a:lnTo>
                <a:lnTo>
                  <a:pt x="281841" y="3094501"/>
                </a:lnTo>
                <a:lnTo>
                  <a:pt x="241713" y="2980185"/>
                </a:lnTo>
                <a:lnTo>
                  <a:pt x="207731" y="2859510"/>
                </a:lnTo>
                <a:lnTo>
                  <a:pt x="180093" y="2733002"/>
                </a:lnTo>
                <a:lnTo>
                  <a:pt x="158998" y="2601186"/>
                </a:lnTo>
                <a:lnTo>
                  <a:pt x="144644" y="2464586"/>
                </a:lnTo>
                <a:lnTo>
                  <a:pt x="137230" y="2323728"/>
                </a:lnTo>
                <a:lnTo>
                  <a:pt x="136956" y="2179137"/>
                </a:lnTo>
                <a:lnTo>
                  <a:pt x="144019" y="2031338"/>
                </a:lnTo>
                <a:lnTo>
                  <a:pt x="158619" y="1880855"/>
                </a:lnTo>
                <a:lnTo>
                  <a:pt x="180954" y="1728215"/>
                </a:lnTo>
                <a:lnTo>
                  <a:pt x="199810" y="1627750"/>
                </a:lnTo>
                <a:lnTo>
                  <a:pt x="221719" y="1528815"/>
                </a:lnTo>
                <a:lnTo>
                  <a:pt x="246588" y="1431581"/>
                </a:lnTo>
                <a:lnTo>
                  <a:pt x="274321" y="1336218"/>
                </a:lnTo>
                <a:lnTo>
                  <a:pt x="304824" y="1242897"/>
                </a:lnTo>
                <a:lnTo>
                  <a:pt x="338000" y="1151787"/>
                </a:lnTo>
                <a:lnTo>
                  <a:pt x="373756" y="1063059"/>
                </a:lnTo>
                <a:lnTo>
                  <a:pt x="411996" y="976883"/>
                </a:lnTo>
                <a:lnTo>
                  <a:pt x="452626" y="893431"/>
                </a:lnTo>
                <a:lnTo>
                  <a:pt x="495550" y="812871"/>
                </a:lnTo>
                <a:lnTo>
                  <a:pt x="540673" y="735374"/>
                </a:lnTo>
                <a:lnTo>
                  <a:pt x="587900" y="661111"/>
                </a:lnTo>
                <a:lnTo>
                  <a:pt x="637137" y="590251"/>
                </a:lnTo>
                <a:lnTo>
                  <a:pt x="688289" y="522966"/>
                </a:lnTo>
                <a:lnTo>
                  <a:pt x="741260" y="459425"/>
                </a:lnTo>
                <a:lnTo>
                  <a:pt x="795955" y="399800"/>
                </a:lnTo>
                <a:lnTo>
                  <a:pt x="852280" y="344259"/>
                </a:lnTo>
                <a:lnTo>
                  <a:pt x="910139" y="292973"/>
                </a:lnTo>
                <a:lnTo>
                  <a:pt x="969438" y="246113"/>
                </a:lnTo>
                <a:lnTo>
                  <a:pt x="1030081" y="203850"/>
                </a:lnTo>
                <a:lnTo>
                  <a:pt x="999205" y="0"/>
                </a:lnTo>
                <a:lnTo>
                  <a:pt x="931380" y="47305"/>
                </a:lnTo>
                <a:lnTo>
                  <a:pt x="865056" y="99748"/>
                </a:lnTo>
                <a:lnTo>
                  <a:pt x="800339" y="157140"/>
                </a:lnTo>
                <a:lnTo>
                  <a:pt x="737336" y="219289"/>
                </a:lnTo>
                <a:lnTo>
                  <a:pt x="676152" y="286006"/>
                </a:lnTo>
                <a:lnTo>
                  <a:pt x="616896" y="357101"/>
                </a:lnTo>
                <a:lnTo>
                  <a:pt x="559673" y="432383"/>
                </a:lnTo>
                <a:lnTo>
                  <a:pt x="504590" y="511662"/>
                </a:lnTo>
                <a:lnTo>
                  <a:pt x="451753" y="594749"/>
                </a:lnTo>
                <a:lnTo>
                  <a:pt x="401268" y="681452"/>
                </a:lnTo>
                <a:lnTo>
                  <a:pt x="353243" y="771583"/>
                </a:lnTo>
                <a:lnTo>
                  <a:pt x="307784" y="864950"/>
                </a:lnTo>
                <a:lnTo>
                  <a:pt x="264997" y="961364"/>
                </a:lnTo>
                <a:lnTo>
                  <a:pt x="224989" y="1060635"/>
                </a:lnTo>
                <a:lnTo>
                  <a:pt x="187866" y="1162572"/>
                </a:lnTo>
                <a:lnTo>
                  <a:pt x="153735" y="1266985"/>
                </a:lnTo>
                <a:lnTo>
                  <a:pt x="122702" y="1373685"/>
                </a:lnTo>
                <a:lnTo>
                  <a:pt x="94874" y="1482480"/>
                </a:lnTo>
                <a:lnTo>
                  <a:pt x="70358" y="1593182"/>
                </a:lnTo>
                <a:lnTo>
                  <a:pt x="49259" y="1705599"/>
                </a:lnTo>
                <a:lnTo>
                  <a:pt x="24265" y="1876403"/>
                </a:lnTo>
                <a:lnTo>
                  <a:pt x="7921" y="2044791"/>
                </a:lnTo>
                <a:lnTo>
                  <a:pt x="0" y="2210175"/>
                </a:lnTo>
                <a:lnTo>
                  <a:pt x="273" y="2371967"/>
                </a:lnTo>
                <a:lnTo>
                  <a:pt x="8514" y="2529578"/>
                </a:lnTo>
                <a:lnTo>
                  <a:pt x="24494" y="2682420"/>
                </a:lnTo>
                <a:lnTo>
                  <a:pt x="47988" y="2829903"/>
                </a:lnTo>
                <a:lnTo>
                  <a:pt x="78766" y="2971440"/>
                </a:lnTo>
                <a:lnTo>
                  <a:pt x="116603" y="3106442"/>
                </a:lnTo>
                <a:lnTo>
                  <a:pt x="161269" y="3234320"/>
                </a:lnTo>
                <a:lnTo>
                  <a:pt x="212538" y="3354486"/>
                </a:lnTo>
                <a:lnTo>
                  <a:pt x="270183" y="3466351"/>
                </a:lnTo>
                <a:lnTo>
                  <a:pt x="333975" y="3569327"/>
                </a:lnTo>
                <a:lnTo>
                  <a:pt x="403687" y="3662825"/>
                </a:lnTo>
                <a:lnTo>
                  <a:pt x="479093" y="3746256"/>
                </a:lnTo>
                <a:lnTo>
                  <a:pt x="559963" y="3819032"/>
                </a:lnTo>
                <a:lnTo>
                  <a:pt x="646072" y="3880565"/>
                </a:lnTo>
                <a:lnTo>
                  <a:pt x="737191" y="3930265"/>
                </a:lnTo>
                <a:lnTo>
                  <a:pt x="833093" y="3967545"/>
                </a:lnTo>
                <a:lnTo>
                  <a:pt x="933551" y="3991816"/>
                </a:lnTo>
                <a:lnTo>
                  <a:pt x="983867" y="3998660"/>
                </a:lnTo>
                <a:lnTo>
                  <a:pt x="1021897" y="4001546"/>
                </a:lnTo>
                <a:lnTo>
                  <a:pt x="1034624" y="4002079"/>
                </a:lnTo>
                <a:lnTo>
                  <a:pt x="977107" y="4523289"/>
                </a:lnTo>
                <a:lnTo>
                  <a:pt x="1436105" y="3902281"/>
                </a:lnTo>
                <a:lnTo>
                  <a:pt x="1128135" y="3259582"/>
                </a:lnTo>
                <a:lnTo>
                  <a:pt x="1065895" y="3780672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986789" y="5953307"/>
            <a:ext cx="331470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H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4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aklion</a:t>
            </a:r>
            <a:endParaRPr sz="1800">
              <a:latin typeface="Calibri"/>
              <a:cs typeface="Calibri"/>
            </a:endParaRPr>
          </a:p>
          <a:p>
            <a:pPr marR="52705" algn="r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12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-27</a:t>
            </a:r>
            <a:r>
              <a:rPr sz="1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2012</a:t>
            </a:r>
            <a:r>
              <a:rPr sz="18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3200"/>
                </a:solidFill>
                <a:latin typeface="Calibri"/>
                <a:cs typeface="Calibri"/>
              </a:rPr>
              <a:t>(3000</a:t>
            </a:r>
            <a:r>
              <a:rPr sz="1800" b="1" spc="-40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3200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FF3200"/>
                </a:solidFill>
                <a:latin typeface="Calibri"/>
                <a:cs typeface="Calibri"/>
              </a:rPr>
              <a:t>tu</a:t>
            </a:r>
            <a:r>
              <a:rPr sz="1800" b="1" spc="5" dirty="0">
                <a:solidFill>
                  <a:srgbClr val="FF3200"/>
                </a:solidFill>
                <a:latin typeface="Calibri"/>
                <a:cs typeface="Calibri"/>
              </a:rPr>
              <a:t>d</a:t>
            </a:r>
            <a:r>
              <a:rPr sz="1800" b="1" spc="-5" dirty="0">
                <a:solidFill>
                  <a:srgbClr val="FF3200"/>
                </a:solidFill>
                <a:latin typeface="Calibri"/>
                <a:cs typeface="Calibri"/>
              </a:rPr>
              <a:t>e</a:t>
            </a:r>
            <a:r>
              <a:rPr sz="1800" b="1" spc="-15" dirty="0">
                <a:solidFill>
                  <a:srgbClr val="FF3200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FF3200"/>
                </a:solidFill>
                <a:latin typeface="Calibri"/>
                <a:cs typeface="Calibri"/>
              </a:rPr>
              <a:t>t</a:t>
            </a:r>
            <a:r>
              <a:rPr sz="1800" b="1" spc="-15" dirty="0">
                <a:solidFill>
                  <a:srgbClr val="FF3200"/>
                </a:solidFill>
                <a:latin typeface="Calibri"/>
                <a:cs typeface="Calibri"/>
              </a:rPr>
              <a:t>s</a:t>
            </a:r>
            <a:r>
              <a:rPr sz="1800" b="1" spc="-10" dirty="0">
                <a:solidFill>
                  <a:srgbClr val="FF3200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743200" y="2972294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03595" y="0"/>
                </a:moveTo>
                <a:lnTo>
                  <a:pt x="62898" y="11690"/>
                </a:lnTo>
                <a:lnTo>
                  <a:pt x="30011" y="36609"/>
                </a:lnTo>
                <a:lnTo>
                  <a:pt x="8016" y="71674"/>
                </a:lnTo>
                <a:lnTo>
                  <a:pt x="0" y="113805"/>
                </a:lnTo>
                <a:lnTo>
                  <a:pt x="518" y="124760"/>
                </a:lnTo>
                <a:lnTo>
                  <a:pt x="12276" y="165370"/>
                </a:lnTo>
                <a:lnTo>
                  <a:pt x="37243" y="198177"/>
                </a:lnTo>
                <a:lnTo>
                  <a:pt x="72375" y="220111"/>
                </a:lnTo>
                <a:lnTo>
                  <a:pt x="114627" y="228104"/>
                </a:lnTo>
                <a:lnTo>
                  <a:pt x="128927" y="227175"/>
                </a:lnTo>
                <a:lnTo>
                  <a:pt x="168211" y="214461"/>
                </a:lnTo>
                <a:lnTo>
                  <a:pt x="199824" y="188807"/>
                </a:lnTo>
                <a:lnTo>
                  <a:pt x="220879" y="152712"/>
                </a:lnTo>
                <a:lnTo>
                  <a:pt x="228486" y="108680"/>
                </a:lnTo>
                <a:lnTo>
                  <a:pt x="227031" y="94897"/>
                </a:lnTo>
                <a:lnTo>
                  <a:pt x="213221" y="57174"/>
                </a:lnTo>
                <a:lnTo>
                  <a:pt x="186754" y="26986"/>
                </a:lnTo>
                <a:lnTo>
                  <a:pt x="149565" y="7029"/>
                </a:lnTo>
                <a:lnTo>
                  <a:pt x="103595" y="0"/>
                </a:lnTo>
                <a:close/>
              </a:path>
            </a:pathLst>
          </a:custGeom>
          <a:solidFill>
            <a:srgbClr val="91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43200" y="2972294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113805"/>
                </a:moveTo>
                <a:lnTo>
                  <a:pt x="8016" y="71674"/>
                </a:lnTo>
                <a:lnTo>
                  <a:pt x="30011" y="36609"/>
                </a:lnTo>
                <a:lnTo>
                  <a:pt x="62898" y="11690"/>
                </a:lnTo>
                <a:lnTo>
                  <a:pt x="103595" y="0"/>
                </a:lnTo>
                <a:lnTo>
                  <a:pt x="119775" y="740"/>
                </a:lnTo>
                <a:lnTo>
                  <a:pt x="163033" y="12378"/>
                </a:lnTo>
                <a:lnTo>
                  <a:pt x="196863" y="36045"/>
                </a:lnTo>
                <a:lnTo>
                  <a:pt x="219327" y="69044"/>
                </a:lnTo>
                <a:lnTo>
                  <a:pt x="228486" y="108680"/>
                </a:lnTo>
                <a:lnTo>
                  <a:pt x="227623" y="124085"/>
                </a:lnTo>
                <a:lnTo>
                  <a:pt x="215212" y="165749"/>
                </a:lnTo>
                <a:lnTo>
                  <a:pt x="190317" y="198642"/>
                </a:lnTo>
                <a:lnTo>
                  <a:pt x="155826" y="220260"/>
                </a:lnTo>
                <a:lnTo>
                  <a:pt x="114627" y="228104"/>
                </a:lnTo>
                <a:lnTo>
                  <a:pt x="99940" y="227178"/>
                </a:lnTo>
                <a:lnTo>
                  <a:pt x="59723" y="214197"/>
                </a:lnTo>
                <a:lnTo>
                  <a:pt x="27641" y="188298"/>
                </a:lnTo>
                <a:lnTo>
                  <a:pt x="6738" y="152549"/>
                </a:lnTo>
                <a:lnTo>
                  <a:pt x="0" y="113805"/>
                </a:lnTo>
                <a:close/>
              </a:path>
            </a:pathLst>
          </a:custGeom>
          <a:ln w="914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35295" y="2590159"/>
            <a:ext cx="1301115" cy="3276600"/>
          </a:xfrm>
          <a:custGeom>
            <a:avLst/>
            <a:gdLst/>
            <a:ahLst/>
            <a:cxnLst/>
            <a:rect l="l" t="t" r="r" b="b"/>
            <a:pathLst>
              <a:path w="1301114" h="3276600">
                <a:moveTo>
                  <a:pt x="624745" y="715517"/>
                </a:moveTo>
                <a:lnTo>
                  <a:pt x="299216" y="715517"/>
                </a:lnTo>
                <a:lnTo>
                  <a:pt x="333318" y="731887"/>
                </a:lnTo>
                <a:lnTo>
                  <a:pt x="367894" y="752360"/>
                </a:lnTo>
                <a:lnTo>
                  <a:pt x="402844" y="776795"/>
                </a:lnTo>
                <a:lnTo>
                  <a:pt x="438067" y="805047"/>
                </a:lnTo>
                <a:lnTo>
                  <a:pt x="473463" y="836974"/>
                </a:lnTo>
                <a:lnTo>
                  <a:pt x="508933" y="872431"/>
                </a:lnTo>
                <a:lnTo>
                  <a:pt x="544376" y="911276"/>
                </a:lnTo>
                <a:lnTo>
                  <a:pt x="579692" y="953365"/>
                </a:lnTo>
                <a:lnTo>
                  <a:pt x="614782" y="998554"/>
                </a:lnTo>
                <a:lnTo>
                  <a:pt x="649545" y="1046701"/>
                </a:lnTo>
                <a:lnTo>
                  <a:pt x="683882" y="1097661"/>
                </a:lnTo>
                <a:lnTo>
                  <a:pt x="717692" y="1151292"/>
                </a:lnTo>
                <a:lnTo>
                  <a:pt x="750875" y="1207450"/>
                </a:lnTo>
                <a:lnTo>
                  <a:pt x="783332" y="1265991"/>
                </a:lnTo>
                <a:lnTo>
                  <a:pt x="814963" y="1326773"/>
                </a:lnTo>
                <a:lnTo>
                  <a:pt x="845667" y="1389651"/>
                </a:lnTo>
                <a:lnTo>
                  <a:pt x="875344" y="1454483"/>
                </a:lnTo>
                <a:lnTo>
                  <a:pt x="903895" y="1521124"/>
                </a:lnTo>
                <a:lnTo>
                  <a:pt x="931220" y="1589432"/>
                </a:lnTo>
                <a:lnTo>
                  <a:pt x="957218" y="1659264"/>
                </a:lnTo>
                <a:lnTo>
                  <a:pt x="988381" y="1750650"/>
                </a:lnTo>
                <a:lnTo>
                  <a:pt x="1016085" y="1840993"/>
                </a:lnTo>
                <a:lnTo>
                  <a:pt x="1040335" y="1929968"/>
                </a:lnTo>
                <a:lnTo>
                  <a:pt x="1061139" y="2017251"/>
                </a:lnTo>
                <a:lnTo>
                  <a:pt x="1078502" y="2102517"/>
                </a:lnTo>
                <a:lnTo>
                  <a:pt x="1092433" y="2185444"/>
                </a:lnTo>
                <a:lnTo>
                  <a:pt x="1102937" y="2265706"/>
                </a:lnTo>
                <a:lnTo>
                  <a:pt x="1110020" y="2342980"/>
                </a:lnTo>
                <a:lnTo>
                  <a:pt x="1113690" y="2416942"/>
                </a:lnTo>
                <a:lnTo>
                  <a:pt x="1113954" y="2487267"/>
                </a:lnTo>
                <a:lnTo>
                  <a:pt x="1110817" y="2553632"/>
                </a:lnTo>
                <a:lnTo>
                  <a:pt x="1104286" y="2615713"/>
                </a:lnTo>
                <a:lnTo>
                  <a:pt x="1094369" y="2673185"/>
                </a:lnTo>
                <a:lnTo>
                  <a:pt x="1081071" y="2725724"/>
                </a:lnTo>
                <a:lnTo>
                  <a:pt x="1064400" y="2773007"/>
                </a:lnTo>
                <a:lnTo>
                  <a:pt x="1044361" y="2814709"/>
                </a:lnTo>
                <a:lnTo>
                  <a:pt x="1020962" y="2850507"/>
                </a:lnTo>
                <a:lnTo>
                  <a:pt x="994210" y="2880076"/>
                </a:lnTo>
                <a:lnTo>
                  <a:pt x="930670" y="2919231"/>
                </a:lnTo>
                <a:lnTo>
                  <a:pt x="1058686" y="3276417"/>
                </a:lnTo>
                <a:lnTo>
                  <a:pt x="1102905" y="3255082"/>
                </a:lnTo>
                <a:lnTo>
                  <a:pt x="1142710" y="3224652"/>
                </a:lnTo>
                <a:lnTo>
                  <a:pt x="1178090" y="3185556"/>
                </a:lnTo>
                <a:lnTo>
                  <a:pt x="1209037" y="3138223"/>
                </a:lnTo>
                <a:lnTo>
                  <a:pt x="1235542" y="3083080"/>
                </a:lnTo>
                <a:lnTo>
                  <a:pt x="1257595" y="3020557"/>
                </a:lnTo>
                <a:lnTo>
                  <a:pt x="1275188" y="2951082"/>
                </a:lnTo>
                <a:lnTo>
                  <a:pt x="1288311" y="2875083"/>
                </a:lnTo>
                <a:lnTo>
                  <a:pt x="1296955" y="2792989"/>
                </a:lnTo>
                <a:lnTo>
                  <a:pt x="1301112" y="2705229"/>
                </a:lnTo>
                <a:lnTo>
                  <a:pt x="1300772" y="2612230"/>
                </a:lnTo>
                <a:lnTo>
                  <a:pt x="1295926" y="2514422"/>
                </a:lnTo>
                <a:lnTo>
                  <a:pt x="1286566" y="2412233"/>
                </a:lnTo>
                <a:lnTo>
                  <a:pt x="1272681" y="2306091"/>
                </a:lnTo>
                <a:lnTo>
                  <a:pt x="1254263" y="2196425"/>
                </a:lnTo>
                <a:lnTo>
                  <a:pt x="1231303" y="2083664"/>
                </a:lnTo>
                <a:lnTo>
                  <a:pt x="1203792" y="1968236"/>
                </a:lnTo>
                <a:lnTo>
                  <a:pt x="1171720" y="1850569"/>
                </a:lnTo>
                <a:lnTo>
                  <a:pt x="1135079" y="1731092"/>
                </a:lnTo>
                <a:lnTo>
                  <a:pt x="1093860" y="1610233"/>
                </a:lnTo>
                <a:lnTo>
                  <a:pt x="1059484" y="1517889"/>
                </a:lnTo>
                <a:lnTo>
                  <a:pt x="1023354" y="1427557"/>
                </a:lnTo>
                <a:lnTo>
                  <a:pt x="985600" y="1339427"/>
                </a:lnTo>
                <a:lnTo>
                  <a:pt x="946355" y="1253690"/>
                </a:lnTo>
                <a:lnTo>
                  <a:pt x="905752" y="1170535"/>
                </a:lnTo>
                <a:lnTo>
                  <a:pt x="863923" y="1090153"/>
                </a:lnTo>
                <a:lnTo>
                  <a:pt x="821000" y="1012733"/>
                </a:lnTo>
                <a:lnTo>
                  <a:pt x="777115" y="938464"/>
                </a:lnTo>
                <a:lnTo>
                  <a:pt x="732401" y="867537"/>
                </a:lnTo>
                <a:lnTo>
                  <a:pt x="686990" y="800142"/>
                </a:lnTo>
                <a:lnTo>
                  <a:pt x="641014" y="736468"/>
                </a:lnTo>
                <a:lnTo>
                  <a:pt x="624745" y="715517"/>
                </a:lnTo>
                <a:close/>
              </a:path>
              <a:path w="1301114" h="3276600">
                <a:moveTo>
                  <a:pt x="146175" y="0"/>
                </a:moveTo>
                <a:lnTo>
                  <a:pt x="0" y="428640"/>
                </a:lnTo>
                <a:lnTo>
                  <a:pt x="376696" y="1077864"/>
                </a:lnTo>
                <a:lnTo>
                  <a:pt x="299216" y="715517"/>
                </a:lnTo>
                <a:lnTo>
                  <a:pt x="624745" y="715517"/>
                </a:lnTo>
                <a:lnTo>
                  <a:pt x="594606" y="676706"/>
                </a:lnTo>
                <a:lnTo>
                  <a:pt x="547898" y="621044"/>
                </a:lnTo>
                <a:lnTo>
                  <a:pt x="501022" y="569674"/>
                </a:lnTo>
                <a:lnTo>
                  <a:pt x="454111" y="522784"/>
                </a:lnTo>
                <a:lnTo>
                  <a:pt x="407297" y="480566"/>
                </a:lnTo>
                <a:lnTo>
                  <a:pt x="360712" y="443207"/>
                </a:lnTo>
                <a:lnTo>
                  <a:pt x="314489" y="410899"/>
                </a:lnTo>
                <a:lnTo>
                  <a:pt x="268759" y="383831"/>
                </a:lnTo>
                <a:lnTo>
                  <a:pt x="223656" y="362193"/>
                </a:lnTo>
                <a:lnTo>
                  <a:pt x="146175" y="0"/>
                </a:lnTo>
                <a:close/>
              </a:path>
            </a:pathLst>
          </a:custGeom>
          <a:solidFill>
            <a:srgbClr val="91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35295" y="2590159"/>
            <a:ext cx="1301115" cy="3276600"/>
          </a:xfrm>
          <a:custGeom>
            <a:avLst/>
            <a:gdLst/>
            <a:ahLst/>
            <a:cxnLst/>
            <a:rect l="l" t="t" r="r" b="b"/>
            <a:pathLst>
              <a:path w="1301114" h="3276600">
                <a:moveTo>
                  <a:pt x="299216" y="715517"/>
                </a:moveTo>
                <a:lnTo>
                  <a:pt x="367894" y="752360"/>
                </a:lnTo>
                <a:lnTo>
                  <a:pt x="402844" y="776795"/>
                </a:lnTo>
                <a:lnTo>
                  <a:pt x="438067" y="805047"/>
                </a:lnTo>
                <a:lnTo>
                  <a:pt x="473463" y="836974"/>
                </a:lnTo>
                <a:lnTo>
                  <a:pt x="508933" y="872431"/>
                </a:lnTo>
                <a:lnTo>
                  <a:pt x="544376" y="911276"/>
                </a:lnTo>
                <a:lnTo>
                  <a:pt x="579692" y="953365"/>
                </a:lnTo>
                <a:lnTo>
                  <a:pt x="614782" y="998554"/>
                </a:lnTo>
                <a:lnTo>
                  <a:pt x="649545" y="1046701"/>
                </a:lnTo>
                <a:lnTo>
                  <a:pt x="683882" y="1097661"/>
                </a:lnTo>
                <a:lnTo>
                  <a:pt x="717692" y="1151292"/>
                </a:lnTo>
                <a:lnTo>
                  <a:pt x="750875" y="1207450"/>
                </a:lnTo>
                <a:lnTo>
                  <a:pt x="783332" y="1265991"/>
                </a:lnTo>
                <a:lnTo>
                  <a:pt x="814963" y="1326773"/>
                </a:lnTo>
                <a:lnTo>
                  <a:pt x="845667" y="1389651"/>
                </a:lnTo>
                <a:lnTo>
                  <a:pt x="875344" y="1454483"/>
                </a:lnTo>
                <a:lnTo>
                  <a:pt x="903895" y="1521124"/>
                </a:lnTo>
                <a:lnTo>
                  <a:pt x="931220" y="1589432"/>
                </a:lnTo>
                <a:lnTo>
                  <a:pt x="957218" y="1659264"/>
                </a:lnTo>
                <a:lnTo>
                  <a:pt x="988381" y="1750650"/>
                </a:lnTo>
                <a:lnTo>
                  <a:pt x="1016085" y="1840993"/>
                </a:lnTo>
                <a:lnTo>
                  <a:pt x="1040335" y="1929968"/>
                </a:lnTo>
                <a:lnTo>
                  <a:pt x="1061139" y="2017251"/>
                </a:lnTo>
                <a:lnTo>
                  <a:pt x="1078502" y="2102517"/>
                </a:lnTo>
                <a:lnTo>
                  <a:pt x="1092433" y="2185444"/>
                </a:lnTo>
                <a:lnTo>
                  <a:pt x="1102937" y="2265706"/>
                </a:lnTo>
                <a:lnTo>
                  <a:pt x="1110020" y="2342980"/>
                </a:lnTo>
                <a:lnTo>
                  <a:pt x="1113690" y="2416942"/>
                </a:lnTo>
                <a:lnTo>
                  <a:pt x="1113954" y="2487267"/>
                </a:lnTo>
                <a:lnTo>
                  <a:pt x="1110817" y="2553632"/>
                </a:lnTo>
                <a:lnTo>
                  <a:pt x="1104286" y="2615713"/>
                </a:lnTo>
                <a:lnTo>
                  <a:pt x="1094369" y="2673185"/>
                </a:lnTo>
                <a:lnTo>
                  <a:pt x="1081071" y="2725724"/>
                </a:lnTo>
                <a:lnTo>
                  <a:pt x="1064400" y="2773007"/>
                </a:lnTo>
                <a:lnTo>
                  <a:pt x="1044361" y="2814709"/>
                </a:lnTo>
                <a:lnTo>
                  <a:pt x="1020962" y="2850507"/>
                </a:lnTo>
                <a:lnTo>
                  <a:pt x="994210" y="2880076"/>
                </a:lnTo>
                <a:lnTo>
                  <a:pt x="930670" y="2919231"/>
                </a:lnTo>
                <a:lnTo>
                  <a:pt x="1058686" y="3276417"/>
                </a:lnTo>
                <a:lnTo>
                  <a:pt x="1102905" y="3255082"/>
                </a:lnTo>
                <a:lnTo>
                  <a:pt x="1142710" y="3224652"/>
                </a:lnTo>
                <a:lnTo>
                  <a:pt x="1178090" y="3185556"/>
                </a:lnTo>
                <a:lnTo>
                  <a:pt x="1209037" y="3138223"/>
                </a:lnTo>
                <a:lnTo>
                  <a:pt x="1235542" y="3083080"/>
                </a:lnTo>
                <a:lnTo>
                  <a:pt x="1257595" y="3020557"/>
                </a:lnTo>
                <a:lnTo>
                  <a:pt x="1275188" y="2951082"/>
                </a:lnTo>
                <a:lnTo>
                  <a:pt x="1288311" y="2875083"/>
                </a:lnTo>
                <a:lnTo>
                  <a:pt x="1296955" y="2792989"/>
                </a:lnTo>
                <a:lnTo>
                  <a:pt x="1301112" y="2705229"/>
                </a:lnTo>
                <a:lnTo>
                  <a:pt x="1300772" y="2612230"/>
                </a:lnTo>
                <a:lnTo>
                  <a:pt x="1295926" y="2514422"/>
                </a:lnTo>
                <a:lnTo>
                  <a:pt x="1286566" y="2412233"/>
                </a:lnTo>
                <a:lnTo>
                  <a:pt x="1272681" y="2306091"/>
                </a:lnTo>
                <a:lnTo>
                  <a:pt x="1254263" y="2196425"/>
                </a:lnTo>
                <a:lnTo>
                  <a:pt x="1231303" y="2083664"/>
                </a:lnTo>
                <a:lnTo>
                  <a:pt x="1203792" y="1968236"/>
                </a:lnTo>
                <a:lnTo>
                  <a:pt x="1171720" y="1850569"/>
                </a:lnTo>
                <a:lnTo>
                  <a:pt x="1135079" y="1731092"/>
                </a:lnTo>
                <a:lnTo>
                  <a:pt x="1093860" y="1610233"/>
                </a:lnTo>
                <a:lnTo>
                  <a:pt x="1059484" y="1517889"/>
                </a:lnTo>
                <a:lnTo>
                  <a:pt x="1023354" y="1427557"/>
                </a:lnTo>
                <a:lnTo>
                  <a:pt x="985600" y="1339427"/>
                </a:lnTo>
                <a:lnTo>
                  <a:pt x="946355" y="1253690"/>
                </a:lnTo>
                <a:lnTo>
                  <a:pt x="905752" y="1170535"/>
                </a:lnTo>
                <a:lnTo>
                  <a:pt x="863923" y="1090153"/>
                </a:lnTo>
                <a:lnTo>
                  <a:pt x="821000" y="1012733"/>
                </a:lnTo>
                <a:lnTo>
                  <a:pt x="777115" y="938464"/>
                </a:lnTo>
                <a:lnTo>
                  <a:pt x="732401" y="867537"/>
                </a:lnTo>
                <a:lnTo>
                  <a:pt x="686990" y="800142"/>
                </a:lnTo>
                <a:lnTo>
                  <a:pt x="641014" y="736468"/>
                </a:lnTo>
                <a:lnTo>
                  <a:pt x="594606" y="676706"/>
                </a:lnTo>
                <a:lnTo>
                  <a:pt x="547898" y="621044"/>
                </a:lnTo>
                <a:lnTo>
                  <a:pt x="501022" y="569674"/>
                </a:lnTo>
                <a:lnTo>
                  <a:pt x="454111" y="522784"/>
                </a:lnTo>
                <a:lnTo>
                  <a:pt x="407297" y="480566"/>
                </a:lnTo>
                <a:lnTo>
                  <a:pt x="360712" y="443207"/>
                </a:lnTo>
                <a:lnTo>
                  <a:pt x="314489" y="410899"/>
                </a:lnTo>
                <a:lnTo>
                  <a:pt x="268759" y="383831"/>
                </a:lnTo>
                <a:lnTo>
                  <a:pt x="223656" y="362193"/>
                </a:lnTo>
                <a:lnTo>
                  <a:pt x="146175" y="0"/>
                </a:lnTo>
                <a:lnTo>
                  <a:pt x="0" y="428640"/>
                </a:lnTo>
                <a:lnTo>
                  <a:pt x="376696" y="1077864"/>
                </a:lnTo>
                <a:lnTo>
                  <a:pt x="299216" y="715517"/>
                </a:lnTo>
                <a:close/>
              </a:path>
            </a:pathLst>
          </a:custGeom>
          <a:ln w="9524">
            <a:solidFill>
              <a:srgbClr val="7F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43562" y="2356835"/>
            <a:ext cx="1629410" cy="1734820"/>
          </a:xfrm>
          <a:custGeom>
            <a:avLst/>
            <a:gdLst/>
            <a:ahLst/>
            <a:cxnLst/>
            <a:rect l="l" t="t" r="r" b="b"/>
            <a:pathLst>
              <a:path w="1629410" h="1734820">
                <a:moveTo>
                  <a:pt x="1250903" y="0"/>
                </a:moveTo>
                <a:lnTo>
                  <a:pt x="1196611" y="3849"/>
                </a:lnTo>
                <a:lnTo>
                  <a:pt x="1140194" y="12223"/>
                </a:lnTo>
                <a:lnTo>
                  <a:pt x="1081930" y="25050"/>
                </a:lnTo>
                <a:lnTo>
                  <a:pt x="1022101" y="42258"/>
                </a:lnTo>
                <a:lnTo>
                  <a:pt x="960986" y="63777"/>
                </a:lnTo>
                <a:lnTo>
                  <a:pt x="898864" y="89534"/>
                </a:lnTo>
                <a:lnTo>
                  <a:pt x="836018" y="119460"/>
                </a:lnTo>
                <a:lnTo>
                  <a:pt x="772725" y="153483"/>
                </a:lnTo>
                <a:lnTo>
                  <a:pt x="709266" y="191531"/>
                </a:lnTo>
                <a:lnTo>
                  <a:pt x="645922" y="233533"/>
                </a:lnTo>
                <a:lnTo>
                  <a:pt x="582973" y="279418"/>
                </a:lnTo>
                <a:lnTo>
                  <a:pt x="520697" y="329116"/>
                </a:lnTo>
                <a:lnTo>
                  <a:pt x="459376" y="382554"/>
                </a:lnTo>
                <a:lnTo>
                  <a:pt x="400428" y="438559"/>
                </a:lnTo>
                <a:lnTo>
                  <a:pt x="345111" y="495870"/>
                </a:lnTo>
                <a:lnTo>
                  <a:pt x="293522" y="554213"/>
                </a:lnTo>
                <a:lnTo>
                  <a:pt x="245759" y="613318"/>
                </a:lnTo>
                <a:lnTo>
                  <a:pt x="201920" y="672911"/>
                </a:lnTo>
                <a:lnTo>
                  <a:pt x="162101" y="732720"/>
                </a:lnTo>
                <a:lnTo>
                  <a:pt x="126400" y="792472"/>
                </a:lnTo>
                <a:lnTo>
                  <a:pt x="94916" y="851896"/>
                </a:lnTo>
                <a:lnTo>
                  <a:pt x="67744" y="910719"/>
                </a:lnTo>
                <a:lnTo>
                  <a:pt x="44983" y="968669"/>
                </a:lnTo>
                <a:lnTo>
                  <a:pt x="26731" y="1025473"/>
                </a:lnTo>
                <a:lnTo>
                  <a:pt x="13085" y="1080858"/>
                </a:lnTo>
                <a:lnTo>
                  <a:pt x="4142" y="1134553"/>
                </a:lnTo>
                <a:lnTo>
                  <a:pt x="0" y="1186286"/>
                </a:lnTo>
                <a:lnTo>
                  <a:pt x="756" y="1235783"/>
                </a:lnTo>
                <a:lnTo>
                  <a:pt x="6508" y="1282773"/>
                </a:lnTo>
                <a:lnTo>
                  <a:pt x="17353" y="1326983"/>
                </a:lnTo>
                <a:lnTo>
                  <a:pt x="33389" y="1368140"/>
                </a:lnTo>
                <a:lnTo>
                  <a:pt x="54714" y="1405973"/>
                </a:lnTo>
                <a:lnTo>
                  <a:pt x="81424" y="1440210"/>
                </a:lnTo>
                <a:lnTo>
                  <a:pt x="117171" y="1473209"/>
                </a:lnTo>
                <a:lnTo>
                  <a:pt x="158706" y="1500249"/>
                </a:lnTo>
                <a:lnTo>
                  <a:pt x="193477" y="1516528"/>
                </a:lnTo>
                <a:lnTo>
                  <a:pt x="231209" y="1529306"/>
                </a:lnTo>
                <a:lnTo>
                  <a:pt x="271778" y="1538520"/>
                </a:lnTo>
                <a:lnTo>
                  <a:pt x="285909" y="1540789"/>
                </a:lnTo>
                <a:lnTo>
                  <a:pt x="165625" y="1734342"/>
                </a:lnTo>
                <a:lnTo>
                  <a:pt x="578510" y="1485418"/>
                </a:lnTo>
                <a:lnTo>
                  <a:pt x="564019" y="1372910"/>
                </a:lnTo>
                <a:lnTo>
                  <a:pt x="409596" y="1372910"/>
                </a:lnTo>
                <a:lnTo>
                  <a:pt x="395293" y="1370867"/>
                </a:lnTo>
                <a:lnTo>
                  <a:pt x="354738" y="1361650"/>
                </a:lnTo>
                <a:lnTo>
                  <a:pt x="317868" y="1347872"/>
                </a:lnTo>
                <a:lnTo>
                  <a:pt x="274776" y="1322560"/>
                </a:lnTo>
                <a:lnTo>
                  <a:pt x="225744" y="1271065"/>
                </a:lnTo>
                <a:lnTo>
                  <a:pt x="195445" y="1208228"/>
                </a:lnTo>
                <a:lnTo>
                  <a:pt x="181586" y="1136123"/>
                </a:lnTo>
                <a:lnTo>
                  <a:pt x="180624" y="1097116"/>
                </a:lnTo>
                <a:lnTo>
                  <a:pt x="183533" y="1056418"/>
                </a:lnTo>
                <a:lnTo>
                  <a:pt x="190234" y="1014237"/>
                </a:lnTo>
                <a:lnTo>
                  <a:pt x="200648" y="970783"/>
                </a:lnTo>
                <a:lnTo>
                  <a:pt x="214694" y="926264"/>
                </a:lnTo>
                <a:lnTo>
                  <a:pt x="232294" y="880889"/>
                </a:lnTo>
                <a:lnTo>
                  <a:pt x="253369" y="834866"/>
                </a:lnTo>
                <a:lnTo>
                  <a:pt x="277837" y="788405"/>
                </a:lnTo>
                <a:lnTo>
                  <a:pt x="305621" y="741713"/>
                </a:lnTo>
                <a:lnTo>
                  <a:pt x="336640" y="694999"/>
                </a:lnTo>
                <a:lnTo>
                  <a:pt x="370814" y="648473"/>
                </a:lnTo>
                <a:lnTo>
                  <a:pt x="408065" y="602343"/>
                </a:lnTo>
                <a:lnTo>
                  <a:pt x="448313" y="556818"/>
                </a:lnTo>
                <a:lnTo>
                  <a:pt x="491478" y="512106"/>
                </a:lnTo>
                <a:lnTo>
                  <a:pt x="537481" y="468416"/>
                </a:lnTo>
                <a:lnTo>
                  <a:pt x="585323" y="426707"/>
                </a:lnTo>
                <a:lnTo>
                  <a:pt x="633908" y="387919"/>
                </a:lnTo>
                <a:lnTo>
                  <a:pt x="683018" y="352107"/>
                </a:lnTo>
                <a:lnTo>
                  <a:pt x="732436" y="319327"/>
                </a:lnTo>
                <a:lnTo>
                  <a:pt x="781942" y="289634"/>
                </a:lnTo>
                <a:lnTo>
                  <a:pt x="831319" y="263083"/>
                </a:lnTo>
                <a:lnTo>
                  <a:pt x="880347" y="239730"/>
                </a:lnTo>
                <a:lnTo>
                  <a:pt x="928810" y="219631"/>
                </a:lnTo>
                <a:lnTo>
                  <a:pt x="976487" y="202840"/>
                </a:lnTo>
                <a:lnTo>
                  <a:pt x="1023162" y="189413"/>
                </a:lnTo>
                <a:lnTo>
                  <a:pt x="1068616" y="179406"/>
                </a:lnTo>
                <a:lnTo>
                  <a:pt x="1112631" y="172874"/>
                </a:lnTo>
                <a:lnTo>
                  <a:pt x="1154988" y="169873"/>
                </a:lnTo>
                <a:lnTo>
                  <a:pt x="1591865" y="169873"/>
                </a:lnTo>
                <a:lnTo>
                  <a:pt x="1587381" y="161205"/>
                </a:lnTo>
                <a:lnTo>
                  <a:pt x="1565212" y="126668"/>
                </a:lnTo>
                <a:lnTo>
                  <a:pt x="1516324" y="75892"/>
                </a:lnTo>
                <a:lnTo>
                  <a:pt x="1480670" y="51102"/>
                </a:lnTo>
                <a:lnTo>
                  <a:pt x="1441208" y="31264"/>
                </a:lnTo>
                <a:lnTo>
                  <a:pt x="1398221" y="16306"/>
                </a:lnTo>
                <a:lnTo>
                  <a:pt x="1351988" y="6157"/>
                </a:lnTo>
                <a:lnTo>
                  <a:pt x="1302788" y="745"/>
                </a:lnTo>
                <a:lnTo>
                  <a:pt x="1250903" y="0"/>
                </a:lnTo>
                <a:close/>
              </a:path>
              <a:path w="1629410" h="1734820">
                <a:moveTo>
                  <a:pt x="539267" y="1180733"/>
                </a:moveTo>
                <a:lnTo>
                  <a:pt x="409596" y="1372910"/>
                </a:lnTo>
                <a:lnTo>
                  <a:pt x="564019" y="1372910"/>
                </a:lnTo>
                <a:lnTo>
                  <a:pt x="539267" y="1180733"/>
                </a:lnTo>
                <a:close/>
              </a:path>
              <a:path w="1629410" h="1734820">
                <a:moveTo>
                  <a:pt x="1591865" y="169873"/>
                </a:moveTo>
                <a:lnTo>
                  <a:pt x="1154988" y="169873"/>
                </a:lnTo>
                <a:lnTo>
                  <a:pt x="1195468" y="170457"/>
                </a:lnTo>
                <a:lnTo>
                  <a:pt x="1233855" y="174683"/>
                </a:lnTo>
                <a:lnTo>
                  <a:pt x="1303471" y="194281"/>
                </a:lnTo>
                <a:lnTo>
                  <a:pt x="1362090" y="229109"/>
                </a:lnTo>
                <a:lnTo>
                  <a:pt x="1394398" y="261250"/>
                </a:lnTo>
                <a:lnTo>
                  <a:pt x="1420221" y="300732"/>
                </a:lnTo>
                <a:lnTo>
                  <a:pt x="1438182" y="346212"/>
                </a:lnTo>
                <a:lnTo>
                  <a:pt x="1446415" y="383965"/>
                </a:lnTo>
                <a:lnTo>
                  <a:pt x="1450095" y="424610"/>
                </a:lnTo>
                <a:lnTo>
                  <a:pt x="1450300" y="438766"/>
                </a:lnTo>
                <a:lnTo>
                  <a:pt x="1449991" y="453212"/>
                </a:lnTo>
                <a:lnTo>
                  <a:pt x="1449166" y="467942"/>
                </a:lnTo>
                <a:lnTo>
                  <a:pt x="1627784" y="383194"/>
                </a:lnTo>
                <a:lnTo>
                  <a:pt x="1628827" y="366116"/>
                </a:lnTo>
                <a:lnTo>
                  <a:pt x="1629326" y="349334"/>
                </a:lnTo>
                <a:lnTo>
                  <a:pt x="1629285" y="332853"/>
                </a:lnTo>
                <a:lnTo>
                  <a:pt x="1625939" y="285295"/>
                </a:lnTo>
                <a:lnTo>
                  <a:pt x="1617801" y="240707"/>
                </a:lnTo>
                <a:lnTo>
                  <a:pt x="1604930" y="199281"/>
                </a:lnTo>
                <a:lnTo>
                  <a:pt x="1593747" y="173513"/>
                </a:lnTo>
                <a:lnTo>
                  <a:pt x="1591865" y="169873"/>
                </a:lnTo>
                <a:close/>
              </a:path>
            </a:pathLst>
          </a:custGeom>
          <a:solidFill>
            <a:srgbClr val="91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43562" y="2356835"/>
            <a:ext cx="1629410" cy="1734820"/>
          </a:xfrm>
          <a:custGeom>
            <a:avLst/>
            <a:gdLst/>
            <a:ahLst/>
            <a:cxnLst/>
            <a:rect l="l" t="t" r="r" b="b"/>
            <a:pathLst>
              <a:path w="1629410" h="1734820">
                <a:moveTo>
                  <a:pt x="409596" y="1372910"/>
                </a:moveTo>
                <a:lnTo>
                  <a:pt x="367856" y="1365234"/>
                </a:lnTo>
                <a:lnTo>
                  <a:pt x="329737" y="1352966"/>
                </a:lnTo>
                <a:lnTo>
                  <a:pt x="295431" y="1336196"/>
                </a:lnTo>
                <a:lnTo>
                  <a:pt x="255958" y="1306988"/>
                </a:lnTo>
                <a:lnTo>
                  <a:pt x="225744" y="1271065"/>
                </a:lnTo>
                <a:lnTo>
                  <a:pt x="195445" y="1208228"/>
                </a:lnTo>
                <a:lnTo>
                  <a:pt x="181586" y="1136123"/>
                </a:lnTo>
                <a:lnTo>
                  <a:pt x="180624" y="1097116"/>
                </a:lnTo>
                <a:lnTo>
                  <a:pt x="183533" y="1056418"/>
                </a:lnTo>
                <a:lnTo>
                  <a:pt x="190234" y="1014237"/>
                </a:lnTo>
                <a:lnTo>
                  <a:pt x="200648" y="970783"/>
                </a:lnTo>
                <a:lnTo>
                  <a:pt x="214694" y="926264"/>
                </a:lnTo>
                <a:lnTo>
                  <a:pt x="232294" y="880889"/>
                </a:lnTo>
                <a:lnTo>
                  <a:pt x="253369" y="834866"/>
                </a:lnTo>
                <a:lnTo>
                  <a:pt x="277837" y="788405"/>
                </a:lnTo>
                <a:lnTo>
                  <a:pt x="305621" y="741713"/>
                </a:lnTo>
                <a:lnTo>
                  <a:pt x="336640" y="694999"/>
                </a:lnTo>
                <a:lnTo>
                  <a:pt x="370814" y="648473"/>
                </a:lnTo>
                <a:lnTo>
                  <a:pt x="408065" y="602343"/>
                </a:lnTo>
                <a:lnTo>
                  <a:pt x="448313" y="556818"/>
                </a:lnTo>
                <a:lnTo>
                  <a:pt x="491478" y="512106"/>
                </a:lnTo>
                <a:lnTo>
                  <a:pt x="537481" y="468416"/>
                </a:lnTo>
                <a:lnTo>
                  <a:pt x="585323" y="426707"/>
                </a:lnTo>
                <a:lnTo>
                  <a:pt x="633908" y="387919"/>
                </a:lnTo>
                <a:lnTo>
                  <a:pt x="683018" y="352107"/>
                </a:lnTo>
                <a:lnTo>
                  <a:pt x="732436" y="319327"/>
                </a:lnTo>
                <a:lnTo>
                  <a:pt x="781942" y="289634"/>
                </a:lnTo>
                <a:lnTo>
                  <a:pt x="831319" y="263083"/>
                </a:lnTo>
                <a:lnTo>
                  <a:pt x="880347" y="239730"/>
                </a:lnTo>
                <a:lnTo>
                  <a:pt x="928810" y="219631"/>
                </a:lnTo>
                <a:lnTo>
                  <a:pt x="976487" y="202840"/>
                </a:lnTo>
                <a:lnTo>
                  <a:pt x="1023162" y="189413"/>
                </a:lnTo>
                <a:lnTo>
                  <a:pt x="1068616" y="179406"/>
                </a:lnTo>
                <a:lnTo>
                  <a:pt x="1112631" y="172874"/>
                </a:lnTo>
                <a:lnTo>
                  <a:pt x="1154988" y="169873"/>
                </a:lnTo>
                <a:lnTo>
                  <a:pt x="1195468" y="170457"/>
                </a:lnTo>
                <a:lnTo>
                  <a:pt x="1233855" y="174683"/>
                </a:lnTo>
                <a:lnTo>
                  <a:pt x="1303471" y="194281"/>
                </a:lnTo>
                <a:lnTo>
                  <a:pt x="1362090" y="229109"/>
                </a:lnTo>
                <a:lnTo>
                  <a:pt x="1394398" y="261250"/>
                </a:lnTo>
                <a:lnTo>
                  <a:pt x="1420221" y="300732"/>
                </a:lnTo>
                <a:lnTo>
                  <a:pt x="1438182" y="346212"/>
                </a:lnTo>
                <a:lnTo>
                  <a:pt x="1446415" y="383965"/>
                </a:lnTo>
                <a:lnTo>
                  <a:pt x="1450095" y="424610"/>
                </a:lnTo>
                <a:lnTo>
                  <a:pt x="1450300" y="438766"/>
                </a:lnTo>
                <a:lnTo>
                  <a:pt x="1449991" y="453212"/>
                </a:lnTo>
                <a:lnTo>
                  <a:pt x="1449166" y="467942"/>
                </a:lnTo>
                <a:lnTo>
                  <a:pt x="1627784" y="383194"/>
                </a:lnTo>
                <a:lnTo>
                  <a:pt x="1628827" y="366116"/>
                </a:lnTo>
                <a:lnTo>
                  <a:pt x="1629326" y="349334"/>
                </a:lnTo>
                <a:lnTo>
                  <a:pt x="1629285" y="332853"/>
                </a:lnTo>
                <a:lnTo>
                  <a:pt x="1625939" y="285295"/>
                </a:lnTo>
                <a:lnTo>
                  <a:pt x="1617801" y="240707"/>
                </a:lnTo>
                <a:lnTo>
                  <a:pt x="1604930" y="199281"/>
                </a:lnTo>
                <a:lnTo>
                  <a:pt x="1587381" y="161205"/>
                </a:lnTo>
                <a:lnTo>
                  <a:pt x="1565212" y="126668"/>
                </a:lnTo>
                <a:lnTo>
                  <a:pt x="1516324" y="75892"/>
                </a:lnTo>
                <a:lnTo>
                  <a:pt x="1480670" y="51102"/>
                </a:lnTo>
                <a:lnTo>
                  <a:pt x="1441208" y="31264"/>
                </a:lnTo>
                <a:lnTo>
                  <a:pt x="1398221" y="16306"/>
                </a:lnTo>
                <a:lnTo>
                  <a:pt x="1351988" y="6157"/>
                </a:lnTo>
                <a:lnTo>
                  <a:pt x="1302788" y="745"/>
                </a:lnTo>
                <a:lnTo>
                  <a:pt x="1250903" y="0"/>
                </a:lnTo>
                <a:lnTo>
                  <a:pt x="1196611" y="3849"/>
                </a:lnTo>
                <a:lnTo>
                  <a:pt x="1140194" y="12223"/>
                </a:lnTo>
                <a:lnTo>
                  <a:pt x="1081930" y="25050"/>
                </a:lnTo>
                <a:lnTo>
                  <a:pt x="1022101" y="42258"/>
                </a:lnTo>
                <a:lnTo>
                  <a:pt x="960986" y="63777"/>
                </a:lnTo>
                <a:lnTo>
                  <a:pt x="898864" y="89534"/>
                </a:lnTo>
                <a:lnTo>
                  <a:pt x="836018" y="119460"/>
                </a:lnTo>
                <a:lnTo>
                  <a:pt x="772725" y="153483"/>
                </a:lnTo>
                <a:lnTo>
                  <a:pt x="709266" y="191531"/>
                </a:lnTo>
                <a:lnTo>
                  <a:pt x="645922" y="233533"/>
                </a:lnTo>
                <a:lnTo>
                  <a:pt x="582973" y="279418"/>
                </a:lnTo>
                <a:lnTo>
                  <a:pt x="520697" y="329116"/>
                </a:lnTo>
                <a:lnTo>
                  <a:pt x="459376" y="382554"/>
                </a:lnTo>
                <a:lnTo>
                  <a:pt x="400428" y="438559"/>
                </a:lnTo>
                <a:lnTo>
                  <a:pt x="345111" y="495870"/>
                </a:lnTo>
                <a:lnTo>
                  <a:pt x="293522" y="554213"/>
                </a:lnTo>
                <a:lnTo>
                  <a:pt x="245759" y="613318"/>
                </a:lnTo>
                <a:lnTo>
                  <a:pt x="201920" y="672911"/>
                </a:lnTo>
                <a:lnTo>
                  <a:pt x="162101" y="732720"/>
                </a:lnTo>
                <a:lnTo>
                  <a:pt x="126400" y="792472"/>
                </a:lnTo>
                <a:lnTo>
                  <a:pt x="94916" y="851896"/>
                </a:lnTo>
                <a:lnTo>
                  <a:pt x="67744" y="910719"/>
                </a:lnTo>
                <a:lnTo>
                  <a:pt x="44983" y="968669"/>
                </a:lnTo>
                <a:lnTo>
                  <a:pt x="26731" y="1025473"/>
                </a:lnTo>
                <a:lnTo>
                  <a:pt x="13085" y="1080858"/>
                </a:lnTo>
                <a:lnTo>
                  <a:pt x="4142" y="1134553"/>
                </a:lnTo>
                <a:lnTo>
                  <a:pt x="0" y="1186286"/>
                </a:lnTo>
                <a:lnTo>
                  <a:pt x="756" y="1235783"/>
                </a:lnTo>
                <a:lnTo>
                  <a:pt x="6508" y="1282773"/>
                </a:lnTo>
                <a:lnTo>
                  <a:pt x="17353" y="1326983"/>
                </a:lnTo>
                <a:lnTo>
                  <a:pt x="33389" y="1368140"/>
                </a:lnTo>
                <a:lnTo>
                  <a:pt x="54714" y="1405973"/>
                </a:lnTo>
                <a:lnTo>
                  <a:pt x="81424" y="1440210"/>
                </a:lnTo>
                <a:lnTo>
                  <a:pt x="117171" y="1473209"/>
                </a:lnTo>
                <a:lnTo>
                  <a:pt x="158706" y="1500249"/>
                </a:lnTo>
                <a:lnTo>
                  <a:pt x="193477" y="1516528"/>
                </a:lnTo>
                <a:lnTo>
                  <a:pt x="231209" y="1529306"/>
                </a:lnTo>
                <a:lnTo>
                  <a:pt x="271778" y="1538520"/>
                </a:lnTo>
                <a:lnTo>
                  <a:pt x="285909" y="1540789"/>
                </a:lnTo>
                <a:lnTo>
                  <a:pt x="165625" y="1734342"/>
                </a:lnTo>
                <a:lnTo>
                  <a:pt x="578510" y="1485418"/>
                </a:lnTo>
                <a:lnTo>
                  <a:pt x="539267" y="1180733"/>
                </a:lnTo>
                <a:lnTo>
                  <a:pt x="409596" y="137291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069650" y="4037988"/>
            <a:ext cx="95885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35" dirty="0">
                <a:latin typeface="Calibri"/>
                <a:cs typeface="Calibri"/>
              </a:rPr>
              <a:t>P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-45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as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M</a:t>
            </a:r>
            <a:r>
              <a:rPr sz="1800" b="1" spc="-50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y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2012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51169" y="4158993"/>
            <a:ext cx="6896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75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th</a:t>
            </a:r>
            <a:r>
              <a:rPr sz="1800" b="1" spc="-5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51177" y="4433568"/>
            <a:ext cx="49688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FF3200"/>
                </a:solidFill>
                <a:latin typeface="Calibri"/>
                <a:cs typeface="Calibri"/>
              </a:rPr>
              <a:t>10</a:t>
            </a:r>
            <a:r>
              <a:rPr sz="1800" b="1" dirty="0">
                <a:solidFill>
                  <a:srgbClr val="FF3200"/>
                </a:solidFill>
                <a:latin typeface="Calibri"/>
                <a:cs typeface="Calibri"/>
              </a:rPr>
              <a:t>-</a:t>
            </a:r>
            <a:r>
              <a:rPr sz="1800" b="1" spc="-10" dirty="0">
                <a:solidFill>
                  <a:srgbClr val="FF3200"/>
                </a:solidFill>
                <a:latin typeface="Calibri"/>
                <a:cs typeface="Calibri"/>
              </a:rPr>
              <a:t>27</a:t>
            </a:r>
            <a:r>
              <a:rPr sz="1800" b="1" spc="-45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3200"/>
                </a:solidFill>
                <a:latin typeface="Calibri"/>
                <a:cs typeface="Calibri"/>
              </a:rPr>
              <a:t>Nov</a:t>
            </a:r>
            <a:r>
              <a:rPr sz="1800" b="1" dirty="0">
                <a:solidFill>
                  <a:srgbClr val="FF3200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3200"/>
                </a:solidFill>
                <a:latin typeface="Calibri"/>
                <a:cs typeface="Calibri"/>
              </a:rPr>
              <a:t>m</a:t>
            </a:r>
            <a:r>
              <a:rPr sz="1800" b="1" dirty="0">
                <a:solidFill>
                  <a:srgbClr val="FF3200"/>
                </a:solidFill>
                <a:latin typeface="Calibri"/>
                <a:cs typeface="Calibri"/>
              </a:rPr>
              <a:t>b</a:t>
            </a:r>
            <a:r>
              <a:rPr sz="1800" b="1" spc="-10" dirty="0">
                <a:solidFill>
                  <a:srgbClr val="FF32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3200"/>
                </a:solidFill>
                <a:latin typeface="Calibri"/>
                <a:cs typeface="Calibri"/>
              </a:rPr>
              <a:t>r</a:t>
            </a:r>
            <a:r>
              <a:rPr sz="1800" b="1" spc="-85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3200"/>
                </a:solidFill>
                <a:latin typeface="Calibri"/>
                <a:cs typeface="Calibri"/>
              </a:rPr>
              <a:t>2011</a:t>
            </a:r>
            <a:r>
              <a:rPr sz="1800" b="1" spc="-35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3200"/>
                </a:solidFill>
                <a:latin typeface="Calibri"/>
                <a:cs typeface="Calibri"/>
              </a:rPr>
              <a:t>(6000</a:t>
            </a:r>
            <a:r>
              <a:rPr sz="1800" b="1" spc="-50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1800" b="1" spc="-35" dirty="0">
                <a:solidFill>
                  <a:srgbClr val="FF3200"/>
                </a:solidFill>
                <a:latin typeface="Calibri"/>
                <a:cs typeface="Calibri"/>
              </a:rPr>
              <a:t>s</a:t>
            </a:r>
            <a:r>
              <a:rPr sz="1800" b="1" spc="-10" dirty="0">
                <a:solidFill>
                  <a:srgbClr val="FF3200"/>
                </a:solidFill>
                <a:latin typeface="Calibri"/>
                <a:cs typeface="Calibri"/>
              </a:rPr>
              <a:t>tu</a:t>
            </a:r>
            <a:r>
              <a:rPr sz="1800" b="1" spc="-5" dirty="0">
                <a:solidFill>
                  <a:srgbClr val="FF3200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FF3200"/>
                </a:solidFill>
                <a:latin typeface="Calibri"/>
                <a:cs typeface="Calibri"/>
              </a:rPr>
              <a:t>e</a:t>
            </a:r>
            <a:r>
              <a:rPr sz="1800" b="1" spc="-30" dirty="0">
                <a:solidFill>
                  <a:srgbClr val="FF3200"/>
                </a:solidFill>
                <a:latin typeface="Calibri"/>
                <a:cs typeface="Calibri"/>
              </a:rPr>
              <a:t>n</a:t>
            </a:r>
            <a:r>
              <a:rPr sz="1800" b="1" spc="-10" dirty="0">
                <a:solidFill>
                  <a:srgbClr val="FF3200"/>
                </a:solidFill>
                <a:latin typeface="Calibri"/>
                <a:cs typeface="Calibri"/>
              </a:rPr>
              <a:t>ts,</a:t>
            </a:r>
            <a:r>
              <a:rPr sz="1800" b="1" spc="-55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3200"/>
                </a:solidFill>
                <a:latin typeface="Calibri"/>
                <a:cs typeface="Calibri"/>
              </a:rPr>
              <a:t>500</a:t>
            </a:r>
            <a:r>
              <a:rPr sz="1800" b="1" spc="-70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1800" b="1" spc="-35" dirty="0">
                <a:solidFill>
                  <a:srgbClr val="FF3200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FF3200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3200"/>
                </a:solidFill>
                <a:latin typeface="Calibri"/>
                <a:cs typeface="Calibri"/>
              </a:rPr>
              <a:t>ach</a:t>
            </a:r>
            <a:r>
              <a:rPr sz="1800" b="1" dirty="0">
                <a:solidFill>
                  <a:srgbClr val="FF3200"/>
                </a:solidFill>
                <a:latin typeface="Calibri"/>
                <a:cs typeface="Calibri"/>
              </a:rPr>
              <a:t>e</a:t>
            </a:r>
            <a:r>
              <a:rPr sz="1800" b="1" spc="-30" dirty="0">
                <a:solidFill>
                  <a:srgbClr val="FF3200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FF3200"/>
                </a:solidFill>
                <a:latin typeface="Calibri"/>
                <a:cs typeface="Calibri"/>
              </a:rPr>
              <a:t>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867400" y="2421636"/>
            <a:ext cx="3276600" cy="1937385"/>
          </a:xfrm>
          <a:custGeom>
            <a:avLst/>
            <a:gdLst/>
            <a:ahLst/>
            <a:cxnLst/>
            <a:rect l="l" t="t" r="r" b="b"/>
            <a:pathLst>
              <a:path w="3276600" h="1937385">
                <a:moveTo>
                  <a:pt x="0" y="1937003"/>
                </a:moveTo>
                <a:lnTo>
                  <a:pt x="3276599" y="1937003"/>
                </a:lnTo>
                <a:lnTo>
                  <a:pt x="3276599" y="0"/>
                </a:lnTo>
                <a:lnTo>
                  <a:pt x="0" y="0"/>
                </a:lnTo>
                <a:lnTo>
                  <a:pt x="0" y="193700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67400" y="2421636"/>
            <a:ext cx="3276600" cy="1937385"/>
          </a:xfrm>
          <a:custGeom>
            <a:avLst/>
            <a:gdLst/>
            <a:ahLst/>
            <a:cxnLst/>
            <a:rect l="l" t="t" r="r" b="b"/>
            <a:pathLst>
              <a:path w="3276600" h="1937385">
                <a:moveTo>
                  <a:pt x="0" y="1937003"/>
                </a:moveTo>
                <a:lnTo>
                  <a:pt x="3276599" y="1937003"/>
                </a:lnTo>
                <a:lnTo>
                  <a:pt x="3276599" y="0"/>
                </a:lnTo>
                <a:lnTo>
                  <a:pt x="0" y="0"/>
                </a:lnTo>
                <a:lnTo>
                  <a:pt x="0" y="1937003"/>
                </a:lnTo>
                <a:close/>
              </a:path>
            </a:pathLst>
          </a:custGeom>
          <a:ln w="9143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947033" y="2511040"/>
            <a:ext cx="3094355" cy="1107996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20" dirty="0">
                <a:solidFill>
                  <a:srgbClr val="D9D9D9"/>
                </a:solidFill>
                <a:latin typeface="Calibri"/>
                <a:cs typeface="Calibri"/>
              </a:rPr>
              <a:t>~</a:t>
            </a:r>
            <a:r>
              <a:rPr sz="2400" b="1" spc="-20" dirty="0">
                <a:latin typeface="Calibri"/>
                <a:cs typeface="Calibri"/>
              </a:rPr>
              <a:t>22,0</a:t>
            </a:r>
            <a:r>
              <a:rPr sz="2400" b="1" spc="-25" dirty="0">
                <a:latin typeface="Calibri"/>
                <a:cs typeface="Calibri"/>
              </a:rPr>
              <a:t>0</a:t>
            </a:r>
            <a:r>
              <a:rPr sz="2400" b="1" spc="-15" dirty="0">
                <a:latin typeface="Calibri"/>
                <a:cs typeface="Calibri"/>
              </a:rPr>
              <a:t>0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s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-25" dirty="0">
                <a:latin typeface="Calibri"/>
                <a:cs typeface="Calibri"/>
              </a:rPr>
              <a:t>u</a:t>
            </a:r>
            <a:r>
              <a:rPr sz="2400" b="1" spc="-15" dirty="0">
                <a:latin typeface="Calibri"/>
                <a:cs typeface="Calibri"/>
              </a:rPr>
              <a:t>de</a:t>
            </a:r>
            <a:r>
              <a:rPr sz="2400" b="1" spc="-45" dirty="0">
                <a:latin typeface="Calibri"/>
                <a:cs typeface="Calibri"/>
              </a:rPr>
              <a:t>n</a:t>
            </a:r>
            <a:r>
              <a:rPr sz="2400" b="1" spc="-10" dirty="0">
                <a:latin typeface="Calibri"/>
                <a:cs typeface="Calibri"/>
              </a:rPr>
              <a:t>ts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visi</a:t>
            </a:r>
            <a:r>
              <a:rPr sz="2400" b="1" spc="-35" dirty="0">
                <a:latin typeface="Calibri"/>
                <a:cs typeface="Calibri"/>
              </a:rPr>
              <a:t>t</a:t>
            </a:r>
            <a:r>
              <a:rPr sz="2400" b="1" spc="-5" dirty="0">
                <a:latin typeface="Calibri"/>
                <a:cs typeface="Calibri"/>
              </a:rPr>
              <a:t>ed</a:t>
            </a:r>
            <a:endParaRPr sz="2400" dirty="0">
              <a:latin typeface="Calibri"/>
              <a:cs typeface="Calibri"/>
            </a:endParaRPr>
          </a:p>
          <a:p>
            <a:pPr marL="12700" marR="23495">
              <a:lnSpc>
                <a:spcPct val="100000"/>
              </a:lnSpc>
            </a:pPr>
            <a:r>
              <a:rPr sz="2400" b="1" spc="-20" dirty="0">
                <a:latin typeface="Calibri"/>
                <a:cs typeface="Calibri"/>
              </a:rPr>
              <a:t>~75</a:t>
            </a:r>
            <a:r>
              <a:rPr sz="2400" b="1" spc="-15" dirty="0">
                <a:latin typeface="Calibri"/>
                <a:cs typeface="Calibri"/>
              </a:rPr>
              <a:t>0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45" dirty="0">
                <a:latin typeface="Calibri"/>
                <a:cs typeface="Calibri"/>
              </a:rPr>
              <a:t>t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che</a:t>
            </a:r>
            <a:r>
              <a:rPr sz="2400" b="1" spc="-20" dirty="0">
                <a:latin typeface="Calibri"/>
                <a:cs typeface="Calibri"/>
              </a:rPr>
              <a:t>r</a:t>
            </a:r>
            <a:r>
              <a:rPr sz="2400" b="1" spc="-10" dirty="0">
                <a:latin typeface="Calibri"/>
                <a:cs typeface="Calibri"/>
              </a:rPr>
              <a:t>s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55" dirty="0">
                <a:latin typeface="Calibri"/>
                <a:cs typeface="Calibri"/>
              </a:rPr>
              <a:t>r</a:t>
            </a:r>
            <a:r>
              <a:rPr sz="2400" b="1" spc="-15" dirty="0">
                <a:latin typeface="Calibri"/>
                <a:cs typeface="Calibri"/>
              </a:rPr>
              <a:t>ained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</a:t>
            </a:r>
            <a:r>
              <a:rPr sz="2400" b="1" dirty="0">
                <a:latin typeface="Calibri"/>
                <a:cs typeface="Calibri"/>
              </a:rPr>
              <a:t>oncur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spc="-15" dirty="0">
                <a:latin typeface="Calibri"/>
                <a:cs typeface="Calibri"/>
              </a:rPr>
              <a:t>sho</a:t>
            </a:r>
            <a:r>
              <a:rPr sz="2400" b="1" spc="-30" dirty="0">
                <a:latin typeface="Calibri"/>
                <a:cs typeface="Calibri"/>
              </a:rPr>
              <a:t>p</a:t>
            </a:r>
            <a:r>
              <a:rPr sz="2400" b="1" spc="-10" dirty="0">
                <a:latin typeface="Calibri"/>
                <a:cs typeface="Calibri"/>
              </a:rPr>
              <a:t>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3960" y="1632707"/>
            <a:ext cx="2705735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7395" marR="5080" indent="1325880">
              <a:lnSpc>
                <a:spcPct val="100000"/>
              </a:lnSpc>
            </a:pPr>
            <a:r>
              <a:rPr sz="1800" b="1" spc="-35" dirty="0">
                <a:latin typeface="Calibri"/>
                <a:cs typeface="Calibri"/>
              </a:rPr>
              <a:t>Ka</a:t>
            </a:r>
            <a:r>
              <a:rPr sz="1800" b="1" spc="-25" dirty="0">
                <a:latin typeface="Calibri"/>
                <a:cs typeface="Calibri"/>
              </a:rPr>
              <a:t>v</a:t>
            </a:r>
            <a:r>
              <a:rPr sz="1800" b="1" spc="-10" dirty="0">
                <a:latin typeface="Calibri"/>
                <a:cs typeface="Calibri"/>
              </a:rPr>
              <a:t>ala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3200"/>
                </a:solidFill>
                <a:latin typeface="Calibri"/>
                <a:cs typeface="Calibri"/>
              </a:rPr>
              <a:t>10</a:t>
            </a:r>
            <a:r>
              <a:rPr sz="1800" b="1" dirty="0">
                <a:solidFill>
                  <a:srgbClr val="FF3200"/>
                </a:solidFill>
                <a:latin typeface="Calibri"/>
                <a:cs typeface="Calibri"/>
              </a:rPr>
              <a:t>-</a:t>
            </a:r>
            <a:r>
              <a:rPr sz="1800" b="1" spc="-10" dirty="0">
                <a:solidFill>
                  <a:srgbClr val="FF3200"/>
                </a:solidFill>
                <a:latin typeface="Calibri"/>
                <a:cs typeface="Calibri"/>
              </a:rPr>
              <a:t>29</a:t>
            </a:r>
            <a:r>
              <a:rPr sz="1800" b="1" spc="-45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1800" b="1" spc="-35" dirty="0">
                <a:solidFill>
                  <a:srgbClr val="FF3200"/>
                </a:solidFill>
                <a:latin typeface="Calibri"/>
                <a:cs typeface="Calibri"/>
              </a:rPr>
              <a:t>F</a:t>
            </a:r>
            <a:r>
              <a:rPr sz="1800" b="1" dirty="0">
                <a:solidFill>
                  <a:srgbClr val="FF3200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3200"/>
                </a:solidFill>
                <a:latin typeface="Calibri"/>
                <a:cs typeface="Calibri"/>
              </a:rPr>
              <a:t>b</a:t>
            </a:r>
            <a:r>
              <a:rPr sz="1800" b="1" spc="-5" dirty="0">
                <a:solidFill>
                  <a:srgbClr val="FF3200"/>
                </a:solidFill>
                <a:latin typeface="Calibri"/>
                <a:cs typeface="Calibri"/>
              </a:rPr>
              <a:t>rua</a:t>
            </a:r>
            <a:r>
              <a:rPr sz="1800" b="1" spc="10" dirty="0">
                <a:solidFill>
                  <a:srgbClr val="FF3200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FF3200"/>
                </a:solidFill>
                <a:latin typeface="Calibri"/>
                <a:cs typeface="Calibri"/>
              </a:rPr>
              <a:t>y</a:t>
            </a:r>
            <a:r>
              <a:rPr sz="1800" b="1" spc="-80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3200"/>
                </a:solidFill>
                <a:latin typeface="Calibri"/>
                <a:cs typeface="Calibri"/>
              </a:rPr>
              <a:t>2012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3200"/>
                </a:solidFill>
                <a:latin typeface="Calibri"/>
                <a:cs typeface="Calibri"/>
              </a:rPr>
              <a:t>(3500</a:t>
            </a:r>
            <a:r>
              <a:rPr sz="1800" b="1" spc="-50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1800" b="1" spc="-35" dirty="0">
                <a:solidFill>
                  <a:srgbClr val="FF3200"/>
                </a:solidFill>
                <a:latin typeface="Calibri"/>
                <a:cs typeface="Calibri"/>
              </a:rPr>
              <a:t>s</a:t>
            </a:r>
            <a:r>
              <a:rPr sz="1800" b="1" spc="-10" dirty="0">
                <a:solidFill>
                  <a:srgbClr val="FF3200"/>
                </a:solidFill>
                <a:latin typeface="Calibri"/>
                <a:cs typeface="Calibri"/>
              </a:rPr>
              <a:t>tu</a:t>
            </a:r>
            <a:r>
              <a:rPr sz="1800" b="1" spc="-5" dirty="0">
                <a:solidFill>
                  <a:srgbClr val="FF3200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FF3200"/>
                </a:solidFill>
                <a:latin typeface="Calibri"/>
                <a:cs typeface="Calibri"/>
              </a:rPr>
              <a:t>e</a:t>
            </a:r>
            <a:r>
              <a:rPr sz="1800" b="1" spc="-30" dirty="0">
                <a:solidFill>
                  <a:srgbClr val="FF3200"/>
                </a:solidFill>
                <a:latin typeface="Calibri"/>
                <a:cs typeface="Calibri"/>
              </a:rPr>
              <a:t>n</a:t>
            </a:r>
            <a:r>
              <a:rPr sz="1800" b="1" spc="-10" dirty="0">
                <a:solidFill>
                  <a:srgbClr val="FF3200"/>
                </a:solidFill>
                <a:latin typeface="Calibri"/>
                <a:cs typeface="Calibri"/>
              </a:rPr>
              <a:t>ts,</a:t>
            </a:r>
            <a:r>
              <a:rPr sz="1800" b="1" spc="-55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3200"/>
                </a:solidFill>
                <a:latin typeface="Calibri"/>
                <a:cs typeface="Calibri"/>
              </a:rPr>
              <a:t>70</a:t>
            </a:r>
            <a:r>
              <a:rPr sz="1800" b="1" spc="-70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1800" b="1" spc="-35" dirty="0">
                <a:solidFill>
                  <a:srgbClr val="FF3200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FF3200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3200"/>
                </a:solidFill>
                <a:latin typeface="Calibri"/>
                <a:cs typeface="Calibri"/>
              </a:rPr>
              <a:t>ach</a:t>
            </a:r>
            <a:r>
              <a:rPr sz="1800" b="1" dirty="0">
                <a:solidFill>
                  <a:srgbClr val="FF3200"/>
                </a:solidFill>
                <a:latin typeface="Calibri"/>
                <a:cs typeface="Calibri"/>
              </a:rPr>
              <a:t>e</a:t>
            </a:r>
            <a:r>
              <a:rPr sz="1800" b="1" spc="-30" dirty="0">
                <a:solidFill>
                  <a:srgbClr val="FF3200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FF3200"/>
                </a:solidFill>
                <a:latin typeface="Calibri"/>
                <a:cs typeface="Calibri"/>
              </a:rPr>
              <a:t>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747267" y="3092193"/>
            <a:ext cx="99377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7675">
              <a:lnSpc>
                <a:spcPct val="100000"/>
              </a:lnSpc>
            </a:pPr>
            <a:r>
              <a:rPr sz="1800" b="1" spc="-80" dirty="0">
                <a:latin typeface="Calibri"/>
                <a:cs typeface="Calibri"/>
              </a:rPr>
              <a:t>V</a:t>
            </a:r>
            <a:r>
              <a:rPr sz="1800" b="1" spc="-10" dirty="0">
                <a:latin typeface="Calibri"/>
                <a:cs typeface="Calibri"/>
              </a:rPr>
              <a:t>ol</a:t>
            </a:r>
            <a:r>
              <a:rPr sz="1800" b="1" spc="-5" dirty="0">
                <a:latin typeface="Calibri"/>
                <a:cs typeface="Calibri"/>
              </a:rPr>
              <a:t>o</a:t>
            </a:r>
            <a:r>
              <a:rPr sz="1800" b="1" spc="-10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-15" dirty="0">
                <a:latin typeface="Calibri"/>
                <a:cs typeface="Calibri"/>
              </a:rPr>
              <a:t>ri</a:t>
            </a:r>
            <a:r>
              <a:rPr sz="1800" b="1" spc="-5" dirty="0">
                <a:latin typeface="Calibri"/>
                <a:cs typeface="Calibri"/>
              </a:rPr>
              <a:t>l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2012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12335" y="405384"/>
            <a:ext cx="4537075" cy="4924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8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cit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es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8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mo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ths</a:t>
            </a:r>
          </a:p>
        </p:txBody>
      </p:sp>
    </p:spTree>
    <p:extLst>
      <p:ext uri="{BB962C8B-B14F-4D97-AF65-F5344CB8AC3E}">
        <p14:creationId xmlns:p14="http://schemas.microsoft.com/office/powerpoint/2010/main" val="8218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35" y="150876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Acce</a:t>
            </a:r>
            <a:r>
              <a:rPr lang="en-US" sz="3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erating Science</a:t>
            </a:r>
            <a:br>
              <a:rPr lang="en-US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Έκθεση του  </a:t>
            </a: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CERN </a:t>
            </a: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στο </a:t>
            </a:r>
            <a:r>
              <a:rPr lang="el-GR" sz="36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Ιδρυμα</a:t>
            </a: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36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Ευγενίδου</a:t>
            </a:r>
            <a:endParaRPr lang="en-US" sz="36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7C9A32-EA1F-4039-BA17-C758BA2553C0}" type="datetime1">
              <a:rPr lang="el-GR" smtClean="0"/>
              <a:t>14/10/2019</a:t>
            </a:fld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E66DB-1D80-4D43-A700-E02E2FFC90BB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6" name="object 8"/>
          <p:cNvSpPr txBox="1"/>
          <p:nvPr/>
        </p:nvSpPr>
        <p:spPr>
          <a:xfrm>
            <a:off x="762000" y="1447800"/>
            <a:ext cx="7920990" cy="4390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59280" marR="5080" indent="-478790">
              <a:lnSpc>
                <a:spcPct val="100800"/>
              </a:lnSpc>
            </a:pPr>
            <a:r>
              <a:rPr lang="el-GR" sz="3200" b="1" spc="-15" dirty="0" smtClean="0">
                <a:latin typeface="Calibri"/>
                <a:cs typeface="Calibri"/>
              </a:rPr>
              <a:t>Απρίλιος -Μάιος</a:t>
            </a:r>
            <a:r>
              <a:rPr sz="3200" b="1" spc="-50" dirty="0" smtClean="0">
                <a:latin typeface="Times New Roman"/>
                <a:cs typeface="Times New Roman"/>
              </a:rPr>
              <a:t> </a:t>
            </a:r>
            <a:r>
              <a:rPr sz="3200" b="1" spc="-15" dirty="0" smtClean="0">
                <a:latin typeface="Calibri"/>
                <a:cs typeface="Calibri"/>
              </a:rPr>
              <a:t>2014</a:t>
            </a:r>
            <a:r>
              <a:rPr sz="3200" dirty="0" smtClean="0">
                <a:latin typeface="Calibri"/>
                <a:cs typeface="Calibri"/>
              </a:rPr>
              <a:t>)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25"/>
              </a:spcBef>
            </a:pPr>
            <a:r>
              <a:rPr lang="el-GR" sz="4000" spc="-204" dirty="0" smtClean="0">
                <a:latin typeface="Calibri"/>
                <a:cs typeface="Calibri"/>
              </a:rPr>
              <a:t>               Κοινό  (12,000 επισκέπτες):</a:t>
            </a: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Font typeface="Wingdings" pitchFamily="2" charset="2"/>
              <a:buChar char="Ø"/>
            </a:pPr>
            <a:r>
              <a:rPr lang="el-GR" sz="2600" spc="-5" dirty="0" smtClean="0">
                <a:latin typeface="Calibri"/>
                <a:cs typeface="Calibri"/>
              </a:rPr>
              <a:t>Μαθητές </a:t>
            </a:r>
            <a:r>
              <a:rPr sz="2600" spc="-110" dirty="0" smtClean="0">
                <a:latin typeface="Times New Roman"/>
                <a:cs typeface="Times New Roman"/>
              </a:rPr>
              <a:t> </a:t>
            </a:r>
            <a:r>
              <a:rPr sz="2600" spc="-5" dirty="0" smtClean="0">
                <a:latin typeface="Calibri"/>
                <a:cs typeface="Calibri"/>
              </a:rPr>
              <a:t>9-17</a:t>
            </a:r>
            <a:r>
              <a:rPr lang="el-GR" sz="2600" spc="-5" dirty="0" smtClean="0">
                <a:latin typeface="Calibri"/>
                <a:cs typeface="Calibri"/>
              </a:rPr>
              <a:t> (~4,000 από 92 σχολεία)</a:t>
            </a:r>
            <a:endParaRPr sz="26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25"/>
              </a:spcBef>
            </a:pPr>
            <a:r>
              <a:rPr sz="2600" spc="185" dirty="0" smtClean="0">
                <a:latin typeface="Wingdings"/>
                <a:cs typeface="Wingdings"/>
              </a:rPr>
              <a:t></a:t>
            </a:r>
            <a:r>
              <a:rPr lang="el-GR" sz="2600" spc="185" dirty="0" smtClean="0">
                <a:latin typeface="Calibri" pitchFamily="34" charset="0"/>
                <a:cs typeface="Calibri" pitchFamily="34" charset="0"/>
              </a:rPr>
              <a:t>Καθηγητές (115 σε εκπαιδευτικά σεμινάρια)</a:t>
            </a:r>
            <a:endParaRPr sz="26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25"/>
              </a:spcBef>
            </a:pPr>
            <a:r>
              <a:rPr sz="2600" spc="185" dirty="0" smtClean="0">
                <a:latin typeface="Wingdings"/>
                <a:cs typeface="Wingdings"/>
              </a:rPr>
              <a:t></a:t>
            </a:r>
            <a:r>
              <a:rPr lang="el-GR" sz="2600" spc="185" dirty="0" smtClean="0">
                <a:latin typeface="Calibri" pitchFamily="34" charset="0"/>
                <a:cs typeface="Calibri" pitchFamily="34" charset="0"/>
              </a:rPr>
              <a:t>Φοιτητές</a:t>
            </a:r>
            <a:endParaRPr sz="26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25"/>
              </a:spcBef>
            </a:pPr>
            <a:r>
              <a:rPr sz="2600" spc="185" dirty="0" smtClean="0">
                <a:latin typeface="Wingdings"/>
                <a:cs typeface="Wingdings"/>
              </a:rPr>
              <a:t></a:t>
            </a:r>
            <a:r>
              <a:rPr lang="el-GR" sz="2600" spc="185" dirty="0" smtClean="0">
                <a:latin typeface="Calibri" pitchFamily="34" charset="0"/>
                <a:cs typeface="Calibri" pitchFamily="34" charset="0"/>
              </a:rPr>
              <a:t>Κοινό γενικών ενδιαφερόντων</a:t>
            </a:r>
            <a:endParaRPr sz="2600" dirty="0">
              <a:latin typeface="Calibri"/>
              <a:cs typeface="Calibri"/>
            </a:endParaRPr>
          </a:p>
          <a:p>
            <a:pPr marL="469265" marR="483870">
              <a:lnSpc>
                <a:spcPct val="100000"/>
              </a:lnSpc>
              <a:spcBef>
                <a:spcPts val="625"/>
              </a:spcBef>
            </a:pPr>
            <a:r>
              <a:rPr sz="2600" spc="185" dirty="0" smtClean="0">
                <a:latin typeface="Wingdings"/>
                <a:cs typeface="Wingdings"/>
              </a:rPr>
              <a:t></a:t>
            </a:r>
            <a:r>
              <a:rPr lang="el-GR" sz="2600" spc="185" dirty="0" smtClean="0">
                <a:latin typeface="Calibri" pitchFamily="34" charset="0"/>
                <a:cs typeface="Calibri" pitchFamily="34" charset="0"/>
              </a:rPr>
              <a:t>Οικογένειες που ενδιαφέρονται για τις θετικές επιστήμες  </a:t>
            </a:r>
            <a:endParaRPr sz="2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935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08D2D3-2695-4F1D-B227-9E07B407CC44}" type="datetime1">
              <a:rPr lang="el-GR" smtClean="0"/>
              <a:t>14/10/2019</a:t>
            </a:fld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36E61-5536-46ED-ADE0-333AE3A58C34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pic>
        <p:nvPicPr>
          <p:cNvPr id="2050" name="Picture 2" descr="https://cds.cern.ch/record/2689842/files/ATLAS-CERNOpenDays-B191-THolmes.jpeg?subformat=icon-6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1" y="2095673"/>
            <a:ext cx="6899161" cy="460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" y="1445821"/>
            <a:ext cx="6329363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1" y="0"/>
            <a:ext cx="3130448" cy="143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37758" y="425559"/>
            <a:ext cx="5384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Πάνω από </a:t>
            </a: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75,000 </a:t>
            </a:r>
            <a:r>
              <a:rPr lang="el-GR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επισκέπτες</a:t>
            </a: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32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6999513" y="2844923"/>
            <a:ext cx="2158342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Μοντέλο ενός θαλάμου </a:t>
            </a:r>
            <a:r>
              <a:rPr lang="el-GR" sz="2400" b="1" dirty="0" err="1" smtClean="0">
                <a:latin typeface="Calibri" pitchFamily="34" charset="0"/>
                <a:cs typeface="Calibri" pitchFamily="34" charset="0"/>
              </a:rPr>
              <a:t>μυονίων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 όπως αυτά που κατασκεύασε το ΕΚΠΑ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1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Έργο «</a:t>
            </a:r>
            <a:r>
              <a:rPr lang="en-US" b="1" dirty="0" smtClean="0">
                <a:solidFill>
                  <a:srgbClr val="C00000"/>
                </a:solidFill>
              </a:rPr>
              <a:t>Frontiers</a:t>
            </a:r>
            <a:r>
              <a:rPr lang="el-GR" b="1" dirty="0" smtClean="0">
                <a:solidFill>
                  <a:srgbClr val="C00000"/>
                </a:solidFill>
              </a:rPr>
              <a:t>»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Bring Frontier Physics to schools</a:t>
            </a:r>
            <a:r>
              <a:rPr lang="el-GR" b="1" dirty="0">
                <a:solidFill>
                  <a:srgbClr val="C00000"/>
                </a:solidFill>
              </a:rPr>
              <a:t/>
            </a:r>
            <a:br>
              <a:rPr lang="el-GR" b="1" dirty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7467600" cy="1752600"/>
          </a:xfrm>
        </p:spPr>
        <p:txBody>
          <a:bodyPr/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Στα πλαίσια του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ERASMUS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en-US" dirty="0">
                <a:latin typeface="Calibri" pitchFamily="34" charset="0"/>
                <a:cs typeface="Calibri" pitchFamily="34" charset="0"/>
              </a:rPr>
              <a:t>Strategic Partnerships for school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education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»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9/2018 για τρία χρόνια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Συντονιστής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DCU (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Ιρλανδία)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Εταίροι: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IASA,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ΕΑ, </a:t>
            </a:r>
            <a:r>
              <a:rPr lang="en-US" dirty="0">
                <a:latin typeface="Calibri" pitchFamily="34" charset="0"/>
                <a:cs typeface="Calibri" pitchFamily="34" charset="0"/>
              </a:rPr>
              <a:t>Paris 7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Center </a:t>
            </a:r>
            <a:r>
              <a:rPr lang="en-US" dirty="0">
                <a:latin typeface="Calibri" pitchFamily="34" charset="0"/>
                <a:cs typeface="Calibri" pitchFamily="34" charset="0"/>
              </a:rPr>
              <a:t>for Cosmological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Physics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»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Ευρωπαϊκό εργαστήριο </a:t>
            </a:r>
            <a:r>
              <a:rPr lang="el-GR" b="1" dirty="0" err="1" smtClean="0">
                <a:latin typeface="Calibri" pitchFamily="34" charset="0"/>
                <a:cs typeface="Calibri" pitchFamily="34" charset="0"/>
              </a:rPr>
              <a:t>Βαρυτικών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 Κυμάτων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NUCLIO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33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>
                <a:solidFill>
                  <a:srgbClr val="C00000"/>
                </a:solidFill>
              </a:rPr>
              <a:t>Εκπαιδευτικά σενάρια με θέματα:</a:t>
            </a:r>
          </a:p>
          <a:p>
            <a:pPr>
              <a:buFont typeface="Wingdings" pitchFamily="2" charset="2"/>
              <a:buChar char="Ø"/>
            </a:pPr>
            <a:r>
              <a:rPr lang="el-GR" sz="3400" dirty="0" err="1" smtClean="0"/>
              <a:t>Αστροσωματιδιακή</a:t>
            </a:r>
            <a:r>
              <a:rPr lang="el-GR" sz="3400" dirty="0" smtClean="0"/>
              <a:t> φυσική</a:t>
            </a:r>
          </a:p>
          <a:p>
            <a:pPr>
              <a:buFont typeface="Wingdings" pitchFamily="2" charset="2"/>
              <a:buChar char="Ø"/>
            </a:pPr>
            <a:r>
              <a:rPr lang="el-GR" sz="3400" dirty="0" smtClean="0"/>
              <a:t>Αστρονομία</a:t>
            </a:r>
          </a:p>
          <a:p>
            <a:pPr>
              <a:buFont typeface="Wingdings" pitchFamily="2" charset="2"/>
              <a:buChar char="Ø"/>
            </a:pPr>
            <a:r>
              <a:rPr lang="el-GR" sz="3400" smtClean="0"/>
              <a:t>Βαρυτικά</a:t>
            </a:r>
            <a:r>
              <a:rPr lang="el-GR" sz="3400" dirty="0" smtClean="0"/>
              <a:t> Κύματα</a:t>
            </a:r>
          </a:p>
          <a:p>
            <a:pPr>
              <a:buFont typeface="Wingdings" pitchFamily="2" charset="2"/>
              <a:buChar char="Ø"/>
            </a:pPr>
            <a:r>
              <a:rPr lang="el-GR" sz="3400" dirty="0" smtClean="0"/>
              <a:t>Σωματιδιακή φυσική</a:t>
            </a:r>
          </a:p>
          <a:p>
            <a:pPr>
              <a:buFont typeface="Wingdings" pitchFamily="2" charset="2"/>
              <a:buChar char="Ø"/>
            </a:pPr>
            <a:r>
              <a:rPr lang="el-GR" sz="3400" dirty="0" smtClean="0"/>
              <a:t>Γενικά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7C9A32-EA1F-4039-BA17-C758BA2553C0}" type="datetime1">
              <a:rPr lang="el-GR" smtClean="0"/>
              <a:t>14/10/2019</a:t>
            </a:fld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E66DB-1D80-4D43-A700-E02E2FFC90BB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399"/>
            <a:ext cx="5680982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5715000"/>
            <a:ext cx="8001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alibri Bold Italic" pitchFamily="34" charset="0"/>
                <a:cs typeface="Calibri Bold Italic" pitchFamily="34" charset="0"/>
              </a:rPr>
              <a:t>Ενδεικτικά σενάρια θα παρουσιαστούν στο σημερινό εργαστήριο (</a:t>
            </a:r>
            <a:r>
              <a:rPr lang="en-US" sz="2400" dirty="0" smtClean="0">
                <a:latin typeface="Calibri Bold Italic" pitchFamily="34" charset="0"/>
                <a:cs typeface="Calibri Bold Italic" pitchFamily="34" charset="0"/>
              </a:rPr>
              <a:t>Multiplier event)</a:t>
            </a:r>
            <a:endParaRPr lang="en-US" sz="2400" dirty="0">
              <a:latin typeface="Calibri Bold Italic" pitchFamily="34" charset="0"/>
              <a:cs typeface="Calibri Bold Ital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87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05800" cy="990600"/>
          </a:xfrm>
          <a:solidFill>
            <a:schemeClr val="bg1"/>
          </a:solidFill>
        </p:spPr>
        <p:txBody>
          <a:bodyPr/>
          <a:lstStyle/>
          <a:p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</a:rPr>
              <a:t>Τα σενάρια </a:t>
            </a:r>
            <a:r>
              <a:rPr lang="el-GR" sz="3600" b="1" dirty="0">
                <a:solidFill>
                  <a:srgbClr val="C00000"/>
                </a:solidFill>
                <a:latin typeface="Calibri" pitchFamily="34" charset="0"/>
              </a:rPr>
              <a:t>έχουν πέντε </a:t>
            </a: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</a:rPr>
              <a:t>φάσεις</a:t>
            </a:r>
            <a:endParaRPr lang="el-GR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8B020B-829C-4554-B2ED-E027DE640394}" type="datetime1">
              <a:rPr lang="el-GR" smtClean="0"/>
              <a:t>14/10/2019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C24B9-8CD0-4E26-8295-EBF41343A40C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292" y="1066800"/>
            <a:ext cx="871770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200" dirty="0" smtClean="0">
                <a:latin typeface="Calibri" pitchFamily="34" charset="0"/>
              </a:rPr>
              <a:t> Πρόκληση </a:t>
            </a:r>
            <a:r>
              <a:rPr lang="el-GR" sz="3200" dirty="0">
                <a:latin typeface="Calibri" pitchFamily="34" charset="0"/>
              </a:rPr>
              <a:t>Ενδιαφέροντος και Θέση Ερωτημάτων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 smtClean="0">
                <a:latin typeface="Calibri" pitchFamily="34" charset="0"/>
              </a:rPr>
              <a:t> Δημιουργία </a:t>
            </a:r>
            <a:r>
              <a:rPr lang="el-GR" sz="3200" dirty="0">
                <a:latin typeface="Calibri" pitchFamily="34" charset="0"/>
              </a:rPr>
              <a:t>Υποθέσεων και Σχεδίου Εργασιών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 smtClean="0">
                <a:latin typeface="Calibri" pitchFamily="34" charset="0"/>
              </a:rPr>
              <a:t> Σχεδιασμός </a:t>
            </a:r>
            <a:r>
              <a:rPr lang="el-GR" sz="3200" dirty="0">
                <a:latin typeface="Calibri" pitchFamily="34" charset="0"/>
              </a:rPr>
              <a:t>και Πειραματισμός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 smtClean="0">
                <a:latin typeface="Calibri" pitchFamily="34" charset="0"/>
              </a:rPr>
              <a:t> Ανάλυση </a:t>
            </a:r>
            <a:r>
              <a:rPr lang="el-GR" sz="3200" dirty="0">
                <a:latin typeface="Calibri" pitchFamily="34" charset="0"/>
              </a:rPr>
              <a:t>και Ερμηνεία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 smtClean="0">
                <a:latin typeface="Calibri" pitchFamily="34" charset="0"/>
              </a:rPr>
              <a:t> Συμπέρασμα </a:t>
            </a:r>
            <a:r>
              <a:rPr lang="el-GR" sz="3200" dirty="0">
                <a:latin typeface="Calibri" pitchFamily="34" charset="0"/>
              </a:rPr>
              <a:t>και Αξιολόγηση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962400"/>
            <a:ext cx="8382000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latin typeface="Calibri" pitchFamily="34" charset="0"/>
              </a:rPr>
              <a:t> </a:t>
            </a:r>
            <a:r>
              <a:rPr lang="el-GR" sz="2800" dirty="0">
                <a:latin typeface="Calibri" pitchFamily="34" charset="0"/>
              </a:rPr>
              <a:t>Σύμφωνα με τις αρχές της ανακαλυπτικής μάθησης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latin typeface="Calibri" pitchFamily="34" charset="0"/>
              </a:rPr>
              <a:t> </a:t>
            </a:r>
            <a:r>
              <a:rPr lang="el-GR" sz="2800" dirty="0">
                <a:latin typeface="Calibri" pitchFamily="34" charset="0"/>
              </a:rPr>
              <a:t>Στο τέλος των φάσεων 1-4 υπάρχουν από δύο ερωτήσεις όπου εκτιμάμε την απόδοση του μαθητή σύμφωνα με τις αρχές του </a:t>
            </a:r>
            <a:r>
              <a:rPr lang="en-US" sz="2800" dirty="0">
                <a:latin typeface="Calibri" pitchFamily="34" charset="0"/>
              </a:rPr>
              <a:t>PISA 2012</a:t>
            </a:r>
            <a:endParaRPr lang="el-GR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99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bject 2"/>
          <p:cNvSpPr>
            <a:spLocks noChangeArrowheads="1"/>
          </p:cNvSpPr>
          <p:nvPr/>
        </p:nvSpPr>
        <p:spPr bwMode="auto">
          <a:xfrm>
            <a:off x="3924300" y="1735909"/>
            <a:ext cx="1295400" cy="15859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0" name="object 8"/>
          <p:cNvSpPr txBox="1">
            <a:spLocks noChangeArrowheads="1"/>
          </p:cNvSpPr>
          <p:nvPr/>
        </p:nvSpPr>
        <p:spPr bwMode="auto">
          <a:xfrm>
            <a:off x="3975708" y="1232948"/>
            <a:ext cx="964406" cy="6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2000"/>
              </a:lnSpc>
            </a:pPr>
            <a:r>
              <a:rPr lang="en-US" sz="1500" b="1" dirty="0" smtClean="0">
                <a:latin typeface="Candara" pitchFamily="34" charset="0"/>
                <a:ea typeface="Candara" pitchFamily="34" charset="0"/>
                <a:cs typeface="Candara" pitchFamily="34" charset="0"/>
              </a:rPr>
              <a:t>Orienting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>
                <a:latin typeface="Candara" pitchFamily="34" charset="0"/>
                <a:ea typeface="Candara" pitchFamily="34" charset="0"/>
                <a:cs typeface="Candara" pitchFamily="34" charset="0"/>
              </a:rPr>
              <a:t>&amp;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>
                <a:latin typeface="Candara" pitchFamily="34" charset="0"/>
                <a:ea typeface="Candara" pitchFamily="34" charset="0"/>
                <a:cs typeface="Candara" pitchFamily="34" charset="0"/>
              </a:rPr>
              <a:t>Asking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latin typeface="Candara" pitchFamily="34" charset="0"/>
                <a:ea typeface="Candara" pitchFamily="34" charset="0"/>
                <a:cs typeface="Candara" pitchFamily="34" charset="0"/>
              </a:rPr>
              <a:t>questions</a:t>
            </a:r>
            <a:endParaRPr lang="en-US" sz="1500" dirty="0">
              <a:latin typeface="Candara" pitchFamily="34" charset="0"/>
              <a:ea typeface="Candara" pitchFamily="34" charset="0"/>
              <a:cs typeface="Candara" pitchFamily="34" charset="0"/>
            </a:endParaRPr>
          </a:p>
        </p:txBody>
      </p:sp>
      <p:sp>
        <p:nvSpPr>
          <p:cNvPr id="28681" name="object 9"/>
          <p:cNvSpPr>
            <a:spLocks noChangeArrowheads="1"/>
          </p:cNvSpPr>
          <p:nvPr/>
        </p:nvSpPr>
        <p:spPr bwMode="auto">
          <a:xfrm>
            <a:off x="5791200" y="2149897"/>
            <a:ext cx="847724" cy="75793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2" name="object 10"/>
          <p:cNvSpPr>
            <a:spLocks noChangeArrowheads="1"/>
          </p:cNvSpPr>
          <p:nvPr/>
        </p:nvSpPr>
        <p:spPr bwMode="auto">
          <a:xfrm>
            <a:off x="6729289" y="3142848"/>
            <a:ext cx="993775" cy="135731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8" name="object 16"/>
          <p:cNvSpPr txBox="1">
            <a:spLocks noChangeArrowheads="1"/>
          </p:cNvSpPr>
          <p:nvPr/>
        </p:nvSpPr>
        <p:spPr bwMode="auto">
          <a:xfrm>
            <a:off x="6638924" y="2819400"/>
            <a:ext cx="199072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indent="34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2000"/>
              </a:lnSpc>
            </a:pPr>
            <a:r>
              <a:rPr lang="en-US" sz="1500" b="1" dirty="0" smtClean="0">
                <a:latin typeface="Candara" pitchFamily="34" charset="0"/>
                <a:ea typeface="Candara" pitchFamily="34" charset="0"/>
                <a:cs typeface="Candara" pitchFamily="34" charset="0"/>
              </a:rPr>
              <a:t>Hypothesis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latin typeface="Candara" pitchFamily="34" charset="0"/>
                <a:ea typeface="Candara" pitchFamily="34" charset="0"/>
                <a:cs typeface="Candara" pitchFamily="34" charset="0"/>
              </a:rPr>
              <a:t>generation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>
                <a:latin typeface="Candara" pitchFamily="34" charset="0"/>
                <a:ea typeface="Candara" pitchFamily="34" charset="0"/>
                <a:cs typeface="Candara" pitchFamily="34" charset="0"/>
              </a:rPr>
              <a:t>&amp;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>
                <a:latin typeface="Candara" pitchFamily="34" charset="0"/>
                <a:ea typeface="Candara" pitchFamily="34" charset="0"/>
                <a:cs typeface="Candara" pitchFamily="34" charset="0"/>
              </a:rPr>
              <a:t>Design</a:t>
            </a:r>
            <a:endParaRPr lang="en-US" sz="1500" dirty="0">
              <a:latin typeface="Candara" pitchFamily="34" charset="0"/>
              <a:ea typeface="Candara" pitchFamily="34" charset="0"/>
              <a:cs typeface="Candara" pitchFamily="34" charset="0"/>
            </a:endParaRPr>
          </a:p>
        </p:txBody>
      </p:sp>
      <p:sp>
        <p:nvSpPr>
          <p:cNvPr id="28689" name="object 17"/>
          <p:cNvSpPr>
            <a:spLocks noChangeArrowheads="1"/>
          </p:cNvSpPr>
          <p:nvPr/>
        </p:nvSpPr>
        <p:spPr bwMode="auto">
          <a:xfrm>
            <a:off x="6691313" y="4491831"/>
            <a:ext cx="529896" cy="631206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0" name="object 18"/>
          <p:cNvSpPr>
            <a:spLocks noChangeArrowheads="1"/>
          </p:cNvSpPr>
          <p:nvPr/>
        </p:nvSpPr>
        <p:spPr bwMode="auto">
          <a:xfrm>
            <a:off x="5546055" y="5594350"/>
            <a:ext cx="993775" cy="114776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5" name="object 23"/>
          <p:cNvSpPr txBox="1">
            <a:spLocks noChangeArrowheads="1"/>
          </p:cNvSpPr>
          <p:nvPr/>
        </p:nvSpPr>
        <p:spPr bwMode="auto">
          <a:xfrm>
            <a:off x="5710939" y="5169618"/>
            <a:ext cx="121761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2000"/>
              </a:lnSpc>
            </a:pPr>
            <a:r>
              <a:rPr lang="en-US" sz="1500" b="1" dirty="0" smtClean="0">
                <a:latin typeface="Candara" pitchFamily="34" charset="0"/>
                <a:ea typeface="Candara" pitchFamily="34" charset="0"/>
                <a:cs typeface="Candara" pitchFamily="34" charset="0"/>
              </a:rPr>
              <a:t>Planning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>
                <a:latin typeface="Candara" pitchFamily="34" charset="0"/>
                <a:ea typeface="Candara" pitchFamily="34" charset="0"/>
                <a:cs typeface="Candara" pitchFamily="34" charset="0"/>
              </a:rPr>
              <a:t>&amp;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latin typeface="Candara" pitchFamily="34" charset="0"/>
                <a:ea typeface="Candara" pitchFamily="34" charset="0"/>
                <a:cs typeface="Candara" pitchFamily="34" charset="0"/>
              </a:rPr>
              <a:t>Investigation</a:t>
            </a:r>
            <a:endParaRPr lang="en-US" sz="1500" dirty="0">
              <a:latin typeface="Candara" pitchFamily="34" charset="0"/>
              <a:ea typeface="Candara" pitchFamily="34" charset="0"/>
              <a:cs typeface="Candara" pitchFamily="34" charset="0"/>
            </a:endParaRPr>
          </a:p>
        </p:txBody>
      </p:sp>
      <p:sp>
        <p:nvSpPr>
          <p:cNvPr id="28696" name="object 24"/>
          <p:cNvSpPr>
            <a:spLocks noChangeArrowheads="1"/>
          </p:cNvSpPr>
          <p:nvPr/>
        </p:nvSpPr>
        <p:spPr bwMode="auto">
          <a:xfrm>
            <a:off x="4076296" y="5812205"/>
            <a:ext cx="574154" cy="395288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7" name="object 25"/>
          <p:cNvSpPr>
            <a:spLocks noChangeArrowheads="1"/>
          </p:cNvSpPr>
          <p:nvPr/>
        </p:nvSpPr>
        <p:spPr bwMode="auto">
          <a:xfrm>
            <a:off x="1808734" y="5381984"/>
            <a:ext cx="1397199" cy="1348892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01" name="object 29"/>
          <p:cNvSpPr>
            <a:spLocks noChangeArrowheads="1"/>
          </p:cNvSpPr>
          <p:nvPr/>
        </p:nvSpPr>
        <p:spPr bwMode="auto">
          <a:xfrm>
            <a:off x="6330950" y="6238875"/>
            <a:ext cx="360363" cy="43973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04" name="object 32"/>
          <p:cNvSpPr txBox="1">
            <a:spLocks noChangeArrowheads="1"/>
          </p:cNvSpPr>
          <p:nvPr/>
        </p:nvSpPr>
        <p:spPr bwMode="auto">
          <a:xfrm>
            <a:off x="1423168" y="4910671"/>
            <a:ext cx="124896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2000"/>
              </a:lnSpc>
            </a:pPr>
            <a:r>
              <a:rPr lang="en-US" sz="1500" b="1" dirty="0" smtClean="0">
                <a:latin typeface="Candara" pitchFamily="34" charset="0"/>
                <a:ea typeface="Candara" pitchFamily="34" charset="0"/>
                <a:cs typeface="Candara" pitchFamily="34" charset="0"/>
              </a:rPr>
              <a:t>Analysis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>
                <a:latin typeface="Candara" pitchFamily="34" charset="0"/>
                <a:ea typeface="Candara" pitchFamily="34" charset="0"/>
                <a:cs typeface="Candara" pitchFamily="34" charset="0"/>
              </a:rPr>
              <a:t>&amp;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latin typeface="Candara" pitchFamily="34" charset="0"/>
                <a:ea typeface="Candara" pitchFamily="34" charset="0"/>
                <a:cs typeface="Candara" pitchFamily="34" charset="0"/>
              </a:rPr>
              <a:t>Interpretation</a:t>
            </a:r>
            <a:endParaRPr lang="en-US" sz="1500" dirty="0">
              <a:latin typeface="Candara" pitchFamily="34" charset="0"/>
              <a:ea typeface="Candara" pitchFamily="34" charset="0"/>
              <a:cs typeface="Candara" pitchFamily="34" charset="0"/>
            </a:endParaRPr>
          </a:p>
        </p:txBody>
      </p:sp>
      <p:sp>
        <p:nvSpPr>
          <p:cNvPr id="28705" name="object 33"/>
          <p:cNvSpPr>
            <a:spLocks noChangeArrowheads="1"/>
          </p:cNvSpPr>
          <p:nvPr/>
        </p:nvSpPr>
        <p:spPr bwMode="auto">
          <a:xfrm>
            <a:off x="1860151" y="4181804"/>
            <a:ext cx="379413" cy="656102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06" name="object 34"/>
          <p:cNvSpPr>
            <a:spLocks noChangeArrowheads="1"/>
          </p:cNvSpPr>
          <p:nvPr/>
        </p:nvSpPr>
        <p:spPr bwMode="auto">
          <a:xfrm>
            <a:off x="1583530" y="2819400"/>
            <a:ext cx="1312069" cy="1362404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11" name="object 39"/>
          <p:cNvSpPr txBox="1">
            <a:spLocks noChangeArrowheads="1"/>
          </p:cNvSpPr>
          <p:nvPr/>
        </p:nvSpPr>
        <p:spPr bwMode="auto">
          <a:xfrm>
            <a:off x="1553764" y="2483104"/>
            <a:ext cx="137160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2000"/>
              </a:lnSpc>
            </a:pPr>
            <a:r>
              <a:rPr lang="en-US" sz="1500" b="1" dirty="0" smtClean="0">
                <a:latin typeface="Candara" pitchFamily="34" charset="0"/>
                <a:ea typeface="Candara" pitchFamily="34" charset="0"/>
                <a:cs typeface="Candara" pitchFamily="34" charset="0"/>
              </a:rPr>
              <a:t>Conclusion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>
                <a:latin typeface="Candara" pitchFamily="34" charset="0"/>
                <a:ea typeface="Candara" pitchFamily="34" charset="0"/>
                <a:cs typeface="Candara" pitchFamily="34" charset="0"/>
              </a:rPr>
              <a:t>&amp;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latin typeface="Candara" pitchFamily="34" charset="0"/>
                <a:ea typeface="Candara" pitchFamily="34" charset="0"/>
                <a:cs typeface="Candara" pitchFamily="34" charset="0"/>
              </a:rPr>
              <a:t>Evaluation</a:t>
            </a:r>
            <a:endParaRPr lang="en-US" sz="1500" dirty="0">
              <a:latin typeface="Candara" pitchFamily="34" charset="0"/>
              <a:ea typeface="Candara" pitchFamily="34" charset="0"/>
              <a:cs typeface="Candara" pitchFamily="34" charset="0"/>
            </a:endParaRPr>
          </a:p>
        </p:txBody>
      </p:sp>
      <p:sp>
        <p:nvSpPr>
          <p:cNvPr id="28712" name="object 40"/>
          <p:cNvSpPr>
            <a:spLocks noChangeArrowheads="1"/>
          </p:cNvSpPr>
          <p:nvPr/>
        </p:nvSpPr>
        <p:spPr bwMode="auto">
          <a:xfrm>
            <a:off x="2820367" y="2362200"/>
            <a:ext cx="913433" cy="780648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" name="object 41"/>
          <p:cNvSpPr txBox="1"/>
          <p:nvPr/>
        </p:nvSpPr>
        <p:spPr>
          <a:xfrm>
            <a:off x="199231" y="152400"/>
            <a:ext cx="8745537" cy="923330"/>
          </a:xfrm>
          <a:prstGeom prst="rect">
            <a:avLst/>
          </a:prstGeom>
          <a:solidFill>
            <a:srgbClr val="F2F2F2"/>
          </a:solidFill>
        </p:spPr>
        <p:txBody>
          <a:bodyPr lIns="0" tIns="0" rIns="0" bIns="0">
            <a:spAutoFit/>
          </a:bodyPr>
          <a:lstStyle/>
          <a:p>
            <a:pPr marL="90805" algn="just">
              <a:defRPr/>
            </a:pPr>
            <a:r>
              <a:rPr sz="3000" dirty="0">
                <a:latin typeface="Calibri"/>
                <a:cs typeface="Calibri"/>
              </a:rPr>
              <a:t>ISE</a:t>
            </a:r>
            <a:r>
              <a:rPr sz="3000" spc="-90" dirty="0">
                <a:latin typeface="Times New Roman"/>
                <a:cs typeface="Times New Roman"/>
              </a:rPr>
              <a:t> </a:t>
            </a:r>
            <a:r>
              <a:rPr sz="3000" spc="-5" dirty="0" err="1" smtClean="0">
                <a:latin typeface="Calibri"/>
                <a:cs typeface="Calibri"/>
              </a:rPr>
              <a:t>demon</a:t>
            </a:r>
            <a:r>
              <a:rPr sz="3000" spc="-35" dirty="0" err="1" smtClean="0">
                <a:latin typeface="Calibri"/>
                <a:cs typeface="Calibri"/>
              </a:rPr>
              <a:t>s</a:t>
            </a:r>
            <a:r>
              <a:rPr sz="3000" spc="-10" dirty="0" err="1" smtClean="0">
                <a:latin typeface="Calibri"/>
                <a:cs typeface="Calibri"/>
              </a:rPr>
              <a:t>t</a:t>
            </a:r>
            <a:r>
              <a:rPr sz="3000" spc="-75" dirty="0" err="1" smtClean="0">
                <a:latin typeface="Calibri"/>
                <a:cs typeface="Calibri"/>
              </a:rPr>
              <a:t>r</a:t>
            </a:r>
            <a:r>
              <a:rPr sz="3000" spc="-25" dirty="0" err="1" smtClean="0">
                <a:latin typeface="Calibri"/>
                <a:cs typeface="Calibri"/>
              </a:rPr>
              <a:t>a</a:t>
            </a:r>
            <a:r>
              <a:rPr sz="3000" spc="-35" dirty="0" err="1" smtClean="0">
                <a:latin typeface="Calibri"/>
                <a:cs typeface="Calibri"/>
              </a:rPr>
              <a:t>t</a:t>
            </a:r>
            <a:r>
              <a:rPr sz="3000" spc="-25" dirty="0" err="1" smtClean="0">
                <a:latin typeface="Calibri"/>
                <a:cs typeface="Calibri"/>
              </a:rPr>
              <a:t>o</a:t>
            </a:r>
            <a:r>
              <a:rPr sz="3000" spc="-15" dirty="0" err="1" smtClean="0">
                <a:latin typeface="Calibri"/>
                <a:cs typeface="Calibri"/>
              </a:rPr>
              <a:t>r</a:t>
            </a:r>
            <a:r>
              <a:rPr lang="en-US" sz="3000" spc="-70" dirty="0" err="1" smtClean="0">
                <a:latin typeface="Calibri" pitchFamily="34" charset="0"/>
                <a:cs typeface="Calibri" pitchFamily="34" charset="0"/>
              </a:rPr>
              <a:t>s</a:t>
            </a:r>
            <a:r>
              <a:rPr sz="3000" spc="-5" dirty="0" err="1" smtClean="0">
                <a:latin typeface="Calibri"/>
                <a:cs typeface="Calibri"/>
              </a:rPr>
              <a:t>+PI</a:t>
            </a:r>
            <a:r>
              <a:rPr sz="3000" spc="-25" dirty="0" err="1" smtClean="0">
                <a:latin typeface="Calibri"/>
                <a:cs typeface="Calibri"/>
              </a:rPr>
              <a:t>S</a:t>
            </a:r>
            <a:r>
              <a:rPr sz="3000" spc="-20" dirty="0" err="1" smtClean="0">
                <a:latin typeface="Calibri"/>
                <a:cs typeface="Calibri"/>
              </a:rPr>
              <a:t>A</a:t>
            </a:r>
            <a:r>
              <a:rPr sz="3000" spc="-90" dirty="0" smtClean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Calibri"/>
                <a:cs typeface="Calibri"/>
              </a:rPr>
              <a:t>assess</a:t>
            </a:r>
            <a:r>
              <a:rPr sz="3000" spc="-20" dirty="0">
                <a:latin typeface="Calibri"/>
                <a:cs typeface="Calibri"/>
              </a:rPr>
              <a:t>m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55" dirty="0">
                <a:latin typeface="Calibri"/>
                <a:cs typeface="Calibri"/>
              </a:rPr>
              <a:t>n</a:t>
            </a:r>
            <a:r>
              <a:rPr sz="3000" spc="-10" dirty="0">
                <a:latin typeface="Calibri"/>
                <a:cs typeface="Calibri"/>
              </a:rPr>
              <a:t>t</a:t>
            </a:r>
            <a:r>
              <a:rPr sz="3000" spc="-90" dirty="0">
                <a:latin typeface="Times New Roman"/>
                <a:cs typeface="Times New Roman"/>
              </a:rPr>
              <a:t> </a:t>
            </a:r>
            <a:r>
              <a:rPr sz="3000" spc="-5" dirty="0" smtClean="0">
                <a:latin typeface="Calibri"/>
                <a:cs typeface="Calibri"/>
              </a:rPr>
              <a:t>qu</a:t>
            </a:r>
            <a:r>
              <a:rPr sz="3000" spc="-15" dirty="0" smtClean="0">
                <a:latin typeface="Calibri"/>
                <a:cs typeface="Calibri"/>
              </a:rPr>
              <a:t>e</a:t>
            </a:r>
            <a:r>
              <a:rPr sz="3000" spc="-35" dirty="0" smtClean="0">
                <a:latin typeface="Calibri"/>
                <a:cs typeface="Calibri"/>
              </a:rPr>
              <a:t>s</a:t>
            </a:r>
            <a:r>
              <a:rPr sz="3000" dirty="0" smtClean="0">
                <a:latin typeface="Calibri"/>
                <a:cs typeface="Calibri"/>
              </a:rPr>
              <a:t>ti</a:t>
            </a:r>
            <a:r>
              <a:rPr sz="3000" spc="-5" dirty="0" smtClean="0">
                <a:latin typeface="Calibri"/>
                <a:cs typeface="Calibri"/>
              </a:rPr>
              <a:t>ons</a:t>
            </a:r>
            <a:endParaRPr lang="en-US" sz="3000" spc="-5" dirty="0" smtClean="0">
              <a:latin typeface="Calibri"/>
              <a:cs typeface="Calibri"/>
            </a:endParaRPr>
          </a:p>
          <a:p>
            <a:pPr marL="90805" algn="just">
              <a:defRPr/>
            </a:pPr>
            <a:r>
              <a:rPr lang="en-US" sz="3000" spc="-5" dirty="0" smtClean="0">
                <a:latin typeface="Calibri"/>
                <a:cs typeface="Calibri"/>
              </a:rPr>
              <a:t>                            Five phases of IBSE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28715" name="Slide Number Placeholder 43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3CD2F3-35C3-450B-BB7D-829B26932FE3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626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Η κύρια πρόκληση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b="1" dirty="0" smtClean="0">
                <a:latin typeface="Calibri" pitchFamily="34" charset="0"/>
                <a:cs typeface="Calibri" pitchFamily="34" charset="0"/>
              </a:rPr>
              <a:t>Να εκτεθούν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οι μαθητές στην έρευνα αιχμής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που γίνεται στην φυσική στοιχειωδών σωματιδίων (ΦΥΕ) και στην υψηλή τεχνολογία του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CERN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μέσω αλληλεπίδρασης μαζί τους </a:t>
            </a:r>
          </a:p>
          <a:p>
            <a:pPr algn="just"/>
            <a:r>
              <a:rPr lang="el-GR" dirty="0" smtClean="0">
                <a:latin typeface="Calibri" pitchFamily="34" charset="0"/>
                <a:cs typeface="Calibri" pitchFamily="34" charset="0"/>
              </a:rPr>
              <a:t>Η όλη παρέμβαση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να μπορεί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να γίνει στα πλαίσια διδακτικών ωρών και στα σχολεία τους (στα εργαστήρια Η/Υ)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7C9A32-EA1F-4039-BA17-C758BA2553C0}" type="datetime1">
              <a:rPr lang="el-GR" smtClean="0"/>
              <a:t>14/10/2019</a:t>
            </a:fld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E66DB-1D80-4D43-A700-E02E2FFC90BB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29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l-GR" b="1" dirty="0">
                <a:solidFill>
                  <a:srgbClr val="C00000"/>
                </a:solidFill>
                <a:latin typeface="Calibri" pitchFamily="34" charset="0"/>
              </a:rPr>
              <a:t>Ανακαλύψτε το </a:t>
            </a:r>
            <a:r>
              <a:rPr lang="el-GR" b="1" dirty="0" err="1">
                <a:solidFill>
                  <a:srgbClr val="C00000"/>
                </a:solidFill>
                <a:latin typeface="Calibri" pitchFamily="34" charset="0"/>
              </a:rPr>
              <a:t>μποζόνιο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l-GR" b="1" dirty="0" smtClean="0">
                <a:solidFill>
                  <a:srgbClr val="C00000"/>
                </a:solidFill>
                <a:latin typeface="Calibri" pitchFamily="34" charset="0"/>
              </a:rPr>
              <a:t>Ζ και 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Higgs</a:t>
            </a:r>
            <a:endParaRPr lang="el-GR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5EA9DA-CAAD-4474-97F1-8AA9EE1C3A8C}" type="datetime1">
              <a:rPr lang="el-GR" smtClean="0"/>
              <a:t>14/10/2019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C24B9-8CD0-4E26-8295-EBF41343A40C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600200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 </a:t>
            </a:r>
            <a:r>
              <a:rPr lang="el-GR" sz="3200" dirty="0" smtClean="0">
                <a:latin typeface="Calibri" pitchFamily="34" charset="0"/>
              </a:rPr>
              <a:t>Φυσική </a:t>
            </a:r>
            <a:r>
              <a:rPr lang="el-GR" sz="3200" dirty="0">
                <a:latin typeface="Calibri" pitchFamily="34" charset="0"/>
              </a:rPr>
              <a:t>υψηλών ενεργειών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 smtClean="0">
                <a:latin typeface="Calibri" pitchFamily="34" charset="0"/>
              </a:rPr>
              <a:t> Εισαγωγή στο Καθιερωμένο Πρότυπο</a:t>
            </a:r>
            <a:endParaRPr lang="el-GR" sz="32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3200" dirty="0" smtClean="0">
                <a:latin typeface="Calibri" pitchFamily="34" charset="0"/>
              </a:rPr>
              <a:t> Σύγχρονη </a:t>
            </a:r>
            <a:r>
              <a:rPr lang="el-GR" sz="3200" dirty="0">
                <a:latin typeface="Calibri" pitchFamily="34" charset="0"/>
              </a:rPr>
              <a:t>έρευνα στο</a:t>
            </a:r>
            <a:r>
              <a:rPr lang="en-US" sz="3200" dirty="0">
                <a:latin typeface="Calibri" pitchFamily="34" charset="0"/>
              </a:rPr>
              <a:t> CERN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 smtClean="0">
                <a:latin typeface="Calibri" pitchFamily="34" charset="0"/>
              </a:rPr>
              <a:t> </a:t>
            </a:r>
            <a:r>
              <a:rPr lang="el-GR" sz="3200" b="1" dirty="0" smtClean="0">
                <a:latin typeface="Calibri" pitchFamily="34" charset="0"/>
              </a:rPr>
              <a:t>Ανάλυση </a:t>
            </a:r>
            <a:r>
              <a:rPr lang="el-GR" sz="3200" b="1" dirty="0">
                <a:latin typeface="Calibri" pitchFamily="34" charset="0"/>
              </a:rPr>
              <a:t>πραγματικών </a:t>
            </a:r>
            <a:r>
              <a:rPr lang="el-GR" sz="3200" b="1" dirty="0" smtClean="0">
                <a:latin typeface="Calibri" pitchFamily="34" charset="0"/>
              </a:rPr>
              <a:t>γεγονότων</a:t>
            </a:r>
            <a:r>
              <a:rPr lang="en-US" sz="3200" b="1" dirty="0" smtClean="0">
                <a:latin typeface="Calibri" pitchFamily="34" charset="0"/>
              </a:rPr>
              <a:t> </a:t>
            </a:r>
            <a:r>
              <a:rPr lang="el-GR" sz="3200" b="1" dirty="0" smtClean="0">
                <a:latin typeface="Calibri" pitchFamily="34" charset="0"/>
              </a:rPr>
              <a:t>από το </a:t>
            </a:r>
            <a:r>
              <a:rPr lang="en-US" sz="3200" b="1" dirty="0" smtClean="0">
                <a:latin typeface="Calibri" pitchFamily="34" charset="0"/>
              </a:rPr>
              <a:t>LHC/ATLAS</a:t>
            </a:r>
            <a:endParaRPr lang="en-US" sz="3200" b="1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3200" dirty="0" smtClean="0">
                <a:latin typeface="Calibri" pitchFamily="34" charset="0"/>
              </a:rPr>
              <a:t> Ερευνητές </a:t>
            </a:r>
            <a:r>
              <a:rPr lang="el-GR" sz="3200" dirty="0">
                <a:latin typeface="Calibri" pitchFamily="34" charset="0"/>
              </a:rPr>
              <a:t>για μια μέρα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 smtClean="0">
                <a:latin typeface="Calibri" pitchFamily="34" charset="0"/>
              </a:rPr>
              <a:t> Εφαρμογή </a:t>
            </a:r>
            <a:r>
              <a:rPr lang="el-GR" sz="3200" dirty="0">
                <a:latin typeface="Calibri" pitchFamily="34" charset="0"/>
              </a:rPr>
              <a:t>μέσω της «ανακάλυψης» νέων </a:t>
            </a:r>
          </a:p>
          <a:p>
            <a:r>
              <a:rPr lang="el-GR" sz="3200" dirty="0">
                <a:latin typeface="Calibri" pitchFamily="34" charset="0"/>
              </a:rPr>
              <a:t>Σωματιδίων που </a:t>
            </a:r>
            <a:r>
              <a:rPr lang="el-GR" sz="3200" dirty="0" smtClean="0">
                <a:latin typeface="Calibri" pitchFamily="34" charset="0"/>
              </a:rPr>
              <a:t>ζουν λίγο (μποζόνια </a:t>
            </a:r>
            <a:r>
              <a:rPr lang="en-US" sz="3200" dirty="0" smtClean="0">
                <a:latin typeface="Calibri" pitchFamily="34" charset="0"/>
              </a:rPr>
              <a:t>Z</a:t>
            </a:r>
            <a:r>
              <a:rPr lang="el-GR" sz="3200" dirty="0" smtClean="0">
                <a:latin typeface="Calibri" pitchFamily="34" charset="0"/>
              </a:rPr>
              <a:t> και</a:t>
            </a:r>
            <a:r>
              <a:rPr lang="en-US" sz="3200" dirty="0" smtClean="0">
                <a:latin typeface="Calibri" pitchFamily="34" charset="0"/>
              </a:rPr>
              <a:t> Higgs</a:t>
            </a:r>
            <a:r>
              <a:rPr lang="el-GR" sz="3200" dirty="0" smtClean="0">
                <a:latin typeface="Calibri" pitchFamily="34" charset="0"/>
              </a:rPr>
              <a:t>)</a:t>
            </a:r>
          </a:p>
          <a:p>
            <a:r>
              <a:rPr lang="el-GR" sz="3200" dirty="0">
                <a:latin typeface="Calibri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5715000"/>
            <a:ext cx="8763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</a:rPr>
              <a:t>Όλο </a:t>
            </a:r>
            <a:r>
              <a:rPr lang="el-GR" sz="2800" b="1" dirty="0">
                <a:solidFill>
                  <a:srgbClr val="C00000"/>
                </a:solidFill>
                <a:latin typeface="Calibri" pitchFamily="34" charset="0"/>
              </a:rPr>
              <a:t>το σενάριο </a:t>
            </a: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</a:rPr>
              <a:t>χρησιμοποιώντας το 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</a:rPr>
              <a:t>HYPATIA </a:t>
            </a: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</a:rPr>
              <a:t>«τρέχει</a:t>
            </a:r>
            <a:r>
              <a:rPr lang="el-GR" sz="2800" b="1" dirty="0">
                <a:solidFill>
                  <a:srgbClr val="C00000"/>
                </a:solidFill>
                <a:latin typeface="Calibri" pitchFamily="34" charset="0"/>
              </a:rPr>
              <a:t>» </a:t>
            </a:r>
            <a:r>
              <a:rPr lang="en-US" sz="2800" b="1" dirty="0">
                <a:solidFill>
                  <a:srgbClr val="C00000"/>
                </a:solidFill>
                <a:latin typeface="Calibri" pitchFamily="34" charset="0"/>
              </a:rPr>
              <a:t>online </a:t>
            </a:r>
            <a:r>
              <a:rPr lang="el-GR" sz="2800" b="1" dirty="0">
                <a:solidFill>
                  <a:srgbClr val="C00000"/>
                </a:solidFill>
                <a:latin typeface="Calibri" pitchFamily="34" charset="0"/>
              </a:rPr>
              <a:t>χωρίς </a:t>
            </a:r>
            <a:r>
              <a:rPr lang="en-US" sz="2800" b="1" dirty="0">
                <a:solidFill>
                  <a:srgbClr val="C00000"/>
                </a:solidFill>
                <a:latin typeface="Calibri" pitchFamily="34" charset="0"/>
              </a:rPr>
              <a:t>download </a:t>
            </a:r>
            <a:r>
              <a:rPr lang="el-GR" sz="2800" b="1" dirty="0">
                <a:solidFill>
                  <a:srgbClr val="C00000"/>
                </a:solidFill>
                <a:latin typeface="Calibri" pitchFamily="34" charset="0"/>
              </a:rPr>
              <a:t>κτλ</a:t>
            </a:r>
          </a:p>
          <a:p>
            <a:pPr>
              <a:buFont typeface="Wingdings" pitchFamily="2" charset="2"/>
              <a:buChar char="Ø"/>
            </a:pPr>
            <a:endParaRPr lang="el-GR" sz="2800" b="1" dirty="0">
              <a:solidFill>
                <a:srgbClr val="C00000"/>
              </a:solidFill>
              <a:latin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74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A8B58D-7C56-46A3-9528-6FBA38E6324C}" type="slidenum">
              <a:rPr lang="el-GR" smtClean="0"/>
              <a:pPr eaLnBrk="1" hangingPunct="1"/>
              <a:t>21</a:t>
            </a:fld>
            <a:endParaRPr lang="el-GR" smtClean="0"/>
          </a:p>
        </p:txBody>
      </p:sp>
      <p:sp>
        <p:nvSpPr>
          <p:cNvPr id="34819" name="Text Box 8"/>
          <p:cNvSpPr txBox="1">
            <a:spLocks noChangeArrowheads="1"/>
          </p:cNvSpPr>
          <p:nvPr/>
        </p:nvSpPr>
        <p:spPr bwMode="auto">
          <a:xfrm>
            <a:off x="0" y="136525"/>
            <a:ext cx="9144000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spcAft>
                <a:spcPct val="20000"/>
              </a:spcAft>
              <a:defRPr/>
            </a:pPr>
            <a:r>
              <a:rPr lang="el-GR" dirty="0"/>
              <a:t> </a:t>
            </a:r>
            <a:r>
              <a:rPr lang="el-G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Ο ανιχνευτής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ATLAS</a:t>
            </a:r>
            <a:r>
              <a:rPr lang="el-G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</p:txBody>
      </p:sp>
      <p:pic>
        <p:nvPicPr>
          <p:cNvPr id="16388" name="Picture 2" descr="http://www.atlas.ch/photos/atlas_photos/selected-photos/full-detector/0803012_01-A4-at-144-dp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836613"/>
            <a:ext cx="82042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2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8B78F5-8318-41A0-B194-CF0A2A4A59B1}" type="datetime1">
              <a:rPr lang="en-US" smtClean="0"/>
              <a:pPr eaLnBrk="1" hangingPunct="1"/>
              <a:t>14-Oct-19</a:t>
            </a:fld>
            <a:endParaRPr lang="el-GR" smtClean="0"/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11B9FE-314F-40B9-8249-279AF3D770E1}" type="slidenum">
              <a:rPr lang="el-GR" smtClean="0"/>
              <a:pPr eaLnBrk="1" hangingPunct="1"/>
              <a:t>22</a:t>
            </a:fld>
            <a:endParaRPr lang="el-GR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1700213"/>
            <a:ext cx="567055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179388" y="588963"/>
            <a:ext cx="9024937" cy="8318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400">
                <a:latin typeface="Calibri" pitchFamily="34" charset="0"/>
                <a:cs typeface="Calibri" pitchFamily="34" charset="0"/>
              </a:rPr>
              <a:t>Η συνεργασία </a:t>
            </a:r>
            <a:r>
              <a:rPr lang="en-US" sz="2400">
                <a:latin typeface="Calibri" pitchFamily="34" charset="0"/>
                <a:cs typeface="Calibri" pitchFamily="34" charset="0"/>
              </a:rPr>
              <a:t>ATLAS : </a:t>
            </a:r>
            <a:r>
              <a:rPr lang="el-GR" sz="2400">
                <a:latin typeface="Calibri" pitchFamily="34" charset="0"/>
                <a:cs typeface="Calibri" pitchFamily="34" charset="0"/>
              </a:rPr>
              <a:t>183 Ινστιτούτα/Παεπιστήμιο από όλο τον κόσμο</a:t>
            </a:r>
          </a:p>
          <a:p>
            <a:pPr eaLnBrk="1" hangingPunct="1"/>
            <a:r>
              <a:rPr lang="el-GR" sz="2400">
                <a:latin typeface="Calibri" pitchFamily="34" charset="0"/>
                <a:cs typeface="Calibri" pitchFamily="34" charset="0"/>
              </a:rPr>
              <a:t>3,000 ερευνητές, περίπου 1,200 διδακτορικοί φοιτητές</a:t>
            </a:r>
            <a:endParaRPr lang="en-US" sz="240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15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350"/>
            <a:ext cx="6911975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Box 2"/>
          <p:cNvSpPr txBox="1">
            <a:spLocks noChangeArrowheads="1"/>
          </p:cNvSpPr>
          <p:nvPr/>
        </p:nvSpPr>
        <p:spPr bwMode="auto">
          <a:xfrm>
            <a:off x="2438400" y="0"/>
            <a:ext cx="3889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l-GR" sz="2800" b="1">
                <a:solidFill>
                  <a:srgbClr val="FFCC00"/>
                </a:solidFill>
                <a:latin typeface="Arial" pitchFamily="34" charset="0"/>
              </a:rPr>
              <a:t>Ο Ανιχνευτής </a:t>
            </a:r>
            <a:r>
              <a:rPr lang="en-US" sz="2800" b="1">
                <a:solidFill>
                  <a:srgbClr val="FFCC00"/>
                </a:solidFill>
                <a:latin typeface="Arial" pitchFamily="34" charset="0"/>
              </a:rPr>
              <a:t>ATLAS</a:t>
            </a:r>
            <a:endParaRPr lang="el-GR" sz="2800" b="1">
              <a:solidFill>
                <a:srgbClr val="FFCC00"/>
              </a:solidFill>
              <a:latin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016125" y="908050"/>
            <a:ext cx="827088" cy="8651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5" name="TextBox 5"/>
          <p:cNvSpPr txBox="1">
            <a:spLocks noChangeArrowheads="1"/>
          </p:cNvSpPr>
          <p:nvPr/>
        </p:nvSpPr>
        <p:spPr bwMode="auto">
          <a:xfrm>
            <a:off x="1116013" y="261938"/>
            <a:ext cx="1727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l-GR" sz="1800" b="1">
                <a:solidFill>
                  <a:srgbClr val="FF0000"/>
                </a:solidFill>
                <a:latin typeface="Arial" pitchFamily="34" charset="0"/>
              </a:rPr>
              <a:t>Θάλαμοι</a:t>
            </a:r>
          </a:p>
          <a:p>
            <a:pPr eaLnBrk="1" hangingPunct="1"/>
            <a:r>
              <a:rPr lang="el-GR" sz="1800" b="1">
                <a:solidFill>
                  <a:srgbClr val="FF0000"/>
                </a:solidFill>
                <a:latin typeface="Arial" pitchFamily="34" charset="0"/>
              </a:rPr>
              <a:t>μιονίων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763713" y="3933825"/>
            <a:ext cx="1439862" cy="14398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7" name="TextBox 10"/>
          <p:cNvSpPr txBox="1">
            <a:spLocks noChangeArrowheads="1"/>
          </p:cNvSpPr>
          <p:nvPr/>
        </p:nvSpPr>
        <p:spPr bwMode="auto">
          <a:xfrm>
            <a:off x="1116013" y="5375275"/>
            <a:ext cx="1871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l-GR" sz="1800" b="1">
                <a:solidFill>
                  <a:srgbClr val="FF0000"/>
                </a:solidFill>
                <a:latin typeface="Arial" pitchFamily="34" charset="0"/>
              </a:rPr>
              <a:t>Αδρονικό </a:t>
            </a:r>
          </a:p>
          <a:p>
            <a:pPr eaLnBrk="1" hangingPunct="1"/>
            <a:r>
              <a:rPr lang="el-GR" sz="1800" b="1">
                <a:solidFill>
                  <a:srgbClr val="FF0000"/>
                </a:solidFill>
                <a:latin typeface="Arial" pitchFamily="34" charset="0"/>
              </a:rPr>
              <a:t>Θερμιδόμετρο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508625" y="3789363"/>
            <a:ext cx="1295400" cy="20891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9" name="TextBox 13"/>
          <p:cNvSpPr txBox="1">
            <a:spLocks noChangeArrowheads="1"/>
          </p:cNvSpPr>
          <p:nvPr/>
        </p:nvSpPr>
        <p:spPr bwMode="auto">
          <a:xfrm>
            <a:off x="5651500" y="5878513"/>
            <a:ext cx="23764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l-GR" sz="1800" b="1">
                <a:solidFill>
                  <a:srgbClr val="FF0000"/>
                </a:solidFill>
                <a:latin typeface="Arial" pitchFamily="34" charset="0"/>
              </a:rPr>
              <a:t>Ηλεκτρομαγνητικό </a:t>
            </a:r>
          </a:p>
          <a:p>
            <a:pPr eaLnBrk="1" hangingPunct="1"/>
            <a:r>
              <a:rPr lang="el-GR" sz="1800" b="1">
                <a:solidFill>
                  <a:srgbClr val="FF0000"/>
                </a:solidFill>
                <a:latin typeface="Arial" pitchFamily="34" charset="0"/>
              </a:rPr>
              <a:t>Θερμιδόμετρο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859338" y="908050"/>
            <a:ext cx="1800225" cy="2159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51" name="TextBox 17"/>
          <p:cNvSpPr txBox="1">
            <a:spLocks noChangeArrowheads="1"/>
          </p:cNvSpPr>
          <p:nvPr/>
        </p:nvSpPr>
        <p:spPr bwMode="auto">
          <a:xfrm>
            <a:off x="6357938" y="260350"/>
            <a:ext cx="1871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l-GR" sz="1800" b="1">
                <a:solidFill>
                  <a:srgbClr val="FF0000"/>
                </a:solidFill>
                <a:latin typeface="Arial" pitchFamily="34" charset="0"/>
              </a:rPr>
              <a:t>Εσωτερικός</a:t>
            </a:r>
          </a:p>
          <a:p>
            <a:pPr eaLnBrk="1" hangingPunct="1"/>
            <a:r>
              <a:rPr lang="el-GR" sz="1800" b="1">
                <a:solidFill>
                  <a:srgbClr val="FF0000"/>
                </a:solidFill>
                <a:latin typeface="Arial" pitchFamily="34" charset="0"/>
              </a:rPr>
              <a:t>Ανιχνευτής</a:t>
            </a:r>
          </a:p>
        </p:txBody>
      </p:sp>
      <p:sp>
        <p:nvSpPr>
          <p:cNvPr id="6145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1E5E34A0-EF05-4480-ACA8-42DF0B8733D8}" type="slidenum">
              <a:rPr lang="el-GR" sz="1400">
                <a:solidFill>
                  <a:srgbClr val="000000"/>
                </a:solidFill>
              </a:rPr>
              <a:pPr eaLnBrk="1" hangingPunct="1"/>
              <a:t>23</a:t>
            </a:fld>
            <a:endParaRPr lang="el-GR" sz="1400">
              <a:solidFill>
                <a:srgbClr val="000000"/>
              </a:solidFill>
            </a:endParaRPr>
          </a:p>
        </p:txBody>
      </p:sp>
      <p:sp>
        <p:nvSpPr>
          <p:cNvPr id="61453" name="Date Placeholder 1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D0A3053-859C-4C8D-9619-0BB3BB768299}" type="datetime1">
              <a:rPr lang="el-GR" sz="1400" smtClean="0">
                <a:solidFill>
                  <a:srgbClr val="000000"/>
                </a:solidFill>
              </a:rPr>
              <a:t>14/10/2019</a:t>
            </a:fld>
            <a:endParaRPr lang="el-GR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736A06-D631-4608-B2E2-D831F124CD8E}" type="datetime1">
              <a:rPr lang="el-GR" smtClean="0"/>
              <a:t>14/10/2019</a:t>
            </a:fld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AF45D-05FE-4883-9090-FA67E92C2C6C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964324" y="381000"/>
            <a:ext cx="53786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World data Day W2D2</a:t>
            </a:r>
            <a:endParaRPr lang="en-US" sz="4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524" y="12192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alibri" pitchFamily="34" charset="0"/>
                <a:cs typeface="Calibri" pitchFamily="34" charset="0"/>
              </a:rPr>
              <a:t>Μια φορά τον χρόνο –συνήθως μέσα στον Νοέμβριο- σχολεία από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όλο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τον κόσμο συνδέονται διαδικτυακά και συζητούν τα αποτελέσματα μετρήσεων γωνιών μεταξύ ζευγών </a:t>
            </a:r>
            <a:r>
              <a:rPr lang="el-GR" sz="2400" dirty="0" err="1" smtClean="0">
                <a:latin typeface="Calibri" pitchFamily="34" charset="0"/>
                <a:cs typeface="Calibri" pitchFamily="34" charset="0"/>
              </a:rPr>
              <a:t>μυονίων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στο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ATLAS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που κάνουν χρησιμοποιώντας μια πιο «απλή» έκδοση της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HYPATIA (http://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hypatia.iasa.gr/w2d2)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3352800"/>
            <a:ext cx="675322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15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Χάρτης σχολείων που συμμετείχαν στο 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W2D2 </a:t>
            </a:r>
            <a:r>
              <a:rPr lang="el-GR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το 2018</a:t>
            </a:r>
            <a:endParaRPr lang="en-US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7C9A32-EA1F-4039-BA17-C758BA2553C0}" type="datetime1">
              <a:rPr lang="el-GR" smtClean="0"/>
              <a:t>14/10/2019</a:t>
            </a:fld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E66DB-1D80-4D43-A700-E02E2FFC90BB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pic>
        <p:nvPicPr>
          <p:cNvPr id="6" name="Content Placeholder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2105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53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l-GR" b="1" dirty="0" smtClean="0">
                <a:solidFill>
                  <a:srgbClr val="C00000"/>
                </a:solidFill>
                <a:latin typeface="Calibri" pitchFamily="34" charset="0"/>
              </a:rPr>
              <a:t>Παίξτε ένα παιχνίδι να μάθετε πως λειτουργεί ο μεγάλος επιταχυντής </a:t>
            </a:r>
            <a:r>
              <a:rPr lang="el-GR" b="1" dirty="0" err="1" smtClean="0">
                <a:solidFill>
                  <a:srgbClr val="C00000"/>
                </a:solidFill>
                <a:latin typeface="Calibri" pitchFamily="34" charset="0"/>
              </a:rPr>
              <a:t>αδρονίων</a:t>
            </a:r>
            <a:endParaRPr lang="el-GR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78D17A-A566-4C3E-9126-6F8B3DEF2D07}" type="datetime1">
              <a:rPr lang="el-GR" smtClean="0"/>
              <a:t>14/10/2019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C24B9-8CD0-4E26-8295-EBF41343A40C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0122" y="2667000"/>
            <a:ext cx="856375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200" dirty="0" smtClean="0">
                <a:latin typeface="Calibri" pitchFamily="34" charset="0"/>
              </a:rPr>
              <a:t> Φυσική </a:t>
            </a:r>
            <a:r>
              <a:rPr lang="el-GR" sz="3200" dirty="0">
                <a:latin typeface="Calibri" pitchFamily="34" charset="0"/>
              </a:rPr>
              <a:t>υψηλών ενεργειών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</a:t>
            </a:r>
            <a:r>
              <a:rPr lang="el-GR" sz="3200" dirty="0" smtClean="0">
                <a:latin typeface="Calibri" pitchFamily="34" charset="0"/>
              </a:rPr>
              <a:t> Γιατί </a:t>
            </a:r>
            <a:r>
              <a:rPr lang="el-GR" sz="3200" dirty="0">
                <a:latin typeface="Calibri" pitchFamily="34" charset="0"/>
              </a:rPr>
              <a:t>χρειάζεται ο επιταχυντής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>
                <a:latin typeface="Calibri" pitchFamily="34" charset="0"/>
              </a:rPr>
              <a:t> Πώς επιταχύνουμε και στρίβουμε σωματίδια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>
                <a:latin typeface="Calibri" pitchFamily="34" charset="0"/>
              </a:rPr>
              <a:t> Εφαρμογή με το παιχνίδι του </a:t>
            </a:r>
            <a:r>
              <a:rPr lang="en-US" sz="3200" dirty="0">
                <a:latin typeface="Calibri" pitchFamily="34" charset="0"/>
              </a:rPr>
              <a:t>CERN </a:t>
            </a:r>
            <a:r>
              <a:rPr lang="en-US" sz="3200" b="1" dirty="0">
                <a:latin typeface="Calibri" pitchFamily="34" charset="0"/>
              </a:rPr>
              <a:t>“LHC game”</a:t>
            </a:r>
            <a:endParaRPr lang="el-GR" sz="3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74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l-GR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Οι μαγνήτες στη σήραγγα του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LHC </a:t>
            </a:r>
          </a:p>
        </p:txBody>
      </p:sp>
      <p:sp>
        <p:nvSpPr>
          <p:cNvPr id="45059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7D2FE66-E32B-4542-96A2-1679AF2F64C9}" type="datetime1">
              <a:rPr lang="el-GR" sz="1200" smtClean="0">
                <a:latin typeface="Calibri" pitchFamily="34" charset="0"/>
              </a:rPr>
              <a:t>14/10/2019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450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250F88DB-CD24-4783-8D11-C93CB5188B80}" type="slidenum">
              <a:rPr lang="en-US" sz="1200">
                <a:latin typeface="Calibri" pitchFamily="34" charset="0"/>
              </a:rPr>
              <a:pPr eaLnBrk="1" hangingPunct="1"/>
              <a:t>27</a:t>
            </a:fld>
            <a:endParaRPr lang="en-US" sz="1200">
              <a:latin typeface="Calibri" pitchFamily="34" charset="0"/>
            </a:endParaRPr>
          </a:p>
        </p:txBody>
      </p:sp>
      <p:pic>
        <p:nvPicPr>
          <p:cNvPr id="45062" name="Picture 6" descr="lhc_ring_secti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" y="1143000"/>
            <a:ext cx="831373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Box 13"/>
          <p:cNvSpPr txBox="1">
            <a:spLocks noChangeArrowheads="1"/>
          </p:cNvSpPr>
          <p:nvPr/>
        </p:nvSpPr>
        <p:spPr bwMode="auto">
          <a:xfrm>
            <a:off x="5257800" y="1066800"/>
            <a:ext cx="1625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l-GR" dirty="0">
                <a:solidFill>
                  <a:srgbClr val="FF00FF"/>
                </a:solidFill>
                <a:latin typeface="Calibri" pitchFamily="34" charset="0"/>
              </a:rPr>
              <a:t>Τετραπολικός </a:t>
            </a:r>
            <a:endParaRPr lang="en-US" dirty="0">
              <a:solidFill>
                <a:srgbClr val="FF00FF"/>
              </a:solidFill>
              <a:latin typeface="Calibri" pitchFamily="34" charset="0"/>
            </a:endParaRPr>
          </a:p>
        </p:txBody>
      </p:sp>
      <p:cxnSp>
        <p:nvCxnSpPr>
          <p:cNvPr id="45064" name="Straight Arrow Connector 17"/>
          <p:cNvCxnSpPr>
            <a:cxnSpLocks noChangeShapeType="1"/>
          </p:cNvCxnSpPr>
          <p:nvPr/>
        </p:nvCxnSpPr>
        <p:spPr bwMode="auto">
          <a:xfrm flipH="1">
            <a:off x="2590800" y="1447800"/>
            <a:ext cx="3124200" cy="2286000"/>
          </a:xfrm>
          <a:prstGeom prst="straightConnector1">
            <a:avLst/>
          </a:prstGeom>
          <a:noFill/>
          <a:ln w="28575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5" name="Straight Arrow Connector 19"/>
          <p:cNvCxnSpPr>
            <a:cxnSpLocks noChangeShapeType="1"/>
          </p:cNvCxnSpPr>
          <p:nvPr/>
        </p:nvCxnSpPr>
        <p:spPr bwMode="auto">
          <a:xfrm flipH="1">
            <a:off x="5410200" y="2286000"/>
            <a:ext cx="1905000" cy="2133600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66" name="TextBox 20"/>
          <p:cNvSpPr txBox="1">
            <a:spLocks noChangeArrowheads="1"/>
          </p:cNvSpPr>
          <p:nvPr/>
        </p:nvSpPr>
        <p:spPr bwMode="auto">
          <a:xfrm>
            <a:off x="6858000" y="1828800"/>
            <a:ext cx="1223963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l-GR" dirty="0">
                <a:solidFill>
                  <a:srgbClr val="FF6600"/>
                </a:solidFill>
                <a:latin typeface="Calibri" pitchFamily="34" charset="0"/>
              </a:rPr>
              <a:t>Διπολικός</a:t>
            </a:r>
            <a:endParaRPr lang="en-US" dirty="0">
              <a:solidFill>
                <a:srgbClr val="FF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Τοπικά </a:t>
            </a:r>
            <a:r>
              <a:rPr lang="en-US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masterclasses</a:t>
            </a:r>
            <a:r>
              <a:rPr lang="el-GR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/ημερίδες</a:t>
            </a:r>
            <a:r>
              <a:rPr lang="en-US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στα σχολεία</a:t>
            </a:r>
            <a:endParaRPr lang="el-GR" b="1" u="sng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Τρία μέρη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Διάλεξη πάνω στην ΦΥΕ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Εργασία των μαθητών στους Η/Υ του σχολείου </a:t>
            </a:r>
            <a:r>
              <a:rPr lang="en-US" dirty="0" smtClean="0"/>
              <a:t>(hands-on) </a:t>
            </a:r>
            <a:r>
              <a:rPr lang="el-GR" dirty="0" smtClean="0"/>
              <a:t>σε ένα από τα σενάρια/εργαλεία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Εικονική επίσκεψη σε ένα από τα μεγάλα πειράματα του </a:t>
            </a:r>
            <a:r>
              <a:rPr lang="en-US" dirty="0" smtClean="0"/>
              <a:t>LHC </a:t>
            </a:r>
            <a:r>
              <a:rPr lang="el-GR" dirty="0" smtClean="0"/>
              <a:t>στο</a:t>
            </a:r>
            <a:r>
              <a:rPr lang="en-US" dirty="0" smtClean="0"/>
              <a:t> CERN</a:t>
            </a:r>
            <a:r>
              <a:rPr lang="el-GR" dirty="0" smtClean="0"/>
              <a:t> και συζήτηση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7C9A32-EA1F-4039-BA17-C758BA2553C0}" type="datetime1">
              <a:rPr lang="el-GR" smtClean="0"/>
              <a:t>14/10/2019</a:t>
            </a:fld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E66DB-1D80-4D43-A700-E02E2FFC90BB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31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" y="6218660"/>
            <a:ext cx="2057400" cy="476250"/>
          </a:xfrm>
        </p:spPr>
        <p:txBody>
          <a:bodyPr/>
          <a:lstStyle/>
          <a:p>
            <a:pPr>
              <a:defRPr/>
            </a:pPr>
            <a:fld id="{D408D2D3-2695-4F1D-B227-9E07B407CC44}" type="datetime1">
              <a:rPr lang="el-GR" smtClean="0"/>
              <a:t>14/10/2019</a:t>
            </a:fld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36E61-5536-46ED-ADE0-333AE3A58C34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54428"/>
            <a:ext cx="6840015" cy="5946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841" y="162464"/>
            <a:ext cx="7887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Τοπικά </a:t>
            </a: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masterclasses </a:t>
            </a:r>
            <a:r>
              <a:rPr lang="el-GR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τα τελευταία 10 χρόνια</a:t>
            </a:r>
            <a:endParaRPr lang="en-US" sz="32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48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Τρόποι διάδοσης * </a:t>
            </a:r>
            <a:endParaRPr lang="en-US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algn="just"/>
            <a:r>
              <a:rPr lang="el-GR" dirty="0" smtClean="0">
                <a:latin typeface="Calibri" pitchFamily="34" charset="0"/>
                <a:cs typeface="Calibri" pitchFamily="34" charset="0"/>
              </a:rPr>
              <a:t>Εργαλεία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εκπαιδευτικοί πόροι) μέσω ευρωπαϊκ</a:t>
            </a:r>
            <a:r>
              <a:rPr lang="el-GR" dirty="0">
                <a:latin typeface="Calibri" pitchFamily="34" charset="0"/>
                <a:cs typeface="Calibri" pitchFamily="34" charset="0"/>
              </a:rPr>
              <a:t>ώ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ν  και διεθνών προγραμμάτων διάδοσης της ΦΥΕ</a:t>
            </a:r>
          </a:p>
          <a:p>
            <a:pPr algn="just"/>
            <a:r>
              <a:rPr lang="el-GR" dirty="0" smtClean="0">
                <a:latin typeface="Calibri" pitchFamily="34" charset="0"/>
                <a:cs typeface="Calibri" pitchFamily="34" charset="0"/>
              </a:rPr>
              <a:t>Εκθέσεις (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CERN,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φυσικών επιστημών)</a:t>
            </a:r>
          </a:p>
          <a:p>
            <a:pPr algn="just"/>
            <a:r>
              <a:rPr lang="el-GR" dirty="0" smtClean="0">
                <a:latin typeface="Calibri" pitchFamily="34" charset="0"/>
                <a:cs typeface="Calibri" pitchFamily="34" charset="0"/>
              </a:rPr>
              <a:t>Διαγωνισμοί 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Beamline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for physics)</a:t>
            </a:r>
          </a:p>
          <a:p>
            <a:pPr algn="just"/>
            <a:r>
              <a:rPr lang="el-GR" dirty="0" smtClean="0">
                <a:latin typeface="Calibri" pitchFamily="34" charset="0"/>
                <a:cs typeface="Calibri" pitchFamily="34" charset="0"/>
              </a:rPr>
              <a:t>Διεθνή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masterclasses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(στα Παν/μια)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l-GR" b="1" u="sng" dirty="0">
                <a:latin typeface="Calibri" pitchFamily="34" charset="0"/>
                <a:cs typeface="Calibri" pitchFamily="34" charset="0"/>
              </a:rPr>
              <a:t>Τοπικά </a:t>
            </a:r>
            <a:r>
              <a:rPr lang="en-US" b="1" u="sng" dirty="0" err="1">
                <a:latin typeface="Calibri" pitchFamily="34" charset="0"/>
                <a:cs typeface="Calibri" pitchFamily="34" charset="0"/>
              </a:rPr>
              <a:t>masterclasses</a:t>
            </a:r>
            <a:r>
              <a:rPr lang="en-US" b="1" u="sng" dirty="0">
                <a:latin typeface="Calibri" pitchFamily="34" charset="0"/>
                <a:cs typeface="Calibri" pitchFamily="34" charset="0"/>
              </a:rPr>
              <a:t> (</a:t>
            </a:r>
            <a:r>
              <a:rPr lang="el-GR" b="1" u="sng" dirty="0">
                <a:latin typeface="Calibri" pitchFamily="34" charset="0"/>
                <a:cs typeface="Calibri" pitchFamily="34" charset="0"/>
              </a:rPr>
              <a:t>με </a:t>
            </a:r>
            <a:r>
              <a:rPr lang="en-US" b="1" u="sng" dirty="0">
                <a:latin typeface="Calibri" pitchFamily="34" charset="0"/>
                <a:cs typeface="Calibri" pitchFamily="34" charset="0"/>
              </a:rPr>
              <a:t>Virtual Visits </a:t>
            </a:r>
            <a:r>
              <a:rPr lang="el-GR" b="1" u="sng" dirty="0" smtClean="0">
                <a:latin typeface="Calibri" pitchFamily="34" charset="0"/>
                <a:cs typeface="Calibri" pitchFamily="34" charset="0"/>
              </a:rPr>
              <a:t>στο </a:t>
            </a:r>
            <a:r>
              <a:rPr lang="en-US" b="1" u="sng" dirty="0">
                <a:latin typeface="Calibri" pitchFamily="34" charset="0"/>
                <a:cs typeface="Calibri" pitchFamily="34" charset="0"/>
              </a:rPr>
              <a:t>CERN</a:t>
            </a:r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)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r>
              <a:rPr lang="el-G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Calibri Light" pitchFamily="34" charset="0"/>
              </a:rPr>
              <a:t>* Σε συνεργασία με την </a:t>
            </a:r>
            <a:r>
              <a:rPr lang="el-G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Calibri Light" pitchFamily="34" charset="0"/>
              </a:rPr>
              <a:t>Ελληνογερμανική</a:t>
            </a:r>
            <a:r>
              <a:rPr lang="el-G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Calibri Light" pitchFamily="34" charset="0"/>
              </a:rPr>
              <a:t> Αγωγή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7C9A32-EA1F-4039-BA17-C758BA2553C0}" type="datetime1">
              <a:rPr lang="el-GR" smtClean="0"/>
              <a:t>14/10/2019</a:t>
            </a:fld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E66DB-1D80-4D43-A700-E02E2FFC90BB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61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wnload\aaaaaaaaaa\Untitle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5945341" cy="263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wnload\aaaaaaaaaa\Untitled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1297822"/>
            <a:ext cx="3276600" cy="222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3632" y="343715"/>
            <a:ext cx="4936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Αποτελέσματα ε</a:t>
            </a: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</a:rPr>
              <a:t>ρωτήσεων αξιολόγησης </a:t>
            </a: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από </a:t>
            </a:r>
          </a:p>
          <a:p>
            <a:pPr algn="ctr"/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«Ανακαλύψτε το 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Higgs/HYPATI</a:t>
            </a: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Α»</a:t>
            </a:r>
            <a:endParaRPr lang="en-US" sz="28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PSQ </a:t>
            </a: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ερωτήσεις  </a:t>
            </a:r>
          </a:p>
          <a:p>
            <a:pPr algn="ctr"/>
            <a:r>
              <a:rPr lang="el-GR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(4 φάσεις 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X 2 </a:t>
            </a:r>
            <a:r>
              <a:rPr lang="el-GR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ερωτήσεις)</a:t>
            </a:r>
            <a:endParaRPr lang="en-US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620000" y="1752600"/>
            <a:ext cx="914400" cy="914400"/>
          </a:xfrm>
          <a:prstGeom prst="ellipse">
            <a:avLst/>
          </a:prstGeom>
          <a:noFill/>
          <a:ln w="412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00192" y="4293096"/>
            <a:ext cx="26608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latin typeface="Calibri" pitchFamily="34" charset="0"/>
              </a:rPr>
              <a:t>Πράσινο </a:t>
            </a:r>
            <a:r>
              <a:rPr lang="el-GR" sz="2400" dirty="0">
                <a:latin typeface="Calibri" pitchFamily="34" charset="0"/>
                <a:sym typeface="Wingdings" pitchFamily="2" charset="2"/>
              </a:rPr>
              <a:t> Χαμηλό</a:t>
            </a:r>
            <a:endParaRPr lang="en-US" sz="2400" dirty="0">
              <a:latin typeface="Calibri" pitchFamily="34" charset="0"/>
            </a:endParaRPr>
          </a:p>
          <a:p>
            <a:r>
              <a:rPr lang="el-GR" sz="2400" dirty="0">
                <a:latin typeface="Calibri" pitchFamily="34" charset="0"/>
              </a:rPr>
              <a:t>Μαύρο </a:t>
            </a:r>
            <a:r>
              <a:rPr lang="el-GR" sz="2400" dirty="0">
                <a:latin typeface="Calibri" pitchFamily="34" charset="0"/>
                <a:sym typeface="Wingdings" pitchFamily="2" charset="2"/>
              </a:rPr>
              <a:t> Μέσο</a:t>
            </a:r>
            <a:endParaRPr lang="en-US" sz="2400" dirty="0">
              <a:latin typeface="Calibri" pitchFamily="34" charset="0"/>
            </a:endParaRPr>
          </a:p>
          <a:p>
            <a:r>
              <a:rPr lang="el-GR" sz="2400" dirty="0" err="1">
                <a:latin typeface="Calibri" pitchFamily="34" charset="0"/>
              </a:rPr>
              <a:t>Μπλέ</a:t>
            </a:r>
            <a:r>
              <a:rPr lang="el-GR" sz="2400" dirty="0">
                <a:latin typeface="Calibri" pitchFamily="34" charset="0"/>
              </a:rPr>
              <a:t> </a:t>
            </a:r>
            <a:r>
              <a:rPr lang="el-GR" sz="2400" dirty="0">
                <a:latin typeface="Calibri" pitchFamily="34" charset="0"/>
                <a:sym typeface="Wingdings" pitchFamily="2" charset="2"/>
              </a:rPr>
              <a:t> Υψηλό</a:t>
            </a:r>
            <a:endParaRPr lang="el-GR" sz="24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685800"/>
            <a:ext cx="259417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l-GR" sz="2800" dirty="0" smtClean="0">
                <a:latin typeface="Calibri" pitchFamily="34" charset="0"/>
                <a:cs typeface="Calibri" pitchFamily="34" charset="0"/>
              </a:rPr>
              <a:t>700 απαντήσεις 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45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389" y="639244"/>
            <a:ext cx="3077964" cy="206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4604551" cy="338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6079" y="38100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Αποτελέσματα ε</a:t>
            </a:r>
            <a:r>
              <a:rPr lang="el-GR" sz="2800" b="1" dirty="0">
                <a:solidFill>
                  <a:srgbClr val="C00000"/>
                </a:solidFill>
                <a:latin typeface="Calibri" pitchFamily="34" charset="0"/>
              </a:rPr>
              <a:t>ρωτήσεων αξιολόγησης </a:t>
            </a:r>
            <a:r>
              <a:rPr lang="el-GR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από </a:t>
            </a:r>
          </a:p>
          <a:p>
            <a:pPr algn="ctr"/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Lets accelerate particles</a:t>
            </a: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»</a:t>
            </a:r>
            <a:endParaRPr lang="en-US" sz="2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PSQ </a:t>
            </a:r>
            <a:r>
              <a:rPr lang="el-GR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ερωτήσεις  </a:t>
            </a:r>
          </a:p>
          <a:p>
            <a:pPr algn="ctr"/>
            <a:r>
              <a:rPr lang="el-GR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(4 φάσεις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X 2 </a:t>
            </a:r>
            <a:r>
              <a:rPr lang="el-GR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ερωτήσεις)</a:t>
            </a:r>
            <a:endParaRPr lang="en-US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2641" y="4724400"/>
            <a:ext cx="26608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latin typeface="Calibri" pitchFamily="34" charset="0"/>
              </a:rPr>
              <a:t>Πράσινο </a:t>
            </a:r>
            <a:r>
              <a:rPr lang="el-GR" sz="2400" dirty="0">
                <a:latin typeface="Calibri" pitchFamily="34" charset="0"/>
                <a:sym typeface="Wingdings" pitchFamily="2" charset="2"/>
              </a:rPr>
              <a:t> Χαμηλό</a:t>
            </a:r>
            <a:endParaRPr lang="en-US" sz="2400" dirty="0">
              <a:latin typeface="Calibri" pitchFamily="34" charset="0"/>
            </a:endParaRPr>
          </a:p>
          <a:p>
            <a:r>
              <a:rPr lang="el-GR" sz="2400" dirty="0">
                <a:latin typeface="Calibri" pitchFamily="34" charset="0"/>
              </a:rPr>
              <a:t>Μαύρο </a:t>
            </a:r>
            <a:r>
              <a:rPr lang="el-GR" sz="2400" dirty="0">
                <a:latin typeface="Calibri" pitchFamily="34" charset="0"/>
                <a:sym typeface="Wingdings" pitchFamily="2" charset="2"/>
              </a:rPr>
              <a:t> Μέσο</a:t>
            </a:r>
            <a:endParaRPr lang="en-US" sz="2400" dirty="0">
              <a:latin typeface="Calibri" pitchFamily="34" charset="0"/>
            </a:endParaRPr>
          </a:p>
          <a:p>
            <a:r>
              <a:rPr lang="el-GR" sz="2400" dirty="0" err="1">
                <a:latin typeface="Calibri" pitchFamily="34" charset="0"/>
              </a:rPr>
              <a:t>Μπλέ</a:t>
            </a:r>
            <a:r>
              <a:rPr lang="el-GR" sz="2400" dirty="0">
                <a:latin typeface="Calibri" pitchFamily="34" charset="0"/>
              </a:rPr>
              <a:t> </a:t>
            </a:r>
            <a:r>
              <a:rPr lang="el-GR" sz="2400" dirty="0">
                <a:latin typeface="Calibri" pitchFamily="34" charset="0"/>
                <a:sym typeface="Wingdings" pitchFamily="2" charset="2"/>
              </a:rPr>
              <a:t> Υψηλό</a:t>
            </a:r>
            <a:endParaRPr lang="el-GR" sz="24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9326" y="2905780"/>
            <a:ext cx="259417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l-GR" sz="2800" dirty="0" smtClean="0">
                <a:latin typeface="Calibri" pitchFamily="34" charset="0"/>
                <a:cs typeface="Calibri" pitchFamily="34" charset="0"/>
              </a:rPr>
              <a:t>140 απαντήσεις 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972342" y="1555622"/>
            <a:ext cx="914400" cy="914400"/>
          </a:xfrm>
          <a:prstGeom prst="ellipse">
            <a:avLst/>
          </a:prstGeom>
          <a:noFill/>
          <a:ln w="412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3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Νέο έργο στα πλαίσια του </a:t>
            </a:r>
            <a:r>
              <a:rPr lang="en-US" dirty="0" smtClean="0"/>
              <a:t>Science for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410200"/>
            <a:ext cx="8229600" cy="685800"/>
          </a:xfrm>
          <a:solidFill>
            <a:srgbClr val="FFFF00"/>
          </a:solidFill>
        </p:spPr>
        <p:txBody>
          <a:bodyPr/>
          <a:lstStyle/>
          <a:p>
            <a:pPr marL="0" indent="0" algn="just">
              <a:buNone/>
            </a:pPr>
            <a:r>
              <a:rPr lang="el-GR" dirty="0" smtClean="0"/>
              <a:t>          11 Εταίροι  2020-2023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7C9A32-EA1F-4039-BA17-C758BA2553C0}" type="datetime1">
              <a:rPr lang="el-GR" smtClean="0"/>
              <a:t>14/10/2019</a:t>
            </a:fld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E66DB-1D80-4D43-A700-E02E2FFC90BB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47855"/>
            <a:ext cx="7391962" cy="351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71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429000"/>
            <a:ext cx="8229600" cy="129540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>
                <a:solidFill>
                  <a:srgbClr val="C00000"/>
                </a:solidFill>
              </a:rPr>
              <a:t>Οι μελέτες θα γίνουν στα πλαίσια του </a:t>
            </a:r>
            <a:r>
              <a:rPr lang="en-US" dirty="0" smtClean="0">
                <a:solidFill>
                  <a:srgbClr val="C00000"/>
                </a:solidFill>
              </a:rPr>
              <a:t>https</a:t>
            </a:r>
            <a:r>
              <a:rPr lang="en-US" dirty="0">
                <a:solidFill>
                  <a:srgbClr val="C00000"/>
                </a:solidFill>
              </a:rPr>
              <a:t>://www.zooniverse.org/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7C9A32-EA1F-4039-BA17-C758BA2553C0}" type="datetime1">
              <a:rPr lang="el-GR" smtClean="0"/>
              <a:t>14/10/2019</a:t>
            </a:fld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E66DB-1D80-4D43-A700-E02E2FFC90BB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48200"/>
            <a:ext cx="5519737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533400"/>
            <a:ext cx="930344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Calibri" pitchFamily="34" charset="0"/>
                <a:cs typeface="Calibri" pitchFamily="34" charset="0"/>
              </a:rPr>
              <a:t>Οι πολίτες θα ερευνήσουν για: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800" dirty="0" err="1" smtClean="0">
                <a:latin typeface="Calibri" pitchFamily="34" charset="0"/>
                <a:cs typeface="Calibri" pitchFamily="34" charset="0"/>
              </a:rPr>
              <a:t>Βαρυτικά</a:t>
            </a:r>
            <a:r>
              <a:rPr lang="el-GR" sz="2800" dirty="0" smtClean="0">
                <a:latin typeface="Calibri" pitchFamily="34" charset="0"/>
                <a:cs typeface="Calibri" pitchFamily="34" charset="0"/>
              </a:rPr>
              <a:t> κύματα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800" dirty="0" err="1" smtClean="0">
                <a:latin typeface="Calibri" pitchFamily="34" charset="0"/>
                <a:cs typeface="Calibri" pitchFamily="34" charset="0"/>
              </a:rPr>
              <a:t>Νετρίνα</a:t>
            </a:r>
            <a:r>
              <a:rPr lang="el-GR" sz="2800" dirty="0" smtClean="0">
                <a:latin typeface="Calibri" pitchFamily="34" charset="0"/>
                <a:cs typeface="Calibri" pitchFamily="34" charset="0"/>
              </a:rPr>
              <a:t> από τηλεσκόπια στα βάθη της θάλασσας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800" dirty="0" smtClean="0">
                <a:latin typeface="Calibri" pitchFamily="34" charset="0"/>
                <a:cs typeface="Calibri" pitchFamily="34" charset="0"/>
              </a:rPr>
              <a:t>Νέα σωματίδια από το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LHC</a:t>
            </a:r>
            <a:r>
              <a:rPr lang="el-GR" sz="2800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CERN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800" dirty="0" smtClean="0">
                <a:latin typeface="Calibri" pitchFamily="34" charset="0"/>
                <a:cs typeface="Calibri" pitchFamily="34" charset="0"/>
              </a:rPr>
              <a:t>Γεωφυσικές και αρχαιολογικές μελέτες με κοσμικές ακτίνες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28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9991" y="5027676"/>
            <a:ext cx="3839210" cy="159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6095" algn="r">
              <a:lnSpc>
                <a:spcPts val="1430"/>
              </a:lnSpc>
            </a:pPr>
            <a:r>
              <a:rPr sz="1200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400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3581400"/>
            <a:ext cx="1295400" cy="502920"/>
          </a:xfrm>
          <a:custGeom>
            <a:avLst/>
            <a:gdLst/>
            <a:ahLst/>
            <a:cxnLst/>
            <a:rect l="l" t="t" r="r" b="b"/>
            <a:pathLst>
              <a:path w="1295400" h="502920">
                <a:moveTo>
                  <a:pt x="0" y="251459"/>
                </a:moveTo>
                <a:lnTo>
                  <a:pt x="8477" y="210659"/>
                </a:lnTo>
                <a:lnTo>
                  <a:pt x="33019" y="171959"/>
                </a:lnTo>
                <a:lnTo>
                  <a:pt x="72293" y="135877"/>
                </a:lnTo>
                <a:lnTo>
                  <a:pt x="124966" y="102929"/>
                </a:lnTo>
                <a:lnTo>
                  <a:pt x="189704" y="73632"/>
                </a:lnTo>
                <a:lnTo>
                  <a:pt x="226180" y="60514"/>
                </a:lnTo>
                <a:lnTo>
                  <a:pt x="265173" y="48502"/>
                </a:lnTo>
                <a:lnTo>
                  <a:pt x="306515" y="37662"/>
                </a:lnTo>
                <a:lnTo>
                  <a:pt x="350041" y="28057"/>
                </a:lnTo>
                <a:lnTo>
                  <a:pt x="395582" y="19753"/>
                </a:lnTo>
                <a:lnTo>
                  <a:pt x="442973" y="12814"/>
                </a:lnTo>
                <a:lnTo>
                  <a:pt x="492047" y="7305"/>
                </a:lnTo>
                <a:lnTo>
                  <a:pt x="542637" y="3289"/>
                </a:lnTo>
                <a:lnTo>
                  <a:pt x="594577" y="833"/>
                </a:lnTo>
                <a:lnTo>
                  <a:pt x="647699" y="0"/>
                </a:lnTo>
                <a:lnTo>
                  <a:pt x="700827" y="833"/>
                </a:lnTo>
                <a:lnTo>
                  <a:pt x="752771" y="3289"/>
                </a:lnTo>
                <a:lnTo>
                  <a:pt x="803364" y="7305"/>
                </a:lnTo>
                <a:lnTo>
                  <a:pt x="852440" y="12814"/>
                </a:lnTo>
                <a:lnTo>
                  <a:pt x="899832" y="19753"/>
                </a:lnTo>
                <a:lnTo>
                  <a:pt x="945374" y="28057"/>
                </a:lnTo>
                <a:lnTo>
                  <a:pt x="988900" y="37662"/>
                </a:lnTo>
                <a:lnTo>
                  <a:pt x="1030242" y="48502"/>
                </a:lnTo>
                <a:lnTo>
                  <a:pt x="1069234" y="60514"/>
                </a:lnTo>
                <a:lnTo>
                  <a:pt x="1105709" y="73632"/>
                </a:lnTo>
                <a:lnTo>
                  <a:pt x="1170444" y="102929"/>
                </a:lnTo>
                <a:lnTo>
                  <a:pt x="1223113" y="135877"/>
                </a:lnTo>
                <a:lnTo>
                  <a:pt x="1262384" y="171959"/>
                </a:lnTo>
                <a:lnTo>
                  <a:pt x="1286923" y="210659"/>
                </a:lnTo>
                <a:lnTo>
                  <a:pt x="1295399" y="251459"/>
                </a:lnTo>
                <a:lnTo>
                  <a:pt x="1293253" y="272091"/>
                </a:lnTo>
                <a:lnTo>
                  <a:pt x="1276578" y="311907"/>
                </a:lnTo>
                <a:lnTo>
                  <a:pt x="1244506" y="349363"/>
                </a:lnTo>
                <a:lnTo>
                  <a:pt x="1198370" y="383943"/>
                </a:lnTo>
                <a:lnTo>
                  <a:pt x="1139501" y="415130"/>
                </a:lnTo>
                <a:lnTo>
                  <a:pt x="1069234" y="442407"/>
                </a:lnTo>
                <a:lnTo>
                  <a:pt x="1030242" y="454419"/>
                </a:lnTo>
                <a:lnTo>
                  <a:pt x="988900" y="465258"/>
                </a:lnTo>
                <a:lnTo>
                  <a:pt x="945374" y="474863"/>
                </a:lnTo>
                <a:lnTo>
                  <a:pt x="899832" y="483166"/>
                </a:lnTo>
                <a:lnTo>
                  <a:pt x="852440" y="490105"/>
                </a:lnTo>
                <a:lnTo>
                  <a:pt x="803364" y="495615"/>
                </a:lnTo>
                <a:lnTo>
                  <a:pt x="752771" y="499630"/>
                </a:lnTo>
                <a:lnTo>
                  <a:pt x="700827" y="502086"/>
                </a:lnTo>
                <a:lnTo>
                  <a:pt x="647699" y="502919"/>
                </a:lnTo>
                <a:lnTo>
                  <a:pt x="594577" y="502086"/>
                </a:lnTo>
                <a:lnTo>
                  <a:pt x="542637" y="499630"/>
                </a:lnTo>
                <a:lnTo>
                  <a:pt x="492047" y="495615"/>
                </a:lnTo>
                <a:lnTo>
                  <a:pt x="442973" y="490105"/>
                </a:lnTo>
                <a:lnTo>
                  <a:pt x="395582" y="483166"/>
                </a:lnTo>
                <a:lnTo>
                  <a:pt x="350041" y="474863"/>
                </a:lnTo>
                <a:lnTo>
                  <a:pt x="306515" y="465258"/>
                </a:lnTo>
                <a:lnTo>
                  <a:pt x="265173" y="454419"/>
                </a:lnTo>
                <a:lnTo>
                  <a:pt x="226180" y="442407"/>
                </a:lnTo>
                <a:lnTo>
                  <a:pt x="189704" y="429290"/>
                </a:lnTo>
                <a:lnTo>
                  <a:pt x="124966" y="399993"/>
                </a:lnTo>
                <a:lnTo>
                  <a:pt x="72293" y="367045"/>
                </a:lnTo>
                <a:lnTo>
                  <a:pt x="33019" y="330962"/>
                </a:lnTo>
                <a:lnTo>
                  <a:pt x="8477" y="292261"/>
                </a:lnTo>
                <a:lnTo>
                  <a:pt x="0" y="251459"/>
                </a:lnTo>
                <a:close/>
              </a:path>
            </a:pathLst>
          </a:custGeom>
          <a:ln w="579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" y="2819400"/>
            <a:ext cx="1295400" cy="502920"/>
          </a:xfrm>
          <a:custGeom>
            <a:avLst/>
            <a:gdLst/>
            <a:ahLst/>
            <a:cxnLst/>
            <a:rect l="l" t="t" r="r" b="b"/>
            <a:pathLst>
              <a:path w="1295400" h="502920">
                <a:moveTo>
                  <a:pt x="0" y="251459"/>
                </a:moveTo>
                <a:lnTo>
                  <a:pt x="8477" y="210659"/>
                </a:lnTo>
                <a:lnTo>
                  <a:pt x="33019" y="171959"/>
                </a:lnTo>
                <a:lnTo>
                  <a:pt x="72293" y="135877"/>
                </a:lnTo>
                <a:lnTo>
                  <a:pt x="124966" y="102929"/>
                </a:lnTo>
                <a:lnTo>
                  <a:pt x="189704" y="73632"/>
                </a:lnTo>
                <a:lnTo>
                  <a:pt x="226180" y="60514"/>
                </a:lnTo>
                <a:lnTo>
                  <a:pt x="265173" y="48502"/>
                </a:lnTo>
                <a:lnTo>
                  <a:pt x="306515" y="37662"/>
                </a:lnTo>
                <a:lnTo>
                  <a:pt x="350041" y="28057"/>
                </a:lnTo>
                <a:lnTo>
                  <a:pt x="395582" y="19753"/>
                </a:lnTo>
                <a:lnTo>
                  <a:pt x="442973" y="12814"/>
                </a:lnTo>
                <a:lnTo>
                  <a:pt x="492047" y="7305"/>
                </a:lnTo>
                <a:lnTo>
                  <a:pt x="542637" y="3289"/>
                </a:lnTo>
                <a:lnTo>
                  <a:pt x="594577" y="833"/>
                </a:lnTo>
                <a:lnTo>
                  <a:pt x="647699" y="0"/>
                </a:lnTo>
                <a:lnTo>
                  <a:pt x="700827" y="833"/>
                </a:lnTo>
                <a:lnTo>
                  <a:pt x="752771" y="3289"/>
                </a:lnTo>
                <a:lnTo>
                  <a:pt x="803364" y="7305"/>
                </a:lnTo>
                <a:lnTo>
                  <a:pt x="852440" y="12814"/>
                </a:lnTo>
                <a:lnTo>
                  <a:pt x="899832" y="19753"/>
                </a:lnTo>
                <a:lnTo>
                  <a:pt x="945374" y="28057"/>
                </a:lnTo>
                <a:lnTo>
                  <a:pt x="988900" y="37662"/>
                </a:lnTo>
                <a:lnTo>
                  <a:pt x="1030242" y="48502"/>
                </a:lnTo>
                <a:lnTo>
                  <a:pt x="1069234" y="60514"/>
                </a:lnTo>
                <a:lnTo>
                  <a:pt x="1105709" y="73632"/>
                </a:lnTo>
                <a:lnTo>
                  <a:pt x="1170444" y="102929"/>
                </a:lnTo>
                <a:lnTo>
                  <a:pt x="1223113" y="135877"/>
                </a:lnTo>
                <a:lnTo>
                  <a:pt x="1262384" y="171959"/>
                </a:lnTo>
                <a:lnTo>
                  <a:pt x="1286923" y="210659"/>
                </a:lnTo>
                <a:lnTo>
                  <a:pt x="1295399" y="251459"/>
                </a:lnTo>
                <a:lnTo>
                  <a:pt x="1293253" y="272090"/>
                </a:lnTo>
                <a:lnTo>
                  <a:pt x="1276578" y="311905"/>
                </a:lnTo>
                <a:lnTo>
                  <a:pt x="1244506" y="349360"/>
                </a:lnTo>
                <a:lnTo>
                  <a:pt x="1198370" y="383940"/>
                </a:lnTo>
                <a:lnTo>
                  <a:pt x="1139501" y="415128"/>
                </a:lnTo>
                <a:lnTo>
                  <a:pt x="1069234" y="442405"/>
                </a:lnTo>
                <a:lnTo>
                  <a:pt x="1030242" y="454417"/>
                </a:lnTo>
                <a:lnTo>
                  <a:pt x="988900" y="465257"/>
                </a:lnTo>
                <a:lnTo>
                  <a:pt x="945374" y="474861"/>
                </a:lnTo>
                <a:lnTo>
                  <a:pt x="899832" y="483166"/>
                </a:lnTo>
                <a:lnTo>
                  <a:pt x="852440" y="490105"/>
                </a:lnTo>
                <a:lnTo>
                  <a:pt x="803364" y="495614"/>
                </a:lnTo>
                <a:lnTo>
                  <a:pt x="752771" y="499630"/>
                </a:lnTo>
                <a:lnTo>
                  <a:pt x="700827" y="502086"/>
                </a:lnTo>
                <a:lnTo>
                  <a:pt x="647699" y="502919"/>
                </a:lnTo>
                <a:lnTo>
                  <a:pt x="594577" y="502086"/>
                </a:lnTo>
                <a:lnTo>
                  <a:pt x="542637" y="499630"/>
                </a:lnTo>
                <a:lnTo>
                  <a:pt x="492047" y="495614"/>
                </a:lnTo>
                <a:lnTo>
                  <a:pt x="442973" y="490105"/>
                </a:lnTo>
                <a:lnTo>
                  <a:pt x="395582" y="483166"/>
                </a:lnTo>
                <a:lnTo>
                  <a:pt x="350041" y="474861"/>
                </a:lnTo>
                <a:lnTo>
                  <a:pt x="306515" y="465257"/>
                </a:lnTo>
                <a:lnTo>
                  <a:pt x="265173" y="454417"/>
                </a:lnTo>
                <a:lnTo>
                  <a:pt x="226180" y="442405"/>
                </a:lnTo>
                <a:lnTo>
                  <a:pt x="189704" y="429287"/>
                </a:lnTo>
                <a:lnTo>
                  <a:pt x="124966" y="399990"/>
                </a:lnTo>
                <a:lnTo>
                  <a:pt x="72293" y="367042"/>
                </a:lnTo>
                <a:lnTo>
                  <a:pt x="33019" y="330960"/>
                </a:lnTo>
                <a:lnTo>
                  <a:pt x="8477" y="292260"/>
                </a:lnTo>
                <a:lnTo>
                  <a:pt x="0" y="251459"/>
                </a:lnTo>
                <a:close/>
              </a:path>
            </a:pathLst>
          </a:custGeom>
          <a:ln w="579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" y="2133600"/>
            <a:ext cx="1371600" cy="502920"/>
          </a:xfrm>
          <a:custGeom>
            <a:avLst/>
            <a:gdLst/>
            <a:ahLst/>
            <a:cxnLst/>
            <a:rect l="l" t="t" r="r" b="b"/>
            <a:pathLst>
              <a:path w="1371600" h="502919">
                <a:moveTo>
                  <a:pt x="0" y="251459"/>
                </a:moveTo>
                <a:lnTo>
                  <a:pt x="8976" y="210659"/>
                </a:lnTo>
                <a:lnTo>
                  <a:pt x="34963" y="171959"/>
                </a:lnTo>
                <a:lnTo>
                  <a:pt x="76548" y="135877"/>
                </a:lnTo>
                <a:lnTo>
                  <a:pt x="132321" y="102929"/>
                </a:lnTo>
                <a:lnTo>
                  <a:pt x="200868" y="73632"/>
                </a:lnTo>
                <a:lnTo>
                  <a:pt x="239491" y="60514"/>
                </a:lnTo>
                <a:lnTo>
                  <a:pt x="280778" y="48502"/>
                </a:lnTo>
                <a:lnTo>
                  <a:pt x="324552" y="37662"/>
                </a:lnTo>
                <a:lnTo>
                  <a:pt x="370638" y="28057"/>
                </a:lnTo>
                <a:lnTo>
                  <a:pt x="418858" y="19753"/>
                </a:lnTo>
                <a:lnTo>
                  <a:pt x="469036" y="12814"/>
                </a:lnTo>
                <a:lnTo>
                  <a:pt x="520996" y="7305"/>
                </a:lnTo>
                <a:lnTo>
                  <a:pt x="574561" y="3289"/>
                </a:lnTo>
                <a:lnTo>
                  <a:pt x="629554" y="833"/>
                </a:lnTo>
                <a:lnTo>
                  <a:pt x="685799" y="0"/>
                </a:lnTo>
                <a:lnTo>
                  <a:pt x="742040" y="833"/>
                </a:lnTo>
                <a:lnTo>
                  <a:pt x="797029" y="3289"/>
                </a:lnTo>
                <a:lnTo>
                  <a:pt x="850591" y="7305"/>
                </a:lnTo>
                <a:lnTo>
                  <a:pt x="902549" y="12814"/>
                </a:lnTo>
                <a:lnTo>
                  <a:pt x="952726" y="19753"/>
                </a:lnTo>
                <a:lnTo>
                  <a:pt x="1000945" y="28057"/>
                </a:lnTo>
                <a:lnTo>
                  <a:pt x="1047031" y="37662"/>
                </a:lnTo>
                <a:lnTo>
                  <a:pt x="1090806" y="48502"/>
                </a:lnTo>
                <a:lnTo>
                  <a:pt x="1132093" y="60514"/>
                </a:lnTo>
                <a:lnTo>
                  <a:pt x="1170717" y="73632"/>
                </a:lnTo>
                <a:lnTo>
                  <a:pt x="1206501" y="87791"/>
                </a:lnTo>
                <a:lnTo>
                  <a:pt x="1268841" y="118979"/>
                </a:lnTo>
                <a:lnTo>
                  <a:pt x="1317700" y="153559"/>
                </a:lnTo>
                <a:lnTo>
                  <a:pt x="1351666" y="191014"/>
                </a:lnTo>
                <a:lnTo>
                  <a:pt x="1369326" y="230829"/>
                </a:lnTo>
                <a:lnTo>
                  <a:pt x="1371599" y="251459"/>
                </a:lnTo>
                <a:lnTo>
                  <a:pt x="1369326" y="272090"/>
                </a:lnTo>
                <a:lnTo>
                  <a:pt x="1351666" y="311905"/>
                </a:lnTo>
                <a:lnTo>
                  <a:pt x="1317700" y="349360"/>
                </a:lnTo>
                <a:lnTo>
                  <a:pt x="1268841" y="383940"/>
                </a:lnTo>
                <a:lnTo>
                  <a:pt x="1206501" y="415128"/>
                </a:lnTo>
                <a:lnTo>
                  <a:pt x="1170717" y="429287"/>
                </a:lnTo>
                <a:lnTo>
                  <a:pt x="1132093" y="442405"/>
                </a:lnTo>
                <a:lnTo>
                  <a:pt x="1090806" y="454417"/>
                </a:lnTo>
                <a:lnTo>
                  <a:pt x="1047031" y="465257"/>
                </a:lnTo>
                <a:lnTo>
                  <a:pt x="1000945" y="474861"/>
                </a:lnTo>
                <a:lnTo>
                  <a:pt x="952726" y="483166"/>
                </a:lnTo>
                <a:lnTo>
                  <a:pt x="902549" y="490105"/>
                </a:lnTo>
                <a:lnTo>
                  <a:pt x="850591" y="495614"/>
                </a:lnTo>
                <a:lnTo>
                  <a:pt x="797029" y="499630"/>
                </a:lnTo>
                <a:lnTo>
                  <a:pt x="742040" y="502086"/>
                </a:lnTo>
                <a:lnTo>
                  <a:pt x="685799" y="502919"/>
                </a:lnTo>
                <a:lnTo>
                  <a:pt x="629554" y="502086"/>
                </a:lnTo>
                <a:lnTo>
                  <a:pt x="574561" y="499630"/>
                </a:lnTo>
                <a:lnTo>
                  <a:pt x="520996" y="495614"/>
                </a:lnTo>
                <a:lnTo>
                  <a:pt x="469036" y="490105"/>
                </a:lnTo>
                <a:lnTo>
                  <a:pt x="418858" y="483166"/>
                </a:lnTo>
                <a:lnTo>
                  <a:pt x="370638" y="474861"/>
                </a:lnTo>
                <a:lnTo>
                  <a:pt x="324552" y="465257"/>
                </a:lnTo>
                <a:lnTo>
                  <a:pt x="280778" y="454417"/>
                </a:lnTo>
                <a:lnTo>
                  <a:pt x="239491" y="442405"/>
                </a:lnTo>
                <a:lnTo>
                  <a:pt x="200868" y="429287"/>
                </a:lnTo>
                <a:lnTo>
                  <a:pt x="165086" y="415128"/>
                </a:lnTo>
                <a:lnTo>
                  <a:pt x="102750" y="383940"/>
                </a:lnTo>
                <a:lnTo>
                  <a:pt x="53894" y="349360"/>
                </a:lnTo>
                <a:lnTo>
                  <a:pt x="19931" y="311905"/>
                </a:lnTo>
                <a:lnTo>
                  <a:pt x="2273" y="272090"/>
                </a:lnTo>
                <a:lnTo>
                  <a:pt x="0" y="251459"/>
                </a:lnTo>
                <a:close/>
              </a:path>
            </a:pathLst>
          </a:custGeom>
          <a:ln w="579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6460349"/>
            <a:ext cx="78930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0</a:t>
            </a:r>
            <a:r>
              <a:rPr sz="1200" spc="5" dirty="0">
                <a:latin typeface="Arial"/>
                <a:cs typeface="Arial"/>
              </a:rPr>
              <a:t>4</a:t>
            </a:r>
            <a:r>
              <a:rPr sz="1200" dirty="0">
                <a:latin typeface="Arial"/>
                <a:cs typeface="Arial"/>
              </a:rPr>
              <a:t>/0</a:t>
            </a:r>
            <a:r>
              <a:rPr sz="1200" spc="-5" dirty="0">
                <a:latin typeface="Arial"/>
                <a:cs typeface="Arial"/>
              </a:rPr>
              <a:t>7</a:t>
            </a:r>
            <a:r>
              <a:rPr sz="1200" dirty="0">
                <a:latin typeface="Arial"/>
                <a:cs typeface="Arial"/>
              </a:rPr>
              <a:t>/</a:t>
            </a:r>
            <a:r>
              <a:rPr sz="1200" spc="-10" dirty="0">
                <a:latin typeface="Arial"/>
                <a:cs typeface="Arial"/>
              </a:rPr>
              <a:t>20</a:t>
            </a:r>
            <a:r>
              <a:rPr sz="1200" spc="-5" dirty="0"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51912" y="6460349"/>
            <a:ext cx="143954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C</a:t>
            </a:r>
            <a:r>
              <a:rPr sz="1200" dirty="0">
                <a:latin typeface="Arial"/>
                <a:cs typeface="Arial"/>
              </a:rPr>
              <a:t>.K</a:t>
            </a:r>
            <a:r>
              <a:rPr sz="1200" spc="-5" dirty="0">
                <a:latin typeface="Arial"/>
                <a:cs typeface="Arial"/>
              </a:rPr>
              <a:t>o</a:t>
            </a:r>
            <a:r>
              <a:rPr sz="1200" spc="5" dirty="0">
                <a:latin typeface="Arial"/>
                <a:cs typeface="Arial"/>
              </a:rPr>
              <a:t>u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kou</a:t>
            </a:r>
            <a:r>
              <a:rPr sz="1200" spc="-10" dirty="0">
                <a:latin typeface="Arial"/>
                <a:cs typeface="Arial"/>
              </a:rPr>
              <a:t>me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s,U</a:t>
            </a:r>
            <a:r>
              <a:rPr sz="1200" spc="-1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6216" y="0"/>
            <a:ext cx="7031990" cy="523240"/>
          </a:xfrm>
          <a:custGeom>
            <a:avLst/>
            <a:gdLst/>
            <a:ahLst/>
            <a:cxnLst/>
            <a:rect l="l" t="t" r="r" b="b"/>
            <a:pathLst>
              <a:path w="7031990" h="523240">
                <a:moveTo>
                  <a:pt x="0" y="522731"/>
                </a:moveTo>
                <a:lnTo>
                  <a:pt x="7031735" y="522731"/>
                </a:lnTo>
                <a:lnTo>
                  <a:pt x="7031735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Discover the COSMOS (2012-2014)</a:t>
            </a:r>
            <a:endParaRPr sz="32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69991" y="5027676"/>
            <a:ext cx="3839210" cy="1569720"/>
          </a:xfrm>
          <a:custGeom>
            <a:avLst/>
            <a:gdLst/>
            <a:ahLst/>
            <a:cxnLst/>
            <a:rect l="l" t="t" r="r" b="b"/>
            <a:pathLst>
              <a:path w="3839209" h="1569720">
                <a:moveTo>
                  <a:pt x="0" y="1569719"/>
                </a:moveTo>
                <a:lnTo>
                  <a:pt x="3838955" y="1569719"/>
                </a:lnTo>
                <a:lnTo>
                  <a:pt x="3838955" y="0"/>
                </a:lnTo>
                <a:lnTo>
                  <a:pt x="0" y="0"/>
                </a:lnTo>
                <a:lnTo>
                  <a:pt x="0" y="1569719"/>
                </a:lnTo>
                <a:close/>
              </a:path>
            </a:pathLst>
          </a:custGeom>
          <a:solidFill>
            <a:srgbClr val="72F62A"/>
          </a:solidFill>
        </p:spPr>
        <p:txBody>
          <a:bodyPr wrap="square" lIns="0" tIns="0" rIns="0" bIns="0" rtlCol="0"/>
          <a:lstStyle/>
          <a:p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99277" y="5059474"/>
            <a:ext cx="3679190" cy="142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90725" algn="l"/>
              </a:tabLst>
            </a:pPr>
            <a:r>
              <a:rPr sz="2400" b="1" spc="-15" dirty="0">
                <a:latin typeface="Calibri"/>
                <a:cs typeface="Calibri"/>
              </a:rPr>
              <a:t>5,0</a:t>
            </a:r>
            <a:r>
              <a:rPr sz="2400" b="1" spc="-25" dirty="0">
                <a:latin typeface="Calibri"/>
                <a:cs typeface="Calibri"/>
              </a:rPr>
              <a:t>0</a:t>
            </a:r>
            <a:r>
              <a:rPr sz="2400" b="1" spc="-15" dirty="0">
                <a:latin typeface="Calibri"/>
                <a:cs typeface="Calibri"/>
              </a:rPr>
              <a:t>0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40" dirty="0">
                <a:latin typeface="Calibri"/>
                <a:cs typeface="Calibri"/>
              </a:rPr>
              <a:t>t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che</a:t>
            </a:r>
            <a:r>
              <a:rPr sz="2400" b="1" spc="-20" dirty="0">
                <a:latin typeface="Calibri"/>
                <a:cs typeface="Calibri"/>
              </a:rPr>
              <a:t>r</a:t>
            </a:r>
            <a:r>
              <a:rPr sz="2400" b="1" spc="-10" dirty="0">
                <a:latin typeface="Calibri"/>
                <a:cs typeface="Calibri"/>
              </a:rPr>
              <a:t>s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15" dirty="0">
                <a:latin typeface="Calibri"/>
                <a:cs typeface="Calibri"/>
              </a:rPr>
              <a:t>and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tabLst>
                <a:tab pos="2160905" algn="l"/>
              </a:tabLst>
            </a:pPr>
            <a:r>
              <a:rPr sz="2400" b="1" dirty="0">
                <a:latin typeface="Calibri"/>
                <a:cs typeface="Calibri"/>
              </a:rPr>
              <a:t>3</a:t>
            </a:r>
            <a:r>
              <a:rPr sz="2400" b="1" spc="-15" dirty="0">
                <a:latin typeface="Calibri"/>
                <a:cs typeface="Calibri"/>
              </a:rPr>
              <a:t>1</a:t>
            </a:r>
            <a:r>
              <a:rPr sz="2400" b="1" dirty="0">
                <a:latin typeface="Calibri"/>
                <a:cs typeface="Calibri"/>
              </a:rPr>
              <a:t>,0</a:t>
            </a:r>
            <a:r>
              <a:rPr sz="2400" b="1" spc="-10" dirty="0">
                <a:latin typeface="Calibri"/>
                <a:cs typeface="Calibri"/>
              </a:rPr>
              <a:t>0</a:t>
            </a:r>
            <a:r>
              <a:rPr sz="2400" b="1" dirty="0">
                <a:latin typeface="Calibri"/>
                <a:cs typeface="Calibri"/>
              </a:rPr>
              <a:t>0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15" dirty="0">
                <a:latin typeface="Calibri"/>
                <a:cs typeface="Calibri"/>
              </a:rPr>
              <a:t>u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3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ts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ea</a:t>
            </a:r>
            <a:r>
              <a:rPr sz="2400" b="1" spc="5" dirty="0">
                <a:latin typeface="Calibri"/>
                <a:cs typeface="Calibri"/>
              </a:rPr>
              <a:t>c</a:t>
            </a:r>
            <a:r>
              <a:rPr sz="2400" b="1" dirty="0">
                <a:latin typeface="Calibri"/>
                <a:cs typeface="Calibri"/>
              </a:rPr>
              <a:t>hed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85</a:t>
            </a:r>
            <a:r>
              <a:rPr sz="2400" b="1" spc="-15" dirty="0">
                <a:latin typeface="Calibri"/>
                <a:cs typeface="Calibri"/>
              </a:rPr>
              <a:t>0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impl</a:t>
            </a:r>
            <a:r>
              <a:rPr sz="2400" b="1" spc="-25" dirty="0">
                <a:latin typeface="Calibri"/>
                <a:cs typeface="Calibri"/>
              </a:rPr>
              <a:t>.</a:t>
            </a:r>
            <a:r>
              <a:rPr sz="2400" b="1" spc="-10" dirty="0">
                <a:latin typeface="Calibri"/>
                <a:cs typeface="Calibri"/>
              </a:rPr>
              <a:t>activities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scho</a:t>
            </a:r>
            <a:r>
              <a:rPr sz="2400" b="1" spc="-10" dirty="0">
                <a:latin typeface="Calibri"/>
                <a:cs typeface="Calibri"/>
              </a:rPr>
              <a:t>ols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2,0</a:t>
            </a:r>
            <a:r>
              <a:rPr sz="2400" b="1" spc="-25" dirty="0">
                <a:latin typeface="Calibri"/>
                <a:cs typeface="Calibri"/>
              </a:rPr>
              <a:t>0</a:t>
            </a:r>
            <a:r>
              <a:rPr sz="2400" b="1" spc="-15" dirty="0">
                <a:latin typeface="Calibri"/>
                <a:cs typeface="Calibri"/>
              </a:rPr>
              <a:t>0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scho</a:t>
            </a:r>
            <a:r>
              <a:rPr sz="2400" b="1" spc="-5" dirty="0">
                <a:latin typeface="Calibri"/>
                <a:cs typeface="Calibri"/>
              </a:rPr>
              <a:t>o</a:t>
            </a:r>
            <a:r>
              <a:rPr sz="2400" b="1" spc="-10" dirty="0">
                <a:latin typeface="Calibri"/>
                <a:cs typeface="Calibri"/>
              </a:rPr>
              <a:t>ls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and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</a:t>
            </a:r>
            <a:r>
              <a:rPr sz="2400" b="1" spc="-15" dirty="0">
                <a:latin typeface="Calibri"/>
                <a:cs typeface="Calibri"/>
              </a:rPr>
              <a:t>o</a:t>
            </a:r>
            <a:r>
              <a:rPr sz="2400" b="1" spc="-40" dirty="0">
                <a:latin typeface="Calibri"/>
                <a:cs typeface="Calibri"/>
              </a:rPr>
              <a:t>n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-20" dirty="0">
                <a:latin typeface="Calibri"/>
                <a:cs typeface="Calibri"/>
              </a:rPr>
              <a:t>i</a:t>
            </a:r>
            <a:r>
              <a:rPr sz="2400" b="1" spc="-15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u</a:t>
            </a:r>
            <a:r>
              <a:rPr sz="2400" b="1" spc="-10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g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74764" y="2997708"/>
            <a:ext cx="1420495" cy="1754505"/>
          </a:xfrm>
          <a:prstGeom prst="rect">
            <a:avLst/>
          </a:prstGeom>
          <a:solidFill>
            <a:srgbClr val="FCFBF9"/>
          </a:solidFill>
        </p:spPr>
        <p:txBody>
          <a:bodyPr vert="horz" wrap="square" lIns="0" tIns="0" rIns="0" bIns="0" rtlCol="0">
            <a:spAutoFit/>
          </a:bodyPr>
          <a:lstStyle/>
          <a:p>
            <a:pPr marL="9271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HEP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5" dirty="0">
                <a:latin typeface="Calibri"/>
                <a:cs typeface="Calibri"/>
              </a:rPr>
              <a:t>ol</a:t>
            </a:r>
            <a:r>
              <a:rPr sz="1800" b="1" dirty="0">
                <a:latin typeface="Calibri"/>
                <a:cs typeface="Calibri"/>
              </a:rPr>
              <a:t>-</a:t>
            </a:r>
            <a:r>
              <a:rPr sz="1800" b="1" spc="-10" dirty="0">
                <a:latin typeface="Calibri"/>
                <a:cs typeface="Calibri"/>
              </a:rPr>
              <a:t>b</a:t>
            </a:r>
            <a:r>
              <a:rPr sz="1800" b="1" spc="-55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</a:pPr>
            <a:r>
              <a:rPr sz="1800" dirty="0">
                <a:latin typeface="Wingdings"/>
                <a:cs typeface="Wingdings"/>
              </a:rPr>
              <a:t></a:t>
            </a:r>
            <a:r>
              <a:rPr sz="1800" b="1" spc="-15" dirty="0">
                <a:latin typeface="Calibri"/>
                <a:cs typeface="Calibri"/>
              </a:rPr>
              <a:t>HY</a:t>
            </a:r>
            <a:r>
              <a:rPr sz="1800" b="1" spc="-114" dirty="0">
                <a:latin typeface="Calibri"/>
                <a:cs typeface="Calibri"/>
              </a:rPr>
              <a:t>P</a:t>
            </a:r>
            <a:r>
              <a:rPr sz="1800" b="1" spc="-160" dirty="0">
                <a:latin typeface="Calibri"/>
                <a:cs typeface="Calibri"/>
              </a:rPr>
              <a:t>A</a:t>
            </a:r>
            <a:r>
              <a:rPr sz="1800" b="1" spc="-15" dirty="0">
                <a:latin typeface="Calibri"/>
                <a:cs typeface="Calibri"/>
              </a:rPr>
              <a:t>TIA</a:t>
            </a:r>
            <a:endParaRPr sz="180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</a:pPr>
            <a:r>
              <a:rPr sz="1800" dirty="0">
                <a:latin typeface="Wingdings"/>
                <a:cs typeface="Wingdings"/>
              </a:rPr>
              <a:t></a:t>
            </a:r>
            <a:r>
              <a:rPr sz="1800" b="1" dirty="0">
                <a:latin typeface="Calibri"/>
                <a:cs typeface="Calibri"/>
              </a:rPr>
              <a:t>MIN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-35" dirty="0">
                <a:latin typeface="Calibri"/>
                <a:cs typeface="Calibri"/>
              </a:rPr>
              <a:t>R</a:t>
            </a:r>
            <a:r>
              <a:rPr sz="1800" b="1" spc="-95" dirty="0">
                <a:latin typeface="Calibri"/>
                <a:cs typeface="Calibri"/>
              </a:rPr>
              <a:t>V</a:t>
            </a:r>
            <a:r>
              <a:rPr sz="1800" b="1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</a:pPr>
            <a:r>
              <a:rPr sz="1800" dirty="0">
                <a:latin typeface="Wingdings"/>
                <a:cs typeface="Wingdings"/>
              </a:rPr>
              <a:t></a:t>
            </a:r>
            <a:r>
              <a:rPr sz="1800" b="1" spc="-5" dirty="0">
                <a:latin typeface="Calibri"/>
                <a:cs typeface="Calibri"/>
              </a:rPr>
              <a:t>CAM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-20" dirty="0">
                <a:latin typeface="Calibri"/>
                <a:cs typeface="Calibri"/>
              </a:rPr>
              <a:t>L</a:t>
            </a:r>
            <a:r>
              <a:rPr sz="1800" b="1" spc="-10" dirty="0">
                <a:latin typeface="Calibri"/>
                <a:cs typeface="Calibri"/>
              </a:rPr>
              <a:t>IA</a:t>
            </a:r>
            <a:endParaRPr sz="180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</a:pPr>
            <a:r>
              <a:rPr sz="1800" dirty="0">
                <a:latin typeface="Wingdings"/>
                <a:cs typeface="Wingdings"/>
              </a:rPr>
              <a:t>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-2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Nla</a:t>
            </a:r>
            <a:r>
              <a:rPr sz="1800" b="1" spc="-5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</a:pPr>
            <a:r>
              <a:rPr sz="1800" dirty="0">
                <a:latin typeface="Wingdings"/>
                <a:cs typeface="Wingdings"/>
              </a:rPr>
              <a:t></a:t>
            </a:r>
            <a:r>
              <a:rPr sz="1800" b="1" spc="-20" dirty="0">
                <a:latin typeface="Calibri"/>
                <a:cs typeface="Calibri"/>
              </a:rPr>
              <a:t>L</a:t>
            </a:r>
            <a:r>
              <a:rPr sz="1800" b="1" dirty="0">
                <a:latin typeface="Calibri"/>
                <a:cs typeface="Calibri"/>
              </a:rPr>
              <a:t>HC</a:t>
            </a:r>
            <a:r>
              <a:rPr sz="1800" b="1" spc="-40" dirty="0">
                <a:latin typeface="Calibri"/>
                <a:cs typeface="Calibri"/>
              </a:rPr>
              <a:t>g</a:t>
            </a:r>
            <a:r>
              <a:rPr sz="1800" b="1" dirty="0">
                <a:latin typeface="Calibri"/>
                <a:cs typeface="Calibri"/>
              </a:rPr>
              <a:t>ame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132575" y="1053084"/>
            <a:ext cx="3011805" cy="1908175"/>
          </a:xfrm>
          <a:custGeom>
            <a:avLst/>
            <a:gdLst/>
            <a:ahLst/>
            <a:cxnLst/>
            <a:rect l="l" t="t" r="r" b="b"/>
            <a:pathLst>
              <a:path w="3011804" h="1908175">
                <a:moveTo>
                  <a:pt x="0" y="1908047"/>
                </a:moveTo>
                <a:lnTo>
                  <a:pt x="3011423" y="1908047"/>
                </a:lnTo>
                <a:lnTo>
                  <a:pt x="3011423" y="0"/>
                </a:lnTo>
                <a:lnTo>
                  <a:pt x="0" y="0"/>
                </a:lnTo>
                <a:lnTo>
                  <a:pt x="0" y="190804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212209" y="1407282"/>
            <a:ext cx="2826385" cy="119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~</a:t>
            </a:r>
            <a:r>
              <a:rPr sz="2000" b="1" spc="-5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9</a:t>
            </a:r>
            <a:r>
              <a:rPr sz="2000" b="1" spc="5" dirty="0">
                <a:solidFill>
                  <a:srgbClr val="E46C09"/>
                </a:solidFill>
                <a:latin typeface="Calibri"/>
                <a:cs typeface="Calibri"/>
              </a:rPr>
              <a:t>5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,000</a:t>
            </a:r>
            <a:r>
              <a:rPr sz="2000" b="1" spc="-9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i</a:t>
            </a:r>
            <a:r>
              <a:rPr sz="2000" b="1" spc="-25" dirty="0">
                <a:solidFill>
                  <a:srgbClr val="E46C09"/>
                </a:solidFill>
                <a:latin typeface="Calibri"/>
                <a:cs typeface="Calibri"/>
              </a:rPr>
              <a:t>t</a:t>
            </a:r>
            <a:r>
              <a:rPr sz="2000" b="1" spc="-5" dirty="0">
                <a:solidFill>
                  <a:srgbClr val="E46C09"/>
                </a:solidFill>
                <a:latin typeface="Calibri"/>
                <a:cs typeface="Calibri"/>
              </a:rPr>
              <a:t>em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</a:t>
            </a:r>
            <a:r>
              <a:rPr sz="2000" b="1" spc="-6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in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35" dirty="0">
                <a:solidFill>
                  <a:srgbClr val="E46C09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duc</a:t>
            </a:r>
            <a:r>
              <a:rPr sz="2000" b="1" spc="-40" dirty="0">
                <a:solidFill>
                  <a:srgbClr val="E46C09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tional</a:t>
            </a:r>
            <a:r>
              <a:rPr sz="2000" b="1" spc="-9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E46C09"/>
                </a:solidFill>
                <a:latin typeface="Calibri"/>
                <a:cs typeface="Calibri"/>
              </a:rPr>
              <a:t>c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o</a:t>
            </a:r>
            <a:r>
              <a:rPr sz="2000" b="1" spc="-20" dirty="0">
                <a:solidFill>
                  <a:srgbClr val="E46C09"/>
                </a:solidFill>
                <a:latin typeface="Calibri"/>
                <a:cs typeface="Calibri"/>
              </a:rPr>
              <a:t>n</a:t>
            </a:r>
            <a:r>
              <a:rPr sz="2000" b="1" spc="-25" dirty="0">
                <a:solidFill>
                  <a:srgbClr val="E46C09"/>
                </a:solidFill>
                <a:latin typeface="Calibri"/>
                <a:cs typeface="Calibri"/>
              </a:rPr>
              <a:t>t</a:t>
            </a:r>
            <a:r>
              <a:rPr sz="2000" b="1" spc="-5" dirty="0">
                <a:solidFill>
                  <a:srgbClr val="E46C09"/>
                </a:solidFill>
                <a:latin typeface="Calibri"/>
                <a:cs typeface="Calibri"/>
              </a:rPr>
              <a:t>e</a:t>
            </a:r>
            <a:r>
              <a:rPr sz="2000" b="1" spc="-25" dirty="0">
                <a:solidFill>
                  <a:srgbClr val="E46C09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~</a:t>
            </a:r>
            <a:r>
              <a:rPr sz="2000" b="1" spc="-5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6</a:t>
            </a:r>
            <a:r>
              <a:rPr sz="2000" b="1" spc="5" dirty="0">
                <a:solidFill>
                  <a:srgbClr val="E46C09"/>
                </a:solidFill>
                <a:latin typeface="Calibri"/>
                <a:cs typeface="Calibri"/>
              </a:rPr>
              <a:t>3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0</a:t>
            </a:r>
            <a:r>
              <a:rPr sz="2000" b="1" spc="-7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E46C09"/>
                </a:solidFill>
                <a:latin typeface="Calibri"/>
                <a:cs typeface="Calibri"/>
              </a:rPr>
              <a:t>ed</a:t>
            </a:r>
            <a:r>
              <a:rPr sz="2000" b="1" spc="5" dirty="0">
                <a:solidFill>
                  <a:srgbClr val="E46C09"/>
                </a:solidFill>
                <a:latin typeface="Calibri"/>
                <a:cs typeface="Calibri"/>
              </a:rPr>
              <a:t>u</a:t>
            </a:r>
            <a:r>
              <a:rPr sz="2000" b="1" spc="-15" dirty="0">
                <a:solidFill>
                  <a:srgbClr val="E46C09"/>
                </a:solidFill>
                <a:latin typeface="Calibri"/>
                <a:cs typeface="Calibri"/>
              </a:rPr>
              <a:t>c</a:t>
            </a:r>
            <a:r>
              <a:rPr sz="2000" b="1" spc="-30" dirty="0">
                <a:solidFill>
                  <a:srgbClr val="E46C09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tional</a:t>
            </a:r>
            <a:r>
              <a:rPr sz="2000" b="1" spc="-7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sc</a:t>
            </a:r>
            <a:r>
              <a:rPr sz="2000" b="1" spc="-5" dirty="0">
                <a:solidFill>
                  <a:srgbClr val="E46C09"/>
                </a:solidFill>
                <a:latin typeface="Calibri"/>
                <a:cs typeface="Calibri"/>
              </a:rPr>
              <a:t>enari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(H</a:t>
            </a:r>
            <a:r>
              <a:rPr sz="2000" b="1" spc="-15" dirty="0">
                <a:solidFill>
                  <a:srgbClr val="E46C09"/>
                </a:solidFill>
                <a:latin typeface="Calibri"/>
                <a:cs typeface="Calibri"/>
              </a:rPr>
              <a:t>E</a:t>
            </a:r>
            <a:r>
              <a:rPr sz="2000" b="1" spc="-85" dirty="0">
                <a:solidFill>
                  <a:srgbClr val="E46C09"/>
                </a:solidFill>
                <a:latin typeface="Calibri"/>
                <a:cs typeface="Calibri"/>
              </a:rPr>
              <a:t>P/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A</a:t>
            </a:r>
            <a:r>
              <a:rPr sz="2000" b="1" spc="-25" dirty="0">
                <a:solidFill>
                  <a:srgbClr val="E46C09"/>
                </a:solidFill>
                <a:latin typeface="Calibri"/>
                <a:cs typeface="Calibri"/>
              </a:rPr>
              <a:t>s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t</a:t>
            </a:r>
            <a:r>
              <a:rPr sz="2000" b="1" spc="-30" dirty="0">
                <a:solidFill>
                  <a:srgbClr val="E46C09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on</a:t>
            </a:r>
            <a:r>
              <a:rPr sz="2000" b="1" spc="5" dirty="0">
                <a:solidFill>
                  <a:srgbClr val="E46C09"/>
                </a:solidFill>
                <a:latin typeface="Calibri"/>
                <a:cs typeface="Calibri"/>
              </a:rPr>
              <a:t>o</a:t>
            </a:r>
            <a:r>
              <a:rPr sz="2000" b="1" spc="-35" dirty="0">
                <a:solidFill>
                  <a:srgbClr val="E46C09"/>
                </a:solidFill>
                <a:latin typeface="Calibri"/>
                <a:cs typeface="Calibri"/>
              </a:rPr>
              <a:t>m</a:t>
            </a:r>
            <a:r>
              <a:rPr sz="2000" b="1" dirty="0">
                <a:solidFill>
                  <a:srgbClr val="E46C09"/>
                </a:solidFill>
                <a:latin typeface="Calibri"/>
                <a:cs typeface="Calibri"/>
              </a:rPr>
              <a:t>y)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43471" y="620268"/>
            <a:ext cx="2161540" cy="462280"/>
          </a:xfrm>
          <a:prstGeom prst="rect">
            <a:avLst/>
          </a:prstGeom>
          <a:solidFill>
            <a:srgbClr val="F2F2F2"/>
          </a:solidFill>
          <a:ln w="9143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93700">
              <a:lnSpc>
                <a:spcPct val="100000"/>
              </a:lnSpc>
            </a:pP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spc="-20" dirty="0">
                <a:latin typeface="Calibri"/>
                <a:cs typeface="Calibri"/>
              </a:rPr>
              <a:t>eposi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10" dirty="0">
                <a:latin typeface="Calibri"/>
                <a:cs typeface="Calibri"/>
              </a:rPr>
              <a:t>r</a:t>
            </a:r>
            <a:r>
              <a:rPr sz="2400" b="1" spc="-15" dirty="0"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589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2627375" y="5079491"/>
            <a:ext cx="6300470" cy="1446530"/>
          </a:xfrm>
          <a:custGeom>
            <a:avLst/>
            <a:gdLst/>
            <a:ahLst/>
            <a:cxnLst/>
            <a:rect l="l" t="t" r="r" b="b"/>
            <a:pathLst>
              <a:path w="6300470" h="1446529">
                <a:moveTo>
                  <a:pt x="0" y="1446275"/>
                </a:moveTo>
                <a:lnTo>
                  <a:pt x="6300215" y="1446275"/>
                </a:lnTo>
                <a:lnTo>
                  <a:pt x="6300215" y="0"/>
                </a:lnTo>
                <a:lnTo>
                  <a:pt x="0" y="0"/>
                </a:lnTo>
                <a:lnTo>
                  <a:pt x="0" y="1446275"/>
                </a:lnTo>
                <a:close/>
              </a:path>
            </a:pathLst>
          </a:custGeom>
          <a:solidFill>
            <a:srgbClr val="F2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115824"/>
            <a:ext cx="9144000" cy="585470"/>
          </a:xfrm>
          <a:custGeom>
            <a:avLst/>
            <a:gdLst/>
            <a:ahLst/>
            <a:cxnLst/>
            <a:rect l="l" t="t" r="r" b="b"/>
            <a:pathLst>
              <a:path w="9144000" h="585470">
                <a:moveTo>
                  <a:pt x="0" y="585215"/>
                </a:moveTo>
                <a:lnTo>
                  <a:pt x="9143999" y="585215"/>
                </a:lnTo>
                <a:lnTo>
                  <a:pt x="9143999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algn="ctr"/>
            <a:r>
              <a:rPr lang="el-GR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Τα Ευρωπαϊκά προγράμματα</a:t>
            </a:r>
            <a:endParaRPr sz="40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15824"/>
            <a:ext cx="9144000" cy="585470"/>
          </a:xfrm>
          <a:custGeom>
            <a:avLst/>
            <a:gdLst/>
            <a:ahLst/>
            <a:cxnLst/>
            <a:rect l="l" t="t" r="r" b="b"/>
            <a:pathLst>
              <a:path w="9144000" h="585470">
                <a:moveTo>
                  <a:pt x="0" y="585215"/>
                </a:moveTo>
                <a:lnTo>
                  <a:pt x="9143999" y="585215"/>
                </a:lnTo>
                <a:lnTo>
                  <a:pt x="9143999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ln w="9143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40" y="997707"/>
            <a:ext cx="8547735" cy="1195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0540" indent="-497840">
              <a:lnSpc>
                <a:spcPct val="100000"/>
              </a:lnSpc>
              <a:buClr>
                <a:srgbClr val="FF0000"/>
              </a:buClr>
              <a:buSzPct val="123076"/>
              <a:buFont typeface="Wingdings"/>
              <a:buChar char=""/>
              <a:tabLst>
                <a:tab pos="511175" algn="l"/>
              </a:tabLst>
            </a:pP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600" b="1" spc="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Lab</a:t>
            </a:r>
            <a:r>
              <a:rPr sz="26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(N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600" b="1" spc="-180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26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2012</a:t>
            </a:r>
            <a:r>
              <a:rPr sz="26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6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600" b="1" spc="-1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600" b="1" spc="-180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600" b="1" spc="-5" dirty="0" smtClean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lang="en-US" sz="26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5" dirty="0" smtClean="0">
                <a:solidFill>
                  <a:srgbClr val="FF0000"/>
                </a:solidFill>
                <a:latin typeface="Calibri"/>
                <a:cs typeface="Calibri"/>
              </a:rPr>
              <a:t>201</a:t>
            </a:r>
            <a:r>
              <a:rPr sz="26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6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6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20</a:t>
            </a:r>
            <a:r>
              <a:rPr sz="26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rt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600" b="1" spc="-4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s)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035"/>
              </a:lnSpc>
              <a:spcBef>
                <a:spcPts val="145"/>
              </a:spcBef>
            </a:pPr>
            <a:r>
              <a:rPr sz="2600" spc="-5" dirty="0">
                <a:latin typeface="Wingdings"/>
                <a:cs typeface="Wingdings"/>
              </a:rPr>
              <a:t></a:t>
            </a:r>
            <a:r>
              <a:rPr sz="2600" b="1" spc="-5" dirty="0">
                <a:latin typeface="Calibri"/>
                <a:cs typeface="Calibri"/>
              </a:rPr>
              <a:t>Onl</a:t>
            </a:r>
            <a:r>
              <a:rPr sz="2600" b="1" spc="-10" dirty="0">
                <a:latin typeface="Calibri"/>
                <a:cs typeface="Calibri"/>
              </a:rPr>
              <a:t>i</a:t>
            </a:r>
            <a:r>
              <a:rPr sz="2600" b="1" dirty="0">
                <a:latin typeface="Calibri"/>
                <a:cs typeface="Calibri"/>
              </a:rPr>
              <a:t>ne</a:t>
            </a:r>
            <a:r>
              <a:rPr sz="2600" b="1" spc="-5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Calibri"/>
                <a:cs typeface="Calibri"/>
              </a:rPr>
              <a:t>scie</a:t>
            </a:r>
            <a:r>
              <a:rPr sz="2600" b="1" spc="-15" dirty="0">
                <a:latin typeface="Calibri"/>
                <a:cs typeface="Calibri"/>
              </a:rPr>
              <a:t>n</a:t>
            </a:r>
            <a:r>
              <a:rPr sz="2600" b="1" spc="-5" dirty="0">
                <a:latin typeface="Calibri"/>
                <a:cs typeface="Calibri"/>
              </a:rPr>
              <a:t>c</a:t>
            </a:r>
            <a:r>
              <a:rPr sz="2600" b="1" dirty="0">
                <a:latin typeface="Calibri"/>
                <a:cs typeface="Calibri"/>
              </a:rPr>
              <a:t>e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Calibri"/>
                <a:cs typeface="Calibri"/>
              </a:rPr>
              <a:t>la</a:t>
            </a:r>
            <a:r>
              <a:rPr sz="2600" b="1" spc="-15" dirty="0">
                <a:latin typeface="Calibri"/>
                <a:cs typeface="Calibri"/>
              </a:rPr>
              <a:t>b</a:t>
            </a:r>
            <a:r>
              <a:rPr sz="2600" b="1" dirty="0">
                <a:latin typeface="Calibri"/>
                <a:cs typeface="Calibri"/>
              </a:rPr>
              <a:t>o</a:t>
            </a:r>
            <a:r>
              <a:rPr sz="2600" b="1" spc="-60" dirty="0">
                <a:latin typeface="Calibri"/>
                <a:cs typeface="Calibri"/>
              </a:rPr>
              <a:t>r</a:t>
            </a:r>
            <a:r>
              <a:rPr sz="2600" b="1" spc="-25" dirty="0">
                <a:latin typeface="Calibri"/>
                <a:cs typeface="Calibri"/>
              </a:rPr>
              <a:t>a</a:t>
            </a:r>
            <a:r>
              <a:rPr sz="2600" b="1" spc="-30" dirty="0">
                <a:latin typeface="Calibri"/>
                <a:cs typeface="Calibri"/>
              </a:rPr>
              <a:t>t</a:t>
            </a:r>
            <a:r>
              <a:rPr sz="2600" b="1" dirty="0">
                <a:latin typeface="Calibri"/>
                <a:cs typeface="Calibri"/>
              </a:rPr>
              <a:t>ories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spc="-35" dirty="0">
                <a:latin typeface="Calibri"/>
                <a:cs typeface="Calibri"/>
              </a:rPr>
              <a:t>f</a:t>
            </a:r>
            <a:r>
              <a:rPr sz="2600" b="1" dirty="0">
                <a:latin typeface="Calibri"/>
                <a:cs typeface="Calibri"/>
              </a:rPr>
              <a:t>or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Calibri"/>
                <a:cs typeface="Calibri"/>
              </a:rPr>
              <a:t>t</a:t>
            </a:r>
            <a:r>
              <a:rPr sz="2600" b="1" spc="-10" dirty="0">
                <a:latin typeface="Calibri"/>
                <a:cs typeface="Calibri"/>
              </a:rPr>
              <a:t>h</a:t>
            </a:r>
            <a:r>
              <a:rPr sz="2600" b="1" dirty="0">
                <a:latin typeface="Calibri"/>
                <a:cs typeface="Calibri"/>
              </a:rPr>
              <a:t>e</a:t>
            </a:r>
            <a:r>
              <a:rPr sz="2600" b="1" spc="-5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Calibri"/>
                <a:cs typeface="Calibri"/>
              </a:rPr>
              <a:t>la</a:t>
            </a:r>
            <a:r>
              <a:rPr sz="2600" b="1" spc="-50" dirty="0">
                <a:latin typeface="Calibri"/>
                <a:cs typeface="Calibri"/>
              </a:rPr>
              <a:t>r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20" dirty="0">
                <a:latin typeface="Calibri"/>
                <a:cs typeface="Calibri"/>
              </a:rPr>
              <a:t>e</a:t>
            </a:r>
            <a:r>
              <a:rPr sz="2600" b="1" spc="-10" dirty="0">
                <a:latin typeface="Calibri"/>
                <a:cs typeface="Calibri"/>
              </a:rPr>
              <a:t>-</a:t>
            </a:r>
            <a:r>
              <a:rPr sz="2600" b="1" dirty="0">
                <a:latin typeface="Calibri"/>
                <a:cs typeface="Calibri"/>
              </a:rPr>
              <a:t>sca</a:t>
            </a:r>
            <a:r>
              <a:rPr sz="2600" b="1" spc="-10" dirty="0">
                <a:latin typeface="Calibri"/>
                <a:cs typeface="Calibri"/>
              </a:rPr>
              <a:t>l</a:t>
            </a:r>
            <a:r>
              <a:rPr sz="2600" b="1" dirty="0">
                <a:latin typeface="Calibri"/>
                <a:cs typeface="Calibri"/>
              </a:rPr>
              <a:t>e</a:t>
            </a:r>
            <a:r>
              <a:rPr sz="2600" b="1" spc="-5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Calibri"/>
                <a:cs typeface="Calibri"/>
              </a:rPr>
              <a:t>use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Calibri"/>
                <a:cs typeface="Calibri"/>
              </a:rPr>
              <a:t>in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Calibri"/>
                <a:cs typeface="Calibri"/>
              </a:rPr>
              <a:t>schools</a:t>
            </a:r>
            <a:endParaRPr sz="2600" dirty="0">
              <a:latin typeface="Calibri"/>
              <a:cs typeface="Calibri"/>
            </a:endParaRPr>
          </a:p>
          <a:p>
            <a:pPr marL="2712720">
              <a:lnSpc>
                <a:spcPts val="2795"/>
              </a:lnSpc>
            </a:pPr>
            <a:r>
              <a:rPr sz="2400" b="1" u="heavy" spc="-4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ht</a:t>
            </a:r>
            <a:r>
              <a:rPr sz="2400" b="1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400" b="1" u="heavy" spc="-2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2400" b="1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://</a:t>
            </a:r>
            <a:r>
              <a:rPr sz="2400" b="1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2400" b="1" u="heavy" spc="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2400" b="1" u="heavy" spc="-14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2400" b="1" u="heavy" spc="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2400" b="1" u="heavy" spc="-2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g</a:t>
            </a:r>
            <a:r>
              <a:rPr sz="2400" b="1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400" b="1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-</a:t>
            </a:r>
            <a:r>
              <a:rPr sz="2400" b="1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la</a:t>
            </a:r>
            <a:r>
              <a:rPr sz="2400" b="1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b</a:t>
            </a:r>
            <a:r>
              <a:rPr sz="2400" b="1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-</a:t>
            </a:r>
            <a:r>
              <a:rPr sz="2400" b="1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2400" b="1" u="heavy" spc="-3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400" b="1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oje</a:t>
            </a:r>
            <a:r>
              <a:rPr sz="2400" b="1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ct.eu/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9495" y="2133600"/>
            <a:ext cx="1676400" cy="1347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1459" y="4652771"/>
            <a:ext cx="2330196" cy="12252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07007" y="5149387"/>
            <a:ext cx="5990590" cy="148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200" spc="-15" dirty="0">
                <a:latin typeface="Calibri"/>
                <a:cs typeface="Calibri"/>
              </a:rPr>
              <a:t>120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Dem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spc="-20" dirty="0">
                <a:latin typeface="Calibri"/>
                <a:cs typeface="Calibri"/>
              </a:rPr>
              <a:t>n</a:t>
            </a:r>
            <a:r>
              <a:rPr sz="2200" spc="-30" dirty="0">
                <a:latin typeface="Calibri"/>
                <a:cs typeface="Calibri"/>
              </a:rPr>
              <a:t>s</a:t>
            </a:r>
            <a:r>
              <a:rPr sz="2200" spc="-10" dirty="0">
                <a:latin typeface="Calibri"/>
                <a:cs typeface="Calibri"/>
              </a:rPr>
              <a:t>t</a:t>
            </a:r>
            <a:r>
              <a:rPr sz="2200" spc="-60" dirty="0">
                <a:latin typeface="Calibri"/>
                <a:cs typeface="Calibri"/>
              </a:rPr>
              <a:t>r</a:t>
            </a:r>
            <a:r>
              <a:rPr sz="2200" spc="-35" dirty="0">
                <a:latin typeface="Calibri"/>
                <a:cs typeface="Calibri"/>
              </a:rPr>
              <a:t>a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s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(</a:t>
            </a:r>
            <a:r>
              <a:rPr sz="2200" spc="-10" dirty="0">
                <a:latin typeface="Calibri"/>
                <a:cs typeface="Calibri"/>
              </a:rPr>
              <a:t>in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al</a:t>
            </a:r>
            <a:r>
              <a:rPr sz="2200" dirty="0">
                <a:latin typeface="Calibri"/>
                <a:cs typeface="Calibri"/>
              </a:rPr>
              <a:t>l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alibri"/>
                <a:cs typeface="Calibri"/>
              </a:rPr>
              <a:t>S</a:t>
            </a:r>
            <a:r>
              <a:rPr sz="2200" spc="-20" dirty="0">
                <a:latin typeface="Calibri"/>
                <a:cs typeface="Calibri"/>
              </a:rPr>
              <a:t>TEM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curri</a:t>
            </a:r>
            <a:r>
              <a:rPr sz="2200" spc="-20" dirty="0">
                <a:latin typeface="Calibri"/>
                <a:cs typeface="Calibri"/>
              </a:rPr>
              <a:t>cu</a:t>
            </a:r>
            <a:r>
              <a:rPr sz="2200" spc="-10" dirty="0">
                <a:latin typeface="Calibri"/>
                <a:cs typeface="Calibri"/>
              </a:rPr>
              <a:t>la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sub</a:t>
            </a:r>
            <a:r>
              <a:rPr sz="2200" spc="-10" dirty="0">
                <a:latin typeface="Calibri"/>
                <a:cs typeface="Calibri"/>
              </a:rPr>
              <a:t>jec</a:t>
            </a:r>
            <a:r>
              <a:rPr sz="2200" spc="-25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s)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20" dirty="0">
                <a:latin typeface="Wingdings"/>
                <a:cs typeface="Wingdings"/>
              </a:rPr>
              <a:t>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+Ha</a:t>
            </a:r>
            <a:r>
              <a:rPr sz="2200" spc="5" dirty="0">
                <a:latin typeface="Calibri"/>
                <a:cs typeface="Calibri"/>
              </a:rPr>
              <a:t>r</a:t>
            </a:r>
            <a:r>
              <a:rPr sz="2200" spc="-35" dirty="0">
                <a:latin typeface="Calibri"/>
                <a:cs typeface="Calibri"/>
              </a:rPr>
              <a:t>v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35" dirty="0">
                <a:latin typeface="Calibri"/>
                <a:cs typeface="Calibri"/>
              </a:rPr>
              <a:t>s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ed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55" dirty="0">
                <a:latin typeface="Calibri"/>
                <a:cs typeface="Calibri"/>
              </a:rPr>
              <a:t>e</a:t>
            </a:r>
            <a:r>
              <a:rPr sz="2200" spc="-5" dirty="0">
                <a:latin typeface="Calibri"/>
                <a:cs typeface="Calibri"/>
              </a:rPr>
              <a:t>x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35" dirty="0">
                <a:latin typeface="Calibri"/>
                <a:cs typeface="Calibri"/>
              </a:rPr>
              <a:t>s</a:t>
            </a:r>
            <a:r>
              <a:rPr sz="2200" dirty="0">
                <a:latin typeface="Calibri"/>
                <a:cs typeface="Calibri"/>
              </a:rPr>
              <a:t>ti</a:t>
            </a:r>
            <a:r>
              <a:rPr sz="2200" spc="-10" dirty="0">
                <a:latin typeface="Calibri"/>
                <a:cs typeface="Calibri"/>
              </a:rPr>
              <a:t>n</a:t>
            </a:r>
            <a:r>
              <a:rPr sz="2200" spc="-15" dirty="0">
                <a:latin typeface="Calibri"/>
                <a:cs typeface="Calibri"/>
              </a:rPr>
              <a:t>g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epos</a:t>
            </a:r>
            <a:r>
              <a:rPr sz="2200" spc="-10" dirty="0">
                <a:latin typeface="Calibri"/>
                <a:cs typeface="Calibri"/>
              </a:rPr>
              <a:t>i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or</a:t>
            </a:r>
            <a:r>
              <a:rPr sz="2200" spc="-10" dirty="0">
                <a:latin typeface="Calibri"/>
                <a:cs typeface="Calibri"/>
              </a:rPr>
              <a:t>ies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with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278</a:t>
            </a:r>
            <a:r>
              <a:rPr sz="2200" spc="-5" dirty="0">
                <a:latin typeface="Calibri"/>
                <a:cs typeface="Calibri"/>
              </a:rPr>
              <a:t>,</a:t>
            </a:r>
            <a:r>
              <a:rPr sz="2200" spc="-15" dirty="0">
                <a:latin typeface="Calibri"/>
                <a:cs typeface="Calibri"/>
              </a:rPr>
              <a:t>000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edu</a:t>
            </a:r>
            <a:r>
              <a:rPr sz="2200" spc="-50" dirty="0">
                <a:latin typeface="Calibri"/>
                <a:cs typeface="Calibri"/>
              </a:rPr>
              <a:t>c</a:t>
            </a:r>
            <a:r>
              <a:rPr sz="2200" spc="-35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ti</a:t>
            </a:r>
            <a:r>
              <a:rPr sz="2200" spc="-20" dirty="0">
                <a:latin typeface="Calibri"/>
                <a:cs typeface="Calibri"/>
              </a:rPr>
              <a:t>ona</a:t>
            </a:r>
            <a:r>
              <a:rPr sz="2200" spc="-5" dirty="0">
                <a:latin typeface="Calibri"/>
                <a:cs typeface="Calibri"/>
              </a:rPr>
              <a:t>l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eso</a:t>
            </a:r>
            <a:r>
              <a:rPr sz="2200" spc="-20" dirty="0">
                <a:latin typeface="Calibri"/>
                <a:cs typeface="Calibri"/>
              </a:rPr>
              <a:t>u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ces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(ma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spc="-20" dirty="0">
                <a:latin typeface="Calibri"/>
                <a:cs typeface="Calibri"/>
              </a:rPr>
              <a:t>n</a:t>
            </a:r>
            <a:r>
              <a:rPr sz="2200" spc="-10" dirty="0">
                <a:latin typeface="Calibri"/>
                <a:cs typeface="Calibri"/>
              </a:rPr>
              <a:t>ly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OD</a:t>
            </a:r>
            <a:r>
              <a:rPr sz="2200" spc="-10" dirty="0">
                <a:latin typeface="Calibri"/>
                <a:cs typeface="Calibri"/>
              </a:rPr>
              <a:t>S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and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Dt</a:t>
            </a:r>
            <a:r>
              <a:rPr sz="2200" spc="-10" dirty="0">
                <a:latin typeface="Calibri"/>
                <a:cs typeface="Calibri"/>
              </a:rPr>
              <a:t>C)</a:t>
            </a:r>
            <a:endParaRPr sz="2200">
              <a:latin typeface="Calibri"/>
              <a:cs typeface="Calibri"/>
            </a:endParaRPr>
          </a:p>
          <a:p>
            <a:pPr marL="299085" indent="-286385">
              <a:lnSpc>
                <a:spcPts val="2620"/>
              </a:lnSpc>
              <a:buFont typeface="Wingdings"/>
              <a:buChar char=""/>
              <a:tabLst>
                <a:tab pos="299720" algn="l"/>
                <a:tab pos="2221230" algn="l"/>
              </a:tabLst>
            </a:pPr>
            <a:r>
              <a:rPr sz="2200" b="1" spc="-10" dirty="0">
                <a:latin typeface="Calibri"/>
                <a:cs typeface="Calibri"/>
              </a:rPr>
              <a:t>In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spc="-55" dirty="0">
                <a:latin typeface="Calibri"/>
                <a:cs typeface="Calibri"/>
              </a:rPr>
              <a:t>f</a:t>
            </a:r>
            <a:r>
              <a:rPr sz="2200" b="1" spc="-10" dirty="0">
                <a:latin typeface="Calibri"/>
                <a:cs typeface="Calibri"/>
              </a:rPr>
              <a:t>or</a:t>
            </a:r>
            <a:r>
              <a:rPr sz="2200" b="1" spc="-25" dirty="0">
                <a:latin typeface="Calibri"/>
                <a:cs typeface="Calibri"/>
              </a:rPr>
              <a:t>t</a:t>
            </a:r>
            <a:r>
              <a:rPr sz="2200" b="1" spc="-15" dirty="0">
                <a:latin typeface="Calibri"/>
                <a:cs typeface="Calibri"/>
              </a:rPr>
              <a:t>y</a:t>
            </a:r>
            <a:r>
              <a:rPr sz="2200" b="1" spc="-20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mo</a:t>
            </a:r>
            <a:r>
              <a:rPr sz="2200" b="1" spc="-45" dirty="0">
                <a:latin typeface="Calibri"/>
                <a:cs typeface="Calibri"/>
              </a:rPr>
              <a:t>n</a:t>
            </a:r>
            <a:r>
              <a:rPr sz="2200" b="1" spc="-10" dirty="0">
                <a:latin typeface="Calibri"/>
                <a:cs typeface="Calibri"/>
              </a:rPr>
              <a:t>t</a:t>
            </a:r>
            <a:r>
              <a:rPr sz="2200" b="1" spc="-25" dirty="0">
                <a:latin typeface="Calibri"/>
                <a:cs typeface="Calibri"/>
              </a:rPr>
              <a:t>h</a:t>
            </a:r>
            <a:r>
              <a:rPr sz="2200" b="1" spc="-10" dirty="0">
                <a:latin typeface="Calibri"/>
                <a:cs typeface="Calibri"/>
              </a:rPr>
              <a:t>s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15" dirty="0">
                <a:latin typeface="Calibri"/>
                <a:cs typeface="Calibri"/>
              </a:rPr>
              <a:t>h</a:t>
            </a:r>
            <a:r>
              <a:rPr sz="2200" b="1" spc="-25" dirty="0">
                <a:latin typeface="Calibri"/>
                <a:cs typeface="Calibri"/>
              </a:rPr>
              <a:t>a</a:t>
            </a:r>
            <a:r>
              <a:rPr sz="2200" b="1" spc="-10" dirty="0">
                <a:latin typeface="Calibri"/>
                <a:cs typeface="Calibri"/>
              </a:rPr>
              <a:t>s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spc="-40" dirty="0">
                <a:latin typeface="Calibri"/>
                <a:cs typeface="Calibri"/>
              </a:rPr>
              <a:t>r</a:t>
            </a:r>
            <a:r>
              <a:rPr sz="2200" b="1" spc="-20" dirty="0">
                <a:latin typeface="Calibri"/>
                <a:cs typeface="Calibri"/>
              </a:rPr>
              <a:t>eache</a:t>
            </a:r>
            <a:r>
              <a:rPr sz="2200" b="1" spc="-15" dirty="0">
                <a:latin typeface="Calibri"/>
                <a:cs typeface="Calibri"/>
              </a:rPr>
              <a:t>d</a:t>
            </a:r>
            <a:r>
              <a:rPr sz="2200" b="1" spc="-2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5,000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sch</a:t>
            </a:r>
            <a:r>
              <a:rPr sz="2200" b="1" spc="-25" dirty="0">
                <a:latin typeface="Calibri"/>
                <a:cs typeface="Calibri"/>
              </a:rPr>
              <a:t>o</a:t>
            </a:r>
            <a:r>
              <a:rPr sz="2200" b="1" spc="-10" dirty="0">
                <a:latin typeface="Calibri"/>
                <a:cs typeface="Calibri"/>
              </a:rPr>
              <a:t>ols</a:t>
            </a:r>
            <a:endParaRPr sz="2200">
              <a:latin typeface="Calibri"/>
              <a:cs typeface="Calibri"/>
            </a:endParaRPr>
          </a:p>
          <a:p>
            <a:pPr marR="93980" algn="r">
              <a:lnSpc>
                <a:spcPts val="1420"/>
              </a:lnSpc>
            </a:pPr>
            <a:r>
              <a:rPr sz="1200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6460349"/>
            <a:ext cx="62039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/</a:t>
            </a:r>
            <a:r>
              <a:rPr sz="1200" spc="-5" dirty="0">
                <a:latin typeface="Arial"/>
                <a:cs typeface="Arial"/>
              </a:rPr>
              <a:t>9</a:t>
            </a:r>
            <a:r>
              <a:rPr sz="1200" dirty="0">
                <a:latin typeface="Arial"/>
                <a:cs typeface="Arial"/>
              </a:rPr>
              <a:t>/</a:t>
            </a:r>
            <a:r>
              <a:rPr sz="1200" spc="-5" dirty="0">
                <a:latin typeface="Arial"/>
                <a:cs typeface="Arial"/>
              </a:rPr>
              <a:t>2</a:t>
            </a:r>
            <a:r>
              <a:rPr sz="1200" spc="5" dirty="0">
                <a:latin typeface="Arial"/>
                <a:cs typeface="Arial"/>
              </a:rPr>
              <a:t>0</a:t>
            </a:r>
            <a:r>
              <a:rPr sz="1200" spc="-10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3711979"/>
            <a:ext cx="8598535" cy="1190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2295" indent="-569595">
              <a:lnSpc>
                <a:spcPct val="100000"/>
              </a:lnSpc>
              <a:buClr>
                <a:srgbClr val="FF0000"/>
              </a:buClr>
              <a:buSzPct val="150000"/>
              <a:buFont typeface="Wingdings"/>
              <a:buChar char=""/>
              <a:tabLst>
                <a:tab pos="582930" algn="l"/>
                <a:tab pos="4780915" algn="l"/>
              </a:tabLst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spir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ng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ience</a:t>
            </a:r>
            <a:r>
              <a:rPr sz="24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E)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lang="el-GR" sz="2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2014-2017</a:t>
            </a:r>
            <a:r>
              <a:rPr sz="2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400" b="1" spc="-6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31</a:t>
            </a:r>
            <a:r>
              <a:rPr sz="24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art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s)</a:t>
            </a:r>
            <a:endParaRPr sz="2400" dirty="0">
              <a:latin typeface="Calibri"/>
              <a:cs typeface="Calibri"/>
            </a:endParaRPr>
          </a:p>
          <a:p>
            <a:pPr marL="1053465">
              <a:lnSpc>
                <a:spcPct val="100000"/>
              </a:lnSpc>
              <a:spcBef>
                <a:spcPts val="305"/>
              </a:spcBef>
            </a:pPr>
            <a:r>
              <a:rPr sz="2600" spc="-10" dirty="0">
                <a:latin typeface="Wingdings"/>
                <a:cs typeface="Wingdings"/>
              </a:rPr>
              <a:t></a:t>
            </a:r>
            <a:r>
              <a:rPr sz="2600" b="1" spc="-5" dirty="0">
                <a:latin typeface="Calibri"/>
                <a:cs typeface="Calibri"/>
              </a:rPr>
              <a:t>eLe</a:t>
            </a:r>
            <a:r>
              <a:rPr sz="2600" b="1" spc="-10" dirty="0">
                <a:latin typeface="Calibri"/>
                <a:cs typeface="Calibri"/>
              </a:rPr>
              <a:t>a</a:t>
            </a:r>
            <a:r>
              <a:rPr sz="2600" b="1" spc="-5" dirty="0">
                <a:latin typeface="Calibri"/>
                <a:cs typeface="Calibri"/>
              </a:rPr>
              <a:t>r</a:t>
            </a:r>
            <a:r>
              <a:rPr sz="2600" b="1" spc="-10" dirty="0">
                <a:latin typeface="Calibri"/>
                <a:cs typeface="Calibri"/>
              </a:rPr>
              <a:t>n</a:t>
            </a:r>
            <a:r>
              <a:rPr sz="2600" b="1" dirty="0">
                <a:latin typeface="Calibri"/>
                <a:cs typeface="Calibri"/>
              </a:rPr>
              <a:t>i</a:t>
            </a:r>
            <a:r>
              <a:rPr sz="2600" b="1" spc="-15" dirty="0">
                <a:latin typeface="Calibri"/>
                <a:cs typeface="Calibri"/>
              </a:rPr>
              <a:t>n</a:t>
            </a:r>
            <a:r>
              <a:rPr sz="2600" b="1" dirty="0">
                <a:latin typeface="Calibri"/>
                <a:cs typeface="Calibri"/>
              </a:rPr>
              <a:t>g</a:t>
            </a:r>
            <a:r>
              <a:rPr sz="2600" b="1" spc="-45" dirty="0">
                <a:latin typeface="Times New Roman"/>
                <a:cs typeface="Times New Roman"/>
              </a:rPr>
              <a:t> </a:t>
            </a:r>
            <a:r>
              <a:rPr sz="2600" b="1" spc="-30" dirty="0">
                <a:latin typeface="Calibri"/>
                <a:cs typeface="Calibri"/>
              </a:rPr>
              <a:t>t</a:t>
            </a:r>
            <a:r>
              <a:rPr sz="2600" b="1" dirty="0">
                <a:latin typeface="Calibri"/>
                <a:cs typeface="Calibri"/>
              </a:rPr>
              <a:t>ools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spc="-35" dirty="0">
                <a:latin typeface="Calibri"/>
                <a:cs typeface="Calibri"/>
              </a:rPr>
              <a:t>f</a:t>
            </a:r>
            <a:r>
              <a:rPr sz="2600" b="1" dirty="0">
                <a:latin typeface="Calibri"/>
                <a:cs typeface="Calibri"/>
              </a:rPr>
              <a:t>or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Calibri"/>
                <a:cs typeface="Calibri"/>
              </a:rPr>
              <a:t>5,000</a:t>
            </a:r>
            <a:r>
              <a:rPr sz="2600" b="1" spc="-9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Calibri"/>
                <a:cs typeface="Calibri"/>
              </a:rPr>
              <a:t>schools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Calibri"/>
                <a:cs typeface="Calibri"/>
              </a:rPr>
              <a:t>in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Calibri"/>
                <a:cs typeface="Calibri"/>
              </a:rPr>
              <a:t>14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c</a:t>
            </a:r>
            <a:r>
              <a:rPr sz="2600" b="1" dirty="0">
                <a:latin typeface="Calibri"/>
                <a:cs typeface="Calibri"/>
              </a:rPr>
              <a:t>ou</a:t>
            </a:r>
            <a:r>
              <a:rPr sz="2600" b="1" spc="-40" dirty="0">
                <a:latin typeface="Calibri"/>
                <a:cs typeface="Calibri"/>
              </a:rPr>
              <a:t>n</a:t>
            </a:r>
            <a:r>
              <a:rPr sz="2600" b="1" dirty="0">
                <a:latin typeface="Calibri"/>
                <a:cs typeface="Calibri"/>
              </a:rPr>
              <a:t>tr</a:t>
            </a:r>
            <a:r>
              <a:rPr sz="2600" b="1" spc="-15" dirty="0">
                <a:latin typeface="Calibri"/>
                <a:cs typeface="Calibri"/>
              </a:rPr>
              <a:t>i</a:t>
            </a:r>
            <a:r>
              <a:rPr sz="2600" b="1" spc="-5" dirty="0">
                <a:latin typeface="Calibri"/>
                <a:cs typeface="Calibri"/>
              </a:rPr>
              <a:t>es</a:t>
            </a:r>
            <a:endParaRPr sz="2600" dirty="0">
              <a:latin typeface="Calibri"/>
              <a:cs typeface="Calibri"/>
            </a:endParaRPr>
          </a:p>
          <a:p>
            <a:pPr marL="2696845">
              <a:lnSpc>
                <a:spcPct val="100000"/>
              </a:lnSpc>
              <a:spcBef>
                <a:spcPts val="135"/>
              </a:spcBef>
            </a:pPr>
            <a:r>
              <a:rPr sz="2400" b="1" u="heavy" spc="-45" dirty="0">
                <a:solidFill>
                  <a:srgbClr val="375F91"/>
                </a:solidFill>
                <a:latin typeface="Calibri"/>
                <a:cs typeface="Calibri"/>
                <a:hlinkClick r:id="rId6"/>
              </a:rPr>
              <a:t>ht</a:t>
            </a:r>
            <a:r>
              <a:rPr sz="2400" b="1" u="heavy" spc="-10" dirty="0">
                <a:solidFill>
                  <a:srgbClr val="375F91"/>
                </a:solidFill>
                <a:latin typeface="Calibri"/>
                <a:cs typeface="Calibri"/>
                <a:hlinkClick r:id="rId6"/>
              </a:rPr>
              <a:t>t</a:t>
            </a:r>
            <a:r>
              <a:rPr sz="2400" b="1" u="heavy" spc="-25" dirty="0">
                <a:solidFill>
                  <a:srgbClr val="375F91"/>
                </a:solidFill>
                <a:latin typeface="Calibri"/>
                <a:cs typeface="Calibri"/>
                <a:hlinkClick r:id="rId6"/>
              </a:rPr>
              <a:t>p</a:t>
            </a:r>
            <a:r>
              <a:rPr sz="2400" b="1" u="heavy" spc="-10" dirty="0">
                <a:solidFill>
                  <a:srgbClr val="375F91"/>
                </a:solidFill>
                <a:latin typeface="Calibri"/>
                <a:cs typeface="Calibri"/>
                <a:hlinkClick r:id="rId6"/>
              </a:rPr>
              <a:t>://i</a:t>
            </a:r>
            <a:r>
              <a:rPr sz="2400" b="1" u="heavy" spc="-25" dirty="0">
                <a:solidFill>
                  <a:srgbClr val="375F91"/>
                </a:solidFill>
                <a:latin typeface="Calibri"/>
                <a:cs typeface="Calibri"/>
                <a:hlinkClick r:id="rId6"/>
              </a:rPr>
              <a:t>n</a:t>
            </a:r>
            <a:r>
              <a:rPr sz="2400" b="1" u="heavy" spc="-10" dirty="0">
                <a:solidFill>
                  <a:srgbClr val="375F91"/>
                </a:solidFill>
                <a:latin typeface="Calibri"/>
                <a:cs typeface="Calibri"/>
                <a:hlinkClick r:id="rId6"/>
              </a:rPr>
              <a:t>spir</a:t>
            </a:r>
            <a:r>
              <a:rPr sz="2400" b="1" u="heavy" spc="-20" dirty="0">
                <a:solidFill>
                  <a:srgbClr val="375F91"/>
                </a:solidFill>
                <a:latin typeface="Calibri"/>
                <a:cs typeface="Calibri"/>
                <a:hlinkClick r:id="rId6"/>
              </a:rPr>
              <a:t>i</a:t>
            </a:r>
            <a:r>
              <a:rPr sz="2400" b="1" u="heavy" spc="-15" dirty="0">
                <a:solidFill>
                  <a:srgbClr val="375F91"/>
                </a:solidFill>
                <a:latin typeface="Calibri"/>
                <a:cs typeface="Calibri"/>
                <a:hlinkClick r:id="rId6"/>
              </a:rPr>
              <a:t>ng</a:t>
            </a:r>
            <a:r>
              <a:rPr sz="2400" b="1" u="heavy" spc="-5" dirty="0">
                <a:solidFill>
                  <a:srgbClr val="375F91"/>
                </a:solidFill>
                <a:latin typeface="Calibri"/>
                <a:cs typeface="Calibri"/>
                <a:hlinkClick r:id="rId6"/>
              </a:rPr>
              <a:t>-</a:t>
            </a:r>
            <a:r>
              <a:rPr sz="2400" b="1" u="heavy" dirty="0">
                <a:solidFill>
                  <a:srgbClr val="375F91"/>
                </a:solidFill>
                <a:latin typeface="Calibri"/>
                <a:cs typeface="Calibri"/>
                <a:hlinkClick r:id="rId6"/>
              </a:rPr>
              <a:t>s</a:t>
            </a:r>
            <a:r>
              <a:rPr sz="2400" b="1" u="heavy" spc="5" dirty="0">
                <a:solidFill>
                  <a:srgbClr val="375F91"/>
                </a:solidFill>
                <a:latin typeface="Calibri"/>
                <a:cs typeface="Calibri"/>
                <a:hlinkClick r:id="rId6"/>
              </a:rPr>
              <a:t>c</a:t>
            </a:r>
            <a:r>
              <a:rPr sz="2400" b="1" u="heavy" dirty="0">
                <a:solidFill>
                  <a:srgbClr val="375F91"/>
                </a:solidFill>
                <a:latin typeface="Calibri"/>
                <a:cs typeface="Calibri"/>
                <a:hlinkClick r:id="rId6"/>
              </a:rPr>
              <a:t>ienc</a:t>
            </a:r>
            <a:r>
              <a:rPr sz="2400" b="1" u="heavy" spc="-5" dirty="0">
                <a:solidFill>
                  <a:srgbClr val="375F91"/>
                </a:solidFill>
                <a:latin typeface="Calibri"/>
                <a:cs typeface="Calibri"/>
                <a:hlinkClick r:id="rId6"/>
              </a:rPr>
              <a:t>e-edu</a:t>
            </a:r>
            <a:r>
              <a:rPr sz="2400" b="1" u="heavy" spc="-10" dirty="0">
                <a:solidFill>
                  <a:srgbClr val="375F91"/>
                </a:solidFill>
                <a:latin typeface="Calibri"/>
                <a:cs typeface="Calibri"/>
                <a:hlinkClick r:id="rId6"/>
              </a:rPr>
              <a:t>c</a:t>
            </a:r>
            <a:r>
              <a:rPr sz="2400" b="1" u="heavy" spc="-40" dirty="0">
                <a:solidFill>
                  <a:srgbClr val="375F91"/>
                </a:solidFill>
                <a:latin typeface="Calibri"/>
                <a:cs typeface="Calibri"/>
                <a:hlinkClick r:id="rId6"/>
              </a:rPr>
              <a:t>a</a:t>
            </a:r>
            <a:r>
              <a:rPr sz="2400" b="1" u="heavy" spc="-10" dirty="0">
                <a:solidFill>
                  <a:srgbClr val="375F91"/>
                </a:solidFill>
                <a:latin typeface="Calibri"/>
                <a:cs typeface="Calibri"/>
                <a:hlinkClick r:id="rId6"/>
              </a:rPr>
              <a:t>t</a:t>
            </a:r>
            <a:r>
              <a:rPr sz="2400" b="1" u="heavy" spc="-20" dirty="0">
                <a:solidFill>
                  <a:srgbClr val="375F91"/>
                </a:solidFill>
                <a:latin typeface="Calibri"/>
                <a:cs typeface="Calibri"/>
                <a:hlinkClick r:id="rId6"/>
              </a:rPr>
              <a:t>i</a:t>
            </a:r>
            <a:r>
              <a:rPr sz="2400" b="1" u="heavy" spc="-15" dirty="0">
                <a:solidFill>
                  <a:srgbClr val="375F91"/>
                </a:solidFill>
                <a:latin typeface="Calibri"/>
                <a:cs typeface="Calibri"/>
                <a:hlinkClick r:id="rId6"/>
              </a:rPr>
              <a:t>on.o</a:t>
            </a:r>
            <a:r>
              <a:rPr sz="2400" b="1" u="heavy" spc="-40" dirty="0">
                <a:solidFill>
                  <a:srgbClr val="375F91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2400" b="1" u="heavy" spc="70" dirty="0">
                <a:solidFill>
                  <a:srgbClr val="375F91"/>
                </a:solidFill>
                <a:latin typeface="Calibri"/>
                <a:cs typeface="Calibri"/>
                <a:hlinkClick r:id="rId6"/>
              </a:rPr>
              <a:t>g</a:t>
            </a:r>
            <a:r>
              <a:rPr sz="2400" b="1" u="heavy" spc="-15" dirty="0">
                <a:solidFill>
                  <a:srgbClr val="375F91"/>
                </a:solidFill>
                <a:latin typeface="Calibri"/>
                <a:cs typeface="Calibri"/>
                <a:hlinkClick r:id="rId6"/>
              </a:rPr>
              <a:t>/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31819" y="2205228"/>
            <a:ext cx="5328285" cy="1446530"/>
          </a:xfrm>
          <a:prstGeom prst="rect">
            <a:avLst/>
          </a:prstGeom>
          <a:solidFill>
            <a:srgbClr val="F2DCDB"/>
          </a:solidFill>
        </p:spPr>
        <p:txBody>
          <a:bodyPr vert="horz" wrap="square" lIns="0" tIns="0" rIns="0" bIns="0" rtlCol="0">
            <a:spAutoFit/>
          </a:bodyPr>
          <a:lstStyle/>
          <a:p>
            <a:pPr marL="378460" indent="-286385">
              <a:lnSpc>
                <a:spcPct val="100000"/>
              </a:lnSpc>
              <a:buFont typeface="Wingdings"/>
              <a:buChar char=""/>
              <a:tabLst>
                <a:tab pos="379095" algn="l"/>
              </a:tabLst>
            </a:pPr>
            <a:r>
              <a:rPr sz="2200" spc="-15" dirty="0">
                <a:latin typeface="Calibri"/>
                <a:cs typeface="Calibri"/>
              </a:rPr>
              <a:t>385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on-</a:t>
            </a:r>
            <a:r>
              <a:rPr sz="2200" dirty="0">
                <a:latin typeface="Calibri"/>
                <a:cs typeface="Calibri"/>
              </a:rPr>
              <a:t>li</a:t>
            </a:r>
            <a:r>
              <a:rPr sz="2200" spc="-20" dirty="0">
                <a:latin typeface="Calibri"/>
                <a:cs typeface="Calibri"/>
              </a:rPr>
              <a:t>n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l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25" dirty="0">
                <a:latin typeface="Calibri"/>
                <a:cs typeface="Calibri"/>
              </a:rPr>
              <a:t>b</a:t>
            </a:r>
            <a:r>
              <a:rPr sz="2200" spc="-10" dirty="0"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  <a:p>
            <a:pPr marL="378460" indent="-286385">
              <a:lnSpc>
                <a:spcPct val="100000"/>
              </a:lnSpc>
              <a:buFont typeface="Wingdings"/>
              <a:buChar char=""/>
              <a:tabLst>
                <a:tab pos="379095" algn="l"/>
              </a:tabLst>
            </a:pPr>
            <a:r>
              <a:rPr sz="2200" spc="-15" dirty="0">
                <a:latin typeface="Calibri"/>
                <a:cs typeface="Calibri"/>
              </a:rPr>
              <a:t>343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Inqui</a:t>
            </a:r>
            <a:r>
              <a:rPr sz="2200" spc="-5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y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Learn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20" dirty="0">
                <a:latin typeface="Calibri"/>
                <a:cs typeface="Calibri"/>
              </a:rPr>
              <a:t>n</a:t>
            </a:r>
            <a:r>
              <a:rPr sz="2200" spc="-15" dirty="0">
                <a:latin typeface="Calibri"/>
                <a:cs typeface="Calibri"/>
              </a:rPr>
              <a:t>g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Spaces</a:t>
            </a:r>
            <a:endParaRPr sz="2200">
              <a:latin typeface="Calibri"/>
              <a:cs typeface="Calibri"/>
            </a:endParaRPr>
          </a:p>
          <a:p>
            <a:pPr marL="378460" indent="-286385">
              <a:lnSpc>
                <a:spcPct val="100000"/>
              </a:lnSpc>
              <a:buFont typeface="Wingdings"/>
              <a:buChar char=""/>
              <a:tabLst>
                <a:tab pos="379095" algn="l"/>
              </a:tabLst>
            </a:pPr>
            <a:r>
              <a:rPr sz="2200" spc="-15" dirty="0">
                <a:latin typeface="Calibri"/>
                <a:cs typeface="Calibri"/>
              </a:rPr>
              <a:t>37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Ap</a:t>
            </a:r>
            <a:r>
              <a:rPr sz="2200" spc="-40" dirty="0">
                <a:latin typeface="Calibri"/>
                <a:cs typeface="Calibri"/>
              </a:rPr>
              <a:t>p</a:t>
            </a:r>
            <a:r>
              <a:rPr sz="2200" spc="-10" dirty="0"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In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al</a:t>
            </a:r>
            <a:r>
              <a:rPr sz="2200" dirty="0">
                <a:latin typeface="Calibri"/>
                <a:cs typeface="Calibri"/>
              </a:rPr>
              <a:t>l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alibri"/>
                <a:cs typeface="Calibri"/>
              </a:rPr>
              <a:t>S</a:t>
            </a:r>
            <a:r>
              <a:rPr sz="2200" spc="-20" dirty="0">
                <a:latin typeface="Calibri"/>
                <a:cs typeface="Calibri"/>
              </a:rPr>
              <a:t>TEM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curri</a:t>
            </a:r>
            <a:r>
              <a:rPr sz="2200" spc="-20" dirty="0">
                <a:latin typeface="Calibri"/>
                <a:cs typeface="Calibri"/>
              </a:rPr>
              <a:t>cu</a:t>
            </a:r>
            <a:r>
              <a:rPr sz="2200" spc="-10" dirty="0">
                <a:latin typeface="Calibri"/>
                <a:cs typeface="Calibri"/>
              </a:rPr>
              <a:t>la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sub</a:t>
            </a:r>
            <a:r>
              <a:rPr sz="2200" spc="-10" dirty="0">
                <a:latin typeface="Calibri"/>
                <a:cs typeface="Calibri"/>
              </a:rPr>
              <a:t>jec</a:t>
            </a:r>
            <a:r>
              <a:rPr sz="2200" spc="-25" dirty="0">
                <a:latin typeface="Calibri"/>
                <a:cs typeface="Calibri"/>
              </a:rPr>
              <a:t>t</a:t>
            </a:r>
            <a:r>
              <a:rPr sz="2200" spc="-10" dirty="0">
                <a:latin typeface="Calibri"/>
                <a:cs typeface="Calibri"/>
              </a:rPr>
              <a:t>s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15" dirty="0">
                <a:latin typeface="Calibri"/>
                <a:cs typeface="Calibri"/>
              </a:rPr>
              <a:t>n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10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l</a:t>
            </a:r>
            <a:r>
              <a:rPr sz="2200" spc="-15" dirty="0">
                <a:latin typeface="Calibri"/>
                <a:cs typeface="Calibri"/>
              </a:rPr>
              <a:t>angua</a:t>
            </a:r>
            <a:r>
              <a:rPr sz="2200" spc="-45" dirty="0">
                <a:latin typeface="Calibri"/>
                <a:cs typeface="Calibri"/>
              </a:rPr>
              <a:t>g</a:t>
            </a:r>
            <a:r>
              <a:rPr sz="2200" spc="-10" dirty="0">
                <a:latin typeface="Calibri"/>
                <a:cs typeface="Calibri"/>
              </a:rPr>
              <a:t>es</a:t>
            </a:r>
            <a:endParaRPr sz="2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590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22519" b="6779"/>
          <a:stretch/>
        </p:blipFill>
        <p:spPr>
          <a:xfrm>
            <a:off x="142409" y="2133600"/>
            <a:ext cx="8849191" cy="4495800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149664"/>
            <a:ext cx="4572000" cy="1663484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608" y="163806"/>
            <a:ext cx="1917094" cy="12819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57800" y="5867400"/>
            <a:ext cx="175721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Calibri" pitchFamily="34" charset="0"/>
                <a:cs typeface="Calibri" pitchFamily="34" charset="0"/>
              </a:rPr>
              <a:t>2015-2018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6228" y="1371600"/>
            <a:ext cx="42153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rbel" charset="0"/>
                <a:ea typeface="Corbel" charset="0"/>
                <a:cs typeface="Corbel" charset="0"/>
              </a:rPr>
              <a:t>www.creations-project.eu</a:t>
            </a:r>
            <a:endParaRPr lang="ru-RU" sz="2800" b="1" dirty="0">
              <a:latin typeface="Corbel" charset="0"/>
              <a:ea typeface="Corbel" charset="0"/>
              <a:cs typeface="Corbel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355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7"/>
          <a:stretch/>
        </p:blipFill>
        <p:spPr>
          <a:xfrm>
            <a:off x="2778635" y="1513820"/>
            <a:ext cx="6395053" cy="51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286000"/>
            <a:ext cx="2286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700" b="1" dirty="0" smtClean="0">
                <a:solidFill>
                  <a:srgbClr val="2F316E"/>
                </a:solidFill>
                <a:latin typeface="Calibri" pitchFamily="34" charset="0"/>
                <a:ea typeface="Corbel" charset="0"/>
                <a:cs typeface="Calibri" pitchFamily="34" charset="0"/>
              </a:rPr>
              <a:t>16 </a:t>
            </a:r>
            <a:r>
              <a:rPr lang="en-US" sz="2700" b="1" dirty="0" smtClean="0">
                <a:solidFill>
                  <a:srgbClr val="2F316E"/>
                </a:solidFill>
                <a:latin typeface="Calibri" pitchFamily="34" charset="0"/>
                <a:ea typeface="Corbel" charset="0"/>
                <a:cs typeface="Calibri" pitchFamily="34" charset="0"/>
              </a:rPr>
              <a:t>partners, 10 European countries</a:t>
            </a:r>
            <a:endParaRPr lang="en-US" sz="2700" b="1" dirty="0">
              <a:solidFill>
                <a:srgbClr val="2F316E"/>
              </a:solidFill>
              <a:latin typeface="Calibri" pitchFamily="34" charset="0"/>
              <a:ea typeface="Corbel" charset="0"/>
              <a:cs typeface="Calibri" pitchFamily="34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4" y="228600"/>
            <a:ext cx="4572000" cy="166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7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35879" y="3662170"/>
            <a:ext cx="4008120" cy="31135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92791" y="3458135"/>
            <a:ext cx="4008120" cy="30068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89803" y="1126236"/>
            <a:ext cx="3854196" cy="26197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00" y="915924"/>
            <a:ext cx="3854196" cy="25130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8964295" cy="908685"/>
          </a:xfrm>
          <a:custGeom>
            <a:avLst/>
            <a:gdLst/>
            <a:ahLst/>
            <a:cxnLst/>
            <a:rect l="l" t="t" r="r" b="b"/>
            <a:pathLst>
              <a:path w="8964295" h="908685">
                <a:moveTo>
                  <a:pt x="0" y="908303"/>
                </a:moveTo>
                <a:lnTo>
                  <a:pt x="8964167" y="908303"/>
                </a:lnTo>
                <a:lnTo>
                  <a:pt x="8964167" y="0"/>
                </a:lnTo>
                <a:lnTo>
                  <a:pt x="0" y="0"/>
                </a:lnTo>
                <a:lnTo>
                  <a:pt x="0" y="90830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40" y="1241197"/>
            <a:ext cx="4547235" cy="459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3675" indent="-180975">
              <a:lnSpc>
                <a:spcPct val="100000"/>
              </a:lnSpc>
              <a:buFont typeface="Arial"/>
              <a:buChar char="•"/>
              <a:tabLst>
                <a:tab pos="194310" algn="l"/>
              </a:tabLst>
            </a:pPr>
            <a:r>
              <a:rPr lang="el-GR" sz="2400" b="1" spc="-15" dirty="0" smtClean="0">
                <a:latin typeface="Calibri"/>
                <a:cs typeface="Calibri"/>
              </a:rPr>
              <a:t>Μαθητές Λυκείου </a:t>
            </a:r>
            <a:r>
              <a:rPr sz="2400" b="1" spc="-30" dirty="0" smtClean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</a:t>
            </a:r>
            <a:r>
              <a:rPr sz="2400" b="1" spc="-25" dirty="0">
                <a:latin typeface="Calibri"/>
                <a:cs typeface="Calibri"/>
              </a:rPr>
              <a:t>1</a:t>
            </a:r>
            <a:r>
              <a:rPr sz="2400" b="1" spc="-15" dirty="0">
                <a:latin typeface="Calibri"/>
                <a:cs typeface="Calibri"/>
              </a:rPr>
              <a:t>5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– </a:t>
            </a:r>
            <a:r>
              <a:rPr sz="2400" b="1" spc="-15" dirty="0">
                <a:latin typeface="Calibri"/>
                <a:cs typeface="Calibri"/>
              </a:rPr>
              <a:t>1</a:t>
            </a:r>
            <a:r>
              <a:rPr sz="2400" b="1" spc="-25" dirty="0">
                <a:latin typeface="Calibri"/>
                <a:cs typeface="Calibri"/>
              </a:rPr>
              <a:t>9</a:t>
            </a:r>
            <a:r>
              <a:rPr sz="2400" b="1" spc="-10" dirty="0">
                <a:latin typeface="Calibri"/>
                <a:cs typeface="Calibri"/>
              </a:rPr>
              <a:t>)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lang="el-GR" sz="2400" b="1" spc="-60" dirty="0" smtClean="0">
                <a:latin typeface="Calibri" pitchFamily="34" charset="0"/>
                <a:cs typeface="Calibri" pitchFamily="34" charset="0"/>
              </a:rPr>
              <a:t>γίνονται ερευνητές για μία μέρα</a:t>
            </a:r>
            <a:endParaRPr sz="2400" dirty="0">
              <a:latin typeface="Calibri" pitchFamily="34" charset="0"/>
              <a:cs typeface="Calibri" pitchFamily="34" charset="0"/>
            </a:endParaRPr>
          </a:p>
          <a:p>
            <a:pPr marL="193675" marR="121285" indent="-180975">
              <a:lnSpc>
                <a:spcPct val="120000"/>
              </a:lnSpc>
              <a:spcBef>
                <a:spcPts val="575"/>
              </a:spcBef>
              <a:buFont typeface="Arial"/>
              <a:buChar char="•"/>
              <a:tabLst>
                <a:tab pos="194310" algn="l"/>
              </a:tabLst>
            </a:pPr>
            <a:r>
              <a:rPr lang="el-GR" sz="2400" b="1" spc="-5" dirty="0" smtClean="0">
                <a:latin typeface="Calibri"/>
                <a:cs typeface="Calibri"/>
              </a:rPr>
              <a:t>Προσκαλούνται σε γειτονικά Παν/μια ή ερευνητικά κέντρα</a:t>
            </a:r>
            <a:endParaRPr sz="2400" dirty="0">
              <a:latin typeface="Calibri"/>
              <a:cs typeface="Calibri"/>
            </a:endParaRPr>
          </a:p>
          <a:p>
            <a:pPr marL="193675" indent="-180975">
              <a:lnSpc>
                <a:spcPct val="100000"/>
              </a:lnSpc>
              <a:spcBef>
                <a:spcPts val="1150"/>
              </a:spcBef>
              <a:buFont typeface="Arial"/>
              <a:buChar char="•"/>
              <a:tabLst>
                <a:tab pos="194310" algn="l"/>
              </a:tabLst>
            </a:pPr>
            <a:r>
              <a:rPr lang="el-GR" sz="2400" b="1" dirty="0" smtClean="0">
                <a:latin typeface="Calibri"/>
                <a:cs typeface="Calibri"/>
              </a:rPr>
              <a:t>Εισαγωγικές ομιλίες</a:t>
            </a:r>
            <a:endParaRPr sz="2400" dirty="0">
              <a:latin typeface="Calibri"/>
              <a:cs typeface="Calibri"/>
            </a:endParaRPr>
          </a:p>
          <a:p>
            <a:pPr marL="355600" marR="218440" indent="-342900" algn="just">
              <a:lnSpc>
                <a:spcPct val="120100"/>
              </a:lnSpc>
              <a:spcBef>
                <a:spcPts val="575"/>
              </a:spcBef>
              <a:buFont typeface="Arial" pitchFamily="34" charset="0"/>
              <a:buChar char="•"/>
              <a:tabLst>
                <a:tab pos="194310" algn="l"/>
              </a:tabLst>
            </a:pPr>
            <a:r>
              <a:rPr sz="2400" b="1" spc="-15" dirty="0">
                <a:latin typeface="Calibri"/>
                <a:cs typeface="Calibri"/>
              </a:rPr>
              <a:t>2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h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lang="el-GR" sz="2400" b="1" spc="-65" dirty="0" smtClean="0">
                <a:latin typeface="Calibri" pitchFamily="34" charset="0"/>
                <a:cs typeface="Calibri" pitchFamily="34" charset="0"/>
              </a:rPr>
              <a:t>μετρήσεις με δεδομένα ενός από τα πειράματα στο </a:t>
            </a:r>
            <a:r>
              <a:rPr sz="2400" b="1" spc="-10" dirty="0" smtClean="0">
                <a:latin typeface="Calibri"/>
                <a:cs typeface="Calibri"/>
              </a:rPr>
              <a:t>L</a:t>
            </a:r>
            <a:r>
              <a:rPr sz="2400" b="1" dirty="0" smtClean="0">
                <a:latin typeface="Calibri"/>
                <a:cs typeface="Calibri"/>
              </a:rPr>
              <a:t>HC</a:t>
            </a:r>
            <a:r>
              <a:rPr sz="2400" b="1" spc="-75" dirty="0" smtClean="0">
                <a:latin typeface="Times New Roman"/>
                <a:cs typeface="Times New Roman"/>
              </a:rPr>
              <a:t> </a:t>
            </a:r>
            <a:r>
              <a:rPr sz="2400" b="1" spc="-10" dirty="0" smtClean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</a:t>
            </a:r>
            <a:r>
              <a:rPr sz="2400" b="1" spc="-220" dirty="0">
                <a:latin typeface="Calibri"/>
                <a:cs typeface="Calibri"/>
              </a:rPr>
              <a:t>A</a:t>
            </a:r>
            <a:r>
              <a:rPr sz="2400" b="1" spc="-20" dirty="0">
                <a:latin typeface="Calibri"/>
                <a:cs typeface="Calibri"/>
              </a:rPr>
              <a:t>TLA</a:t>
            </a:r>
            <a:r>
              <a:rPr sz="2400" b="1" spc="-10" dirty="0">
                <a:latin typeface="Calibri"/>
                <a:cs typeface="Calibri"/>
              </a:rPr>
              <a:t>S,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CM</a:t>
            </a:r>
            <a:r>
              <a:rPr sz="2400" b="1" spc="-5" dirty="0">
                <a:latin typeface="Calibri"/>
                <a:cs typeface="Calibri"/>
              </a:rPr>
              <a:t>S</a:t>
            </a:r>
            <a:r>
              <a:rPr sz="2400" b="1" spc="-10" dirty="0">
                <a:latin typeface="Calibri"/>
                <a:cs typeface="Calibri"/>
              </a:rPr>
              <a:t>,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ALICE,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15" dirty="0" err="1">
                <a:latin typeface="Calibri"/>
                <a:cs typeface="Calibri"/>
              </a:rPr>
              <a:t>LHCb</a:t>
            </a:r>
            <a:r>
              <a:rPr sz="2400" b="1" spc="-15" dirty="0" smtClean="0">
                <a:latin typeface="Calibri"/>
                <a:cs typeface="Calibri"/>
              </a:rPr>
              <a:t>)</a:t>
            </a:r>
            <a:endParaRPr lang="el-GR" sz="2400" b="1" spc="-15" dirty="0" smtClean="0">
              <a:latin typeface="Calibri"/>
              <a:cs typeface="Calibri"/>
            </a:endParaRPr>
          </a:p>
          <a:p>
            <a:pPr marL="355600" marR="218440" indent="-342900" algn="just">
              <a:lnSpc>
                <a:spcPct val="120100"/>
              </a:lnSpc>
              <a:spcBef>
                <a:spcPts val="575"/>
              </a:spcBef>
              <a:buFont typeface="Arial" pitchFamily="34" charset="0"/>
              <a:buChar char="•"/>
              <a:tabLst>
                <a:tab pos="194310" algn="l"/>
              </a:tabLst>
            </a:pPr>
            <a:r>
              <a:rPr lang="el-GR" sz="2400" b="1" spc="-15" dirty="0" smtClean="0">
                <a:latin typeface="Calibri"/>
                <a:cs typeface="Calibri"/>
              </a:rPr>
              <a:t>Διεθνής </a:t>
            </a:r>
            <a:r>
              <a:rPr sz="2400" b="1" spc="-55" dirty="0" smtClean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vide</a:t>
            </a:r>
            <a:r>
              <a:rPr sz="2400" b="1" spc="-15" dirty="0">
                <a:latin typeface="Calibri"/>
                <a:cs typeface="Calibri"/>
              </a:rPr>
              <a:t>o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</a:t>
            </a:r>
            <a:r>
              <a:rPr sz="2400" b="1" spc="-15" dirty="0">
                <a:latin typeface="Calibri"/>
                <a:cs typeface="Calibri"/>
              </a:rPr>
              <a:t>o</a:t>
            </a:r>
            <a:r>
              <a:rPr sz="2400" b="1" spc="-30" dirty="0">
                <a:latin typeface="Calibri"/>
                <a:cs typeface="Calibri"/>
              </a:rPr>
              <a:t>n</a:t>
            </a:r>
            <a:r>
              <a:rPr sz="2400" b="1" spc="-40" dirty="0">
                <a:latin typeface="Calibri"/>
                <a:cs typeface="Calibri"/>
              </a:rPr>
              <a:t>f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enc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10" dirty="0" smtClean="0">
                <a:latin typeface="Calibri"/>
                <a:cs typeface="Calibri"/>
              </a:rPr>
              <a:t>(</a:t>
            </a:r>
            <a:r>
              <a:rPr sz="2400" b="1" spc="-15" dirty="0" smtClean="0">
                <a:latin typeface="Calibri"/>
                <a:cs typeface="Calibri"/>
              </a:rPr>
              <a:t>2</a:t>
            </a:r>
            <a:r>
              <a:rPr sz="2400" b="1" dirty="0" smtClean="0">
                <a:latin typeface="Calibri"/>
                <a:cs typeface="Calibri"/>
              </a:rPr>
              <a:t>– </a:t>
            </a:r>
            <a:r>
              <a:rPr sz="2400" b="1" dirty="0">
                <a:latin typeface="Calibri"/>
                <a:cs typeface="Calibri"/>
              </a:rPr>
              <a:t>5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lang="el-GR" sz="2400" b="1" spc="-70" dirty="0" err="1" smtClean="0">
                <a:latin typeface="Calibri" pitchFamily="34" charset="0"/>
                <a:cs typeface="Calibri" pitchFamily="34" charset="0"/>
              </a:rPr>
              <a:t>Ινστιτ</a:t>
            </a:r>
            <a:r>
              <a:rPr lang="el-GR" sz="2400" b="1" spc="-7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sz="2400" b="1" spc="-65" dirty="0" smtClean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+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CE</a:t>
            </a:r>
            <a:r>
              <a:rPr sz="2400" b="1" spc="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N/</a:t>
            </a:r>
            <a:r>
              <a:rPr sz="2400" b="1" spc="-40" dirty="0" err="1">
                <a:latin typeface="Calibri"/>
                <a:cs typeface="Calibri"/>
              </a:rPr>
              <a:t>F</a:t>
            </a:r>
            <a:r>
              <a:rPr sz="2400" b="1" spc="-5" dirty="0" err="1">
                <a:latin typeface="Calibri"/>
                <a:cs typeface="Calibri"/>
              </a:rPr>
              <a:t>ermilab</a:t>
            </a:r>
            <a:r>
              <a:rPr sz="2400" b="1" spc="-5" dirty="0" smtClean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414" y="288534"/>
            <a:ext cx="8185122" cy="61555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000" b="1" spc="-25" dirty="0" smtClean="0">
                <a:solidFill>
                  <a:srgbClr val="C00000"/>
                </a:solidFill>
                <a:latin typeface="Calibri"/>
                <a:cs typeface="Calibri"/>
              </a:rPr>
              <a:t>*</a:t>
            </a:r>
            <a:r>
              <a:rPr lang="el-GR" sz="4000" b="1" spc="-25" dirty="0" smtClean="0">
                <a:solidFill>
                  <a:srgbClr val="C00000"/>
                </a:solidFill>
                <a:latin typeface="Calibri"/>
                <a:cs typeface="Calibri"/>
              </a:rPr>
              <a:t>Ι</a:t>
            </a:r>
            <a:r>
              <a:rPr sz="4000" b="1" spc="-25" dirty="0" smtClean="0">
                <a:solidFill>
                  <a:srgbClr val="C00000"/>
                </a:solidFill>
                <a:latin typeface="Calibri"/>
                <a:cs typeface="Calibri"/>
              </a:rPr>
              <a:t>PPOG</a:t>
            </a:r>
            <a:r>
              <a:rPr sz="4000" b="1" spc="-265" dirty="0" smtClean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sz="4000" b="1" spc="-20" dirty="0" smtClean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4000" b="1" spc="1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1" spc="50" dirty="0" smtClean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lang="en-US" sz="4000" b="1" spc="50" dirty="0" smtClean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4000" b="1" spc="-60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4000" b="1" spc="15" dirty="0" smtClean="0">
                <a:solidFill>
                  <a:srgbClr val="C00000"/>
                </a:solidFill>
                <a:latin typeface="Calibri"/>
                <a:cs typeface="Calibri"/>
              </a:rPr>
              <a:t>er</a:t>
            </a:r>
            <a:r>
              <a:rPr lang="en-US" sz="4000" b="1" spc="15" dirty="0" smtClean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4000" b="1" spc="-15" dirty="0" smtClean="0">
                <a:solidFill>
                  <a:srgbClr val="C00000"/>
                </a:solidFill>
                <a:latin typeface="Calibri"/>
                <a:cs typeface="Calibri"/>
              </a:rPr>
              <a:t>ati</a:t>
            </a:r>
            <a:r>
              <a:rPr sz="4000" b="1" spc="40" dirty="0" smtClean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lang="en-US" sz="4000" b="1" spc="40" dirty="0" smtClean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4000" b="1" spc="40" dirty="0" smtClean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4000" b="1" spc="-10" dirty="0" smtClean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4000" b="1" spc="-2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1" spc="-30" dirty="0">
                <a:solidFill>
                  <a:srgbClr val="C00000"/>
                </a:solidFill>
                <a:latin typeface="Calibri"/>
                <a:cs typeface="Calibri"/>
              </a:rPr>
              <a:t>Ma</a:t>
            </a:r>
            <a:r>
              <a:rPr sz="4000" b="1" spc="-60" dirty="0">
                <a:solidFill>
                  <a:srgbClr val="C00000"/>
                </a:solidFill>
                <a:latin typeface="Calibri"/>
                <a:cs typeface="Calibri"/>
              </a:rPr>
              <a:t>st</a:t>
            </a:r>
            <a:r>
              <a:rPr sz="4000" b="1" spc="-2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4000" b="1" spc="-7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4000" b="1" spc="-20" dirty="0">
                <a:solidFill>
                  <a:srgbClr val="C00000"/>
                </a:solidFill>
                <a:latin typeface="Calibri"/>
                <a:cs typeface="Calibri"/>
              </a:rPr>
              <a:t>classes</a:t>
            </a:r>
            <a:endParaRPr sz="4000" b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84420" y="6464987"/>
            <a:ext cx="7239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New</a:t>
            </a:r>
            <a:r>
              <a:rPr sz="1200" spc="-3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888888"/>
                </a:solidFill>
                <a:latin typeface="Calibri"/>
                <a:cs typeface="Calibri"/>
              </a:rPr>
              <a:t>Y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spc="-2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740" y="6314037"/>
            <a:ext cx="7850611" cy="461665"/>
          </a:xfrm>
          <a:prstGeom prst="rect">
            <a:avLst/>
          </a:prstGeom>
          <a:solidFill>
            <a:srgbClr val="FFCC00"/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Calibri" pitchFamily="34" charset="0"/>
                <a:cs typeface="Calibri" pitchFamily="34" charset="0"/>
              </a:rPr>
              <a:t>*Διεθνής Ομάδα για την διάχυση της σωματιδιακής </a:t>
            </a:r>
            <a:r>
              <a:rPr lang="el-GR" sz="2400" dirty="0" err="1" smtClean="0">
                <a:latin typeface="Calibri" pitchFamily="34" charset="0"/>
                <a:cs typeface="Calibri" pitchFamily="34" charset="0"/>
              </a:rPr>
              <a:t>φυσικης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27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 idx="4294967295"/>
          </p:nvPr>
        </p:nvSpPr>
        <p:spPr>
          <a:xfrm>
            <a:off x="649288" y="260350"/>
            <a:ext cx="7523162" cy="1362075"/>
          </a:xfrm>
        </p:spPr>
        <p:txBody>
          <a:bodyPr anchor="t"/>
          <a:lstStyle/>
          <a:p>
            <a:pPr algn="l" eaLnBrk="1" hangingPunct="1"/>
            <a:r>
              <a:rPr lang="de-DE" altLang="de-DE" sz="3600" b="1" dirty="0">
                <a:solidFill>
                  <a:srgbClr val="C00000"/>
                </a:solidFill>
              </a:rPr>
              <a:t>IMC19 – </a:t>
            </a:r>
            <a:r>
              <a:rPr lang="el-GR" altLang="de-DE" sz="3600" b="1" dirty="0" smtClean="0">
                <a:solidFill>
                  <a:srgbClr val="C00000"/>
                </a:solidFill>
              </a:rPr>
              <a:t>Η ολική εικόνα</a:t>
            </a:r>
            <a:r>
              <a:rPr lang="de-DE" altLang="de-DE" sz="3600" b="1" dirty="0" smtClean="0">
                <a:solidFill>
                  <a:srgbClr val="C00000"/>
                </a:solidFill>
              </a:rPr>
              <a:t> </a:t>
            </a:r>
            <a:endParaRPr lang="de-DE" altLang="de-DE" sz="3600" b="1" dirty="0">
              <a:solidFill>
                <a:srgbClr val="C00000"/>
              </a:solidFill>
            </a:endParaRP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395536" y="3657600"/>
            <a:ext cx="398388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171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r>
              <a:rPr lang="de-DE" altLang="de-DE" sz="2000" dirty="0">
                <a:solidFill>
                  <a:srgbClr val="003478"/>
                </a:solidFill>
              </a:rPr>
              <a:t>51 </a:t>
            </a:r>
            <a:r>
              <a:rPr lang="de-DE" altLang="de-DE" sz="2000" dirty="0" err="1">
                <a:solidFill>
                  <a:srgbClr val="003478"/>
                </a:solidFill>
              </a:rPr>
              <a:t>institutes</a:t>
            </a:r>
            <a:r>
              <a:rPr lang="de-DE" altLang="de-DE" sz="2000" dirty="0">
                <a:solidFill>
                  <a:srgbClr val="003478"/>
                </a:solidFill>
              </a:rPr>
              <a:t> (48)</a:t>
            </a:r>
          </a:p>
          <a:p>
            <a:pPr defTabSz="914400" eaLnBrk="1" hangingPunct="1">
              <a:spcBef>
                <a:spcPct val="0"/>
              </a:spcBef>
            </a:pPr>
            <a:r>
              <a:rPr lang="de-DE" altLang="de-DE" sz="2000" b="1" dirty="0">
                <a:solidFill>
                  <a:srgbClr val="003478"/>
                </a:solidFill>
              </a:rPr>
              <a:t>54 LHC Masterclasses</a:t>
            </a:r>
            <a:r>
              <a:rPr lang="de-DE" altLang="de-DE" sz="2000" dirty="0">
                <a:solidFill>
                  <a:srgbClr val="003478"/>
                </a:solidFill>
              </a:rPr>
              <a:t> (50)</a:t>
            </a:r>
          </a:p>
          <a:p>
            <a:pPr lvl="1" defTabSz="914400">
              <a:spcBef>
                <a:spcPct val="0"/>
              </a:spcBef>
              <a:buFontTx/>
              <a:buChar char="•"/>
            </a:pPr>
            <a:r>
              <a:rPr lang="de-DE" altLang="de-DE" sz="2000" dirty="0">
                <a:solidFill>
                  <a:srgbClr val="003478"/>
                </a:solidFill>
              </a:rPr>
              <a:t>22 ATLAS (19)</a:t>
            </a:r>
          </a:p>
          <a:p>
            <a:pPr lvl="1" defTabSz="914400" eaLnBrk="1" hangingPunct="1">
              <a:spcBef>
                <a:spcPct val="0"/>
              </a:spcBef>
              <a:buFontTx/>
              <a:buChar char="•"/>
            </a:pPr>
            <a:r>
              <a:rPr lang="de-DE" altLang="de-DE" sz="2000" dirty="0">
                <a:solidFill>
                  <a:srgbClr val="003478"/>
                </a:solidFill>
              </a:rPr>
              <a:t>32 CMS (31)</a:t>
            </a:r>
          </a:p>
          <a:p>
            <a:pPr marL="9525" indent="0" defTabSz="444500">
              <a:spcBef>
                <a:spcPct val="0"/>
              </a:spcBef>
              <a:buNone/>
            </a:pPr>
            <a:r>
              <a:rPr lang="de-DE" altLang="de-DE" sz="2000" dirty="0">
                <a:solidFill>
                  <a:srgbClr val="003478"/>
                </a:solidFill>
              </a:rPr>
              <a:t>	(Incl. TRIUMF </a:t>
            </a:r>
            <a:r>
              <a:rPr lang="de-DE" altLang="de-DE" sz="2000" dirty="0" smtClean="0">
                <a:solidFill>
                  <a:srgbClr val="003478"/>
                </a:solidFill>
              </a:rPr>
              <a:t>program)</a:t>
            </a:r>
          </a:p>
          <a:p>
            <a:pPr marL="176213" indent="-166688" defTabSz="914400">
              <a:spcBef>
                <a:spcPct val="0"/>
              </a:spcBef>
            </a:pPr>
            <a:r>
              <a:rPr lang="de-DE" altLang="de-DE" sz="2000" dirty="0" smtClean="0">
                <a:solidFill>
                  <a:srgbClr val="003478"/>
                </a:solidFill>
              </a:rPr>
              <a:t>12 MINERvA Masterclasses</a:t>
            </a:r>
          </a:p>
          <a:p>
            <a:pPr marL="295275" indent="-285750" defTabSz="914400">
              <a:spcBef>
                <a:spcPct val="0"/>
              </a:spcBef>
            </a:pPr>
            <a:endParaRPr lang="de-DE" altLang="de-DE" sz="2000" dirty="0">
              <a:solidFill>
                <a:srgbClr val="003478"/>
              </a:solidFill>
            </a:endParaRPr>
          </a:p>
        </p:txBody>
      </p: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4807907" y="4034803"/>
            <a:ext cx="412057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171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2000" dirty="0">
                <a:solidFill>
                  <a:srgbClr val="003478"/>
                </a:solidFill>
              </a:rPr>
              <a:t>188 </a:t>
            </a:r>
            <a:r>
              <a:rPr lang="de-DE" altLang="de-DE" sz="2000" dirty="0" err="1">
                <a:solidFill>
                  <a:srgbClr val="003478"/>
                </a:solidFill>
              </a:rPr>
              <a:t>institutes</a:t>
            </a:r>
            <a:r>
              <a:rPr lang="en-US" altLang="de-DE" sz="2000" dirty="0">
                <a:solidFill>
                  <a:srgbClr val="003478"/>
                </a:solidFill>
              </a:rPr>
              <a:t> (177)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z="2000" b="1" dirty="0">
                <a:solidFill>
                  <a:srgbClr val="003478"/>
                </a:solidFill>
              </a:rPr>
              <a:t>266 LHC Masterclasses </a:t>
            </a:r>
            <a:r>
              <a:rPr lang="de-DE" altLang="de-DE" sz="2000" dirty="0">
                <a:solidFill>
                  <a:srgbClr val="003478"/>
                </a:solidFill>
              </a:rPr>
              <a:t>(257)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de-DE" altLang="de-DE" sz="2000" dirty="0">
                <a:solidFill>
                  <a:srgbClr val="003478"/>
                </a:solidFill>
              </a:rPr>
              <a:t>30 ATLAS W (35)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de-DE" altLang="de-DE" sz="2000" b="1" dirty="0">
                <a:solidFill>
                  <a:srgbClr val="003478"/>
                </a:solidFill>
              </a:rPr>
              <a:t>101 ATLAS Z (104)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de-DE" altLang="de-DE" sz="2000" dirty="0">
                <a:solidFill>
                  <a:srgbClr val="003478"/>
                </a:solidFill>
              </a:rPr>
              <a:t>64 CMS (58)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de-DE" altLang="de-DE" sz="2000" dirty="0">
                <a:solidFill>
                  <a:srgbClr val="003478"/>
                </a:solidFill>
              </a:rPr>
              <a:t>41 LHCb (39)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de-DE" altLang="de-DE" sz="2000" dirty="0">
                <a:solidFill>
                  <a:srgbClr val="003478"/>
                </a:solidFill>
              </a:rPr>
              <a:t>27 ALICE SP (18)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de-DE" altLang="de-DE" sz="2000" dirty="0">
                <a:solidFill>
                  <a:srgbClr val="003478"/>
                </a:solidFill>
              </a:rPr>
              <a:t>  3 ALICE R_AA (3)</a:t>
            </a:r>
          </a:p>
        </p:txBody>
      </p:sp>
      <p:sp>
        <p:nvSpPr>
          <p:cNvPr id="28680" name="Text Box 10"/>
          <p:cNvSpPr txBox="1">
            <a:spLocks noChangeArrowheads="1"/>
          </p:cNvSpPr>
          <p:nvPr/>
        </p:nvSpPr>
        <p:spPr bwMode="auto">
          <a:xfrm>
            <a:off x="3779912" y="1208974"/>
            <a:ext cx="2848079" cy="154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2000" dirty="0">
                <a:solidFill>
                  <a:srgbClr val="003478"/>
                </a:solidFill>
              </a:rPr>
              <a:t>7.3. - 16.4.2019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3600" b="1" dirty="0" smtClean="0">
                <a:solidFill>
                  <a:srgbClr val="003478"/>
                </a:solidFill>
              </a:rPr>
              <a:t>54 </a:t>
            </a:r>
            <a:r>
              <a:rPr lang="el-GR" altLang="de-DE" sz="3600" b="1" dirty="0" smtClean="0">
                <a:solidFill>
                  <a:srgbClr val="003478"/>
                </a:solidFill>
              </a:rPr>
              <a:t>χώρες</a:t>
            </a:r>
            <a:endParaRPr lang="de-DE" altLang="de-DE" sz="3600" b="1" dirty="0">
              <a:solidFill>
                <a:srgbClr val="003478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28681" name="Line 11"/>
          <p:cNvSpPr>
            <a:spLocks noChangeShapeType="1"/>
          </p:cNvSpPr>
          <p:nvPr/>
        </p:nvSpPr>
        <p:spPr bwMode="auto">
          <a:xfrm>
            <a:off x="4379416" y="2743200"/>
            <a:ext cx="1333177" cy="0"/>
          </a:xfrm>
          <a:prstGeom prst="line">
            <a:avLst/>
          </a:prstGeom>
          <a:noFill/>
          <a:ln w="38100">
            <a:solidFill>
              <a:srgbClr val="0CC6D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2" name="Line 12"/>
          <p:cNvSpPr>
            <a:spLocks noChangeShapeType="1"/>
          </p:cNvSpPr>
          <p:nvPr/>
        </p:nvSpPr>
        <p:spPr bwMode="auto">
          <a:xfrm>
            <a:off x="1976517" y="4034803"/>
            <a:ext cx="0" cy="190650"/>
          </a:xfrm>
          <a:prstGeom prst="line">
            <a:avLst/>
          </a:prstGeom>
          <a:noFill/>
          <a:ln w="38100">
            <a:solidFill>
              <a:srgbClr val="0CC6D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599" y="862320"/>
            <a:ext cx="2376885" cy="297110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2"/>
          <a:stretch/>
        </p:blipFill>
        <p:spPr>
          <a:xfrm>
            <a:off x="395536" y="1175361"/>
            <a:ext cx="3391068" cy="223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5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Designs\Artsy.pot</Template>
  <TotalTime>69716</TotalTime>
  <Words>1164</Words>
  <Application>Microsoft Office PowerPoint</Application>
  <PresentationFormat>On-screen Show (4:3)</PresentationFormat>
  <Paragraphs>265</Paragraphs>
  <Slides>33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Default Design</vt:lpstr>
      <vt:lpstr>Προεπιλεγμένη σχεδίαση</vt:lpstr>
      <vt:lpstr>PowerPoint Presentation</vt:lpstr>
      <vt:lpstr>Η κύρια πρόκληση</vt:lpstr>
      <vt:lpstr>Τρόποι διάδοσης *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IMC19 – Η ολική εικόνα </vt:lpstr>
      <vt:lpstr>PowerPoint Presentation</vt:lpstr>
      <vt:lpstr>PowerPoint Presentation</vt:lpstr>
      <vt:lpstr>Εκθέσεις/Ανοικτές πόρτες</vt:lpstr>
      <vt:lpstr>PowerPoint Presentation</vt:lpstr>
      <vt:lpstr>Accelerating Science Έκθεση του  CERN στο Ιδρυμα Ευγενίδου</vt:lpstr>
      <vt:lpstr>PowerPoint Presentation</vt:lpstr>
      <vt:lpstr>Έργο «Frontiers» Bring Frontier Physics to schools </vt:lpstr>
      <vt:lpstr>PowerPoint Presentation</vt:lpstr>
      <vt:lpstr>Τα σενάρια έχουν πέντε φάσεις</vt:lpstr>
      <vt:lpstr>PowerPoint Presentation</vt:lpstr>
      <vt:lpstr>Ανακαλύψτε το μποζόνιο Ζ και Higgs</vt:lpstr>
      <vt:lpstr>PowerPoint Presentation</vt:lpstr>
      <vt:lpstr>PowerPoint Presentation</vt:lpstr>
      <vt:lpstr>PowerPoint Presentation</vt:lpstr>
      <vt:lpstr>PowerPoint Presentation</vt:lpstr>
      <vt:lpstr>Χάρτης σχολείων που συμμετείχαν στο W2D2 το 2018</vt:lpstr>
      <vt:lpstr> Παίξτε ένα παιχνίδι να μάθετε πως λειτουργεί ο μεγάλος επιταχυντής αδρονίων</vt:lpstr>
      <vt:lpstr>Οι μαγνήτες στη σήραγγα του LHC </vt:lpstr>
      <vt:lpstr>Τοπικά masterclasses/ημερίδες στα σχολεία</vt:lpstr>
      <vt:lpstr>PowerPoint Presentation</vt:lpstr>
      <vt:lpstr>PowerPoint Presentation</vt:lpstr>
      <vt:lpstr>PowerPoint Presentation</vt:lpstr>
      <vt:lpstr>Νέο έργο στα πλαίσια του Science for Society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</dc:title>
  <dc:creator>sofia</dc:creator>
  <cp:lastModifiedBy>christina</cp:lastModifiedBy>
  <cp:revision>5482</cp:revision>
  <dcterms:created xsi:type="dcterms:W3CDTF">2003-09-25T14:18:27Z</dcterms:created>
  <dcterms:modified xsi:type="dcterms:W3CDTF">2019-10-14T12:10:42Z</dcterms:modified>
</cp:coreProperties>
</file>