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75" r:id="rId4"/>
    <p:sldId id="261" r:id="rId5"/>
    <p:sldId id="273" r:id="rId6"/>
    <p:sldId id="278" r:id="rId7"/>
    <p:sldId id="274" r:id="rId8"/>
    <p:sldId id="276" r:id="rId9"/>
    <p:sldId id="280" r:id="rId10"/>
    <p:sldId id="281" r:id="rId11"/>
    <p:sldId id="284" r:id="rId12"/>
    <p:sldId id="282" r:id="rId13"/>
    <p:sldId id="28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s Zygouritsas" initials="NZ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7" d="100"/>
          <a:sy n="77" d="100"/>
        </p:scale>
        <p:origin x="-17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906D-4C5E-426F-807B-179BA0461FE1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96B9-1937-4EC3-8837-D797324CA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9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52106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4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5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3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3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9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3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5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5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2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0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7186" y="6284765"/>
            <a:ext cx="2003944" cy="5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pendiscoveryspace.eu/community/my-school-garden-o-sholikos-moy-kipos-70514" TargetMode="External"/><Relationship Id="rId2" Type="http://schemas.openxmlformats.org/officeDocument/2006/relationships/hyperlink" Target="https://goo.gl/g4XqJ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sos_iep@iep.edu.g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B27505-3A25-4363-925E-4A85DF12C48F}"/>
              </a:ext>
            </a:extLst>
          </p:cNvPr>
          <p:cNvSpPr txBox="1"/>
          <p:nvPr/>
        </p:nvSpPr>
        <p:spPr>
          <a:xfrm>
            <a:off x="5881816" y="2006600"/>
            <a:ext cx="5943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Ανοιχτά Σχολεία σε μια Ανοιχτή Κοινωνία </a:t>
            </a:r>
            <a:r>
              <a:rPr lang="en-US" sz="3200" b="1" dirty="0" smtClean="0"/>
              <a:t>- </a:t>
            </a:r>
            <a:r>
              <a:rPr lang="el-GR" sz="3200" b="1" dirty="0" smtClean="0"/>
              <a:t>Η Ευρωπαϊκή πρωτοβουλία </a:t>
            </a:r>
            <a:r>
              <a:rPr lang="en-US" sz="3200" b="1" dirty="0" smtClean="0"/>
              <a:t>OSOS</a:t>
            </a:r>
            <a:r>
              <a:rPr lang="el-GR" sz="3200" b="1" dirty="0" smtClean="0"/>
              <a:t> 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l-GR" sz="2000" b="1" dirty="0" smtClean="0"/>
              <a:t>33</a:t>
            </a:r>
            <a:r>
              <a:rPr lang="el-GR" sz="2000" b="1" baseline="30000" dirty="0" smtClean="0"/>
              <a:t>ο</a:t>
            </a:r>
            <a:r>
              <a:rPr lang="el-GR" sz="2000" b="1" dirty="0" smtClean="0"/>
              <a:t> Δημοτικό Σχολείο, 7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ΠΕ, 27/03/2018</a:t>
            </a:r>
          </a:p>
          <a:p>
            <a:pPr algn="ctr"/>
            <a:endParaRPr lang="el-GR" sz="2000" b="1" dirty="0"/>
          </a:p>
          <a:p>
            <a:pPr algn="ctr"/>
            <a:endParaRPr lang="el-GR" sz="2000" b="1" dirty="0" smtClean="0"/>
          </a:p>
          <a:p>
            <a:pPr algn="ctr"/>
            <a:r>
              <a:rPr lang="el-GR" sz="2000" b="1" dirty="0" smtClean="0"/>
              <a:t>Στέφανος </a:t>
            </a:r>
            <a:r>
              <a:rPr lang="el-GR" sz="2000" b="1" dirty="0" err="1" smtClean="0"/>
              <a:t>Χερουβής</a:t>
            </a:r>
            <a:r>
              <a:rPr lang="el-GR" sz="2000" b="1" dirty="0" smtClean="0"/>
              <a:t>, ΕΑ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05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50"/>
            <a:ext cx="10165855" cy="48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80821" y="2038865"/>
            <a:ext cx="174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dirty="0"/>
              <a:t>Η ψηφιακή κοινότητα των σχολικών κήπων</a:t>
            </a:r>
            <a:r>
              <a:rPr lang="el-GR" sz="2400" i="1" dirty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78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" y="111208"/>
            <a:ext cx="7895967" cy="35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92282" y="1607397"/>
            <a:ext cx="1964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/>
              <a:t>Η ψηφιακή κοινότητα των σχολικών κήπων</a:t>
            </a:r>
            <a:r>
              <a:rPr lang="el-GR" sz="3200" i="1" dirty="0"/>
              <a:t> </a:t>
            </a:r>
            <a:endParaRPr lang="en-US" sz="32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3744999"/>
            <a:ext cx="8790176" cy="284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6" y="284206"/>
            <a:ext cx="116277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ΔΙΑΓΩΝΙΣΜΟΣ </a:t>
            </a:r>
            <a:r>
              <a:rPr lang="el-GR" dirty="0"/>
              <a:t>ΕΚΠΑΙΔΕΥΤΙΚΟΥ </a:t>
            </a:r>
            <a:r>
              <a:rPr lang="el-GR" dirty="0" smtClean="0"/>
              <a:t>ΣΕΝΑΡΙΟΥ</a:t>
            </a:r>
            <a:endParaRPr lang="en-US" b="1" dirty="0" smtClean="0"/>
          </a:p>
          <a:p>
            <a:pPr algn="ctr"/>
            <a:r>
              <a:rPr lang="el-GR" b="1" dirty="0" smtClean="0"/>
              <a:t>«</a:t>
            </a:r>
            <a:r>
              <a:rPr lang="el-GR" b="1" dirty="0"/>
              <a:t>ΣΧΟΛΙΚΟΙ ΚΗΠΟΙ ΚΑΙ ΠΑΡΤΕΡΙΑ: ΠΑΡΑΓΩΓΗ ΚΑΙ ΔΙΑΘΕΣΗ ΑΓΡΟΤΙΚΩΝ ΠΡΟΪΟΝΤΩΝ</a:t>
            </a:r>
            <a:r>
              <a:rPr lang="el-GR" b="1" dirty="0" smtClean="0"/>
              <a:t>»</a:t>
            </a:r>
            <a:endParaRPr lang="en-US" b="1" dirty="0" smtClean="0"/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/>
              <a:t>Διοργάνωση ΙΕΠ με τη συνεργασία της </a:t>
            </a:r>
            <a:r>
              <a:rPr lang="el-GR" sz="2100" dirty="0" err="1" smtClean="0"/>
              <a:t>Ελληνογερμανικής</a:t>
            </a:r>
            <a:r>
              <a:rPr lang="el-GR" sz="2100" dirty="0" smtClean="0"/>
              <a:t> Αγωγής </a:t>
            </a:r>
            <a:r>
              <a:rPr lang="en-US" sz="2100" dirty="0" smtClean="0"/>
              <a:t> </a:t>
            </a:r>
            <a:r>
              <a:rPr lang="el-GR" sz="2100" dirty="0" smtClean="0"/>
              <a:t>και</a:t>
            </a:r>
            <a:r>
              <a:rPr lang="en-US" sz="2100" dirty="0" smtClean="0"/>
              <a:t> </a:t>
            </a:r>
            <a:r>
              <a:rPr lang="el-GR" sz="2100" dirty="0" smtClean="0"/>
              <a:t>του Εργαστηρίου </a:t>
            </a:r>
            <a:r>
              <a:rPr lang="el-GR" sz="2100" dirty="0"/>
              <a:t>Φυσικών Επιστημών του 9ου Δημοτικού σχολείου Ρεθύμνου, </a:t>
            </a:r>
            <a:r>
              <a:rPr lang="el-GR" sz="2100" dirty="0" smtClean="0"/>
              <a:t>στο πλαίσιο της πρωτοβουλίας </a:t>
            </a:r>
            <a:r>
              <a:rPr lang="en-US" sz="2100" dirty="0" smtClean="0"/>
              <a:t>OSOS</a:t>
            </a:r>
            <a:endParaRPr lang="el-GR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/>
              <a:t>Στο πλαίσιο του διαγωνισμού αναμένεται να αναδειχθούν καλές πρακτικές που συνδέονται με τους «Σχολικούς κήπους» και να ενισχυθούν ή και να δημιουργηθούν κοινότητες μάθησης και πρακτικής με αντικείμενο τους σχολικούς κήπους, αλλά και γενικότερα σύγχρονες κοινωνικές προκλήσεις. </a:t>
            </a:r>
            <a:endParaRPr lang="el-GR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/>
              <a:t>Άξονας 1</a:t>
            </a:r>
            <a:r>
              <a:rPr lang="el-GR" sz="2100" baseline="30000" dirty="0" smtClean="0"/>
              <a:t>ος</a:t>
            </a:r>
            <a:r>
              <a:rPr lang="el-GR" sz="2100" dirty="0" smtClean="0"/>
              <a:t>: περιγράφονται </a:t>
            </a:r>
            <a:r>
              <a:rPr lang="el-GR" sz="2100" dirty="0"/>
              <a:t>εκπαιδευτικά σενάρια με δραστηριότητες σχολικού κήπου ή/και παρτεριών για την καλλιέργεια φυτών και παραγωγή αγροτικών προϊόντων στο πλαίσιο της σχολικής κοινότητας. </a:t>
            </a:r>
          </a:p>
          <a:p>
            <a:endParaRPr lang="el-GR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/>
              <a:t>Άξονας 2</a:t>
            </a:r>
            <a:r>
              <a:rPr lang="el-GR" sz="2100" baseline="30000" dirty="0" smtClean="0"/>
              <a:t>ος</a:t>
            </a:r>
            <a:r>
              <a:rPr lang="el-GR" sz="2100" dirty="0" smtClean="0"/>
              <a:t>: περιγράφονται </a:t>
            </a:r>
            <a:r>
              <a:rPr lang="el-GR" sz="2100" dirty="0"/>
              <a:t>δραστηριότητες διάθεσης και προώθησης τοπικών αγροτικών προϊόντων, μέσα από ποικίλες δράσεις αλληλεγγύης και επιχειρηματικότητας. (Ενδεικτικά παραδείγματα συνδυασμού δράσεων μπορεί να είναι η παραγωγή λαχανικών στο σχολικό κήπο και η διάθεσή τους στο σχολείο, στην τοπική κοινότητα/αγορά ή σε ένα ανταλλακτικό παζάρι με άλλα σχολεία, ή ακόμα η παραγωγή σαπουνιών με αρωματικά φυτά (βότανα) από τα παρτέρια και η διάθεσή τους ως τοπικά προϊόντα)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35" y="172995"/>
            <a:ext cx="1168949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ΔΙΑΓΩΝΙΣΜΟΣ ΕΚΠΑΙΔΕΥΤΙΚΟΥ ΣΕΝΑΡΙΟΥ</a:t>
            </a:r>
            <a:endParaRPr lang="en-US" b="1" dirty="0"/>
          </a:p>
          <a:p>
            <a:pPr algn="ctr"/>
            <a:r>
              <a:rPr lang="el-GR" b="1" dirty="0"/>
              <a:t>«ΣΧΟΛΙΚΟΙ ΚΗΠΟΙ ΚΑΙ ΠΑΡΤΕΡΙΑ: ΠΑΡΑΓΩΓΗ ΚΑΙ ΔΙΑΘΕΣΗ ΑΓΡΟΤΙΚΩΝ ΠΡΟΪΟΝΤΩΝ»</a:t>
            </a:r>
            <a:endParaRPr lang="en-US" b="1" dirty="0"/>
          </a:p>
          <a:p>
            <a:endParaRPr lang="el-GR" dirty="0" smtClean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10 </a:t>
            </a:r>
            <a:r>
              <a:rPr lang="el-GR" sz="2000" dirty="0"/>
              <a:t>εκπαιδευτικοί (Α΄/</a:t>
            </a:r>
            <a:r>
              <a:rPr lang="el-GR" sz="2000" dirty="0" err="1"/>
              <a:t>θμια</a:t>
            </a:r>
            <a:r>
              <a:rPr lang="el-GR" sz="2000" dirty="0"/>
              <a:t>ς και Β’/θμιας Εκπαίδευσης</a:t>
            </a:r>
            <a:r>
              <a:rPr lang="el-GR" sz="2000" dirty="0" smtClean="0"/>
              <a:t>) </a:t>
            </a:r>
            <a:r>
              <a:rPr lang="el-GR" sz="2000" dirty="0"/>
              <a:t>θα συμμετέχουν σε θερινό </a:t>
            </a:r>
            <a:r>
              <a:rPr lang="el-GR" sz="2000" dirty="0" smtClean="0"/>
              <a:t>σχολείο, </a:t>
            </a:r>
            <a:r>
              <a:rPr lang="el-GR" sz="2000" dirty="0"/>
              <a:t>το οποίο θα πραγματοποιηθεί από τις 24 έως τις 28 Ιουνίου 2018 στο Ρέθυμνο. </a:t>
            </a:r>
            <a:endParaRPr lang="el-GR" sz="2000" dirty="0" smtClean="0"/>
          </a:p>
          <a:p>
            <a:endParaRPr lang="el-G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Η καταληκτική ημερομηνία εκδήλωσης ενδιαφέροντος των σχολείων και των εκπαιδευτικών είναι η 27η Απριλίου 2018 και θα πρέπει να γίνει ηλεκτρονικά μέσω του ακόλουθου </a:t>
            </a:r>
            <a:r>
              <a:rPr lang="el-GR" sz="2000" b="1" dirty="0" err="1"/>
              <a:t>υπερσυνδέσμου</a:t>
            </a:r>
            <a:r>
              <a:rPr lang="el-GR" sz="2000" b="1" dirty="0"/>
              <a:t>: </a:t>
            </a:r>
            <a:r>
              <a:rPr lang="el-GR" sz="2000" b="1" dirty="0">
                <a:hlinkClick r:id="rId2"/>
              </a:rPr>
              <a:t>https://</a:t>
            </a:r>
            <a:r>
              <a:rPr lang="el-GR" sz="2000" b="1" dirty="0" smtClean="0">
                <a:hlinkClick r:id="rId2"/>
              </a:rPr>
              <a:t>goo.gl/g4XqJ0</a:t>
            </a:r>
            <a:r>
              <a:rPr lang="el-GR" sz="2000" b="1" dirty="0" smtClean="0"/>
              <a:t>, ενώ </a:t>
            </a:r>
            <a:r>
              <a:rPr lang="el-GR" sz="2000" b="1" dirty="0"/>
              <a:t>η καταληκτική ημερομηνία για τη συγγραφή και υποβολή των εκπαιδευτικών σεναρίων καθώς και των αντίστοιχων μαθητικών εργασιών/εφαρμογών είναι η 31η Μαΐου 2018 και θα πρέπει να γίνει μέσω της Πύλης: </a:t>
            </a:r>
            <a:r>
              <a:rPr lang="el-GR" sz="2000" b="1" dirty="0">
                <a:hlinkClick r:id="rId3"/>
              </a:rPr>
              <a:t>http://</a:t>
            </a:r>
            <a:r>
              <a:rPr lang="el-GR" sz="2000" b="1" dirty="0" smtClean="0">
                <a:hlinkClick r:id="rId3"/>
              </a:rPr>
              <a:t>portal.opendiscoveryspace.eu/community/my-school-garden-o-sholikos-moy-kipos-70514</a:t>
            </a:r>
            <a:r>
              <a:rPr lang="el-GR" sz="2000" b="1" dirty="0" smtClean="0"/>
              <a:t> με </a:t>
            </a:r>
            <a:r>
              <a:rPr lang="el-GR" sz="2000" b="1" dirty="0"/>
              <a:t>τη χρήση του ψηφιακού εργαλείου δημιουργίας εκπαιδευτικού σεναρίου (</a:t>
            </a:r>
            <a:r>
              <a:rPr lang="el-GR" sz="2000" b="1" dirty="0" err="1"/>
              <a:t>authoring</a:t>
            </a:r>
            <a:r>
              <a:rPr lang="el-GR" sz="2000" b="1" dirty="0"/>
              <a:t> </a:t>
            </a:r>
            <a:r>
              <a:rPr lang="el-GR" sz="2000" b="1" dirty="0" err="1"/>
              <a:t>tool</a:t>
            </a:r>
            <a:r>
              <a:rPr lang="el-GR" sz="2000" b="1" dirty="0"/>
              <a:t>), καθώς και της δημιουργίας και διαμοιρασμού μαθητικών εργασιών.</a:t>
            </a:r>
          </a:p>
          <a:p>
            <a:endParaRPr lang="el-G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Τα έξοδα </a:t>
            </a:r>
            <a:r>
              <a:rPr lang="el-GR" sz="2000" dirty="0" smtClean="0"/>
              <a:t>μετακίνησης, </a:t>
            </a:r>
            <a:r>
              <a:rPr lang="el-GR" sz="2000" dirty="0"/>
              <a:t>διανομής και διατροφής </a:t>
            </a:r>
            <a:r>
              <a:rPr lang="el-GR" sz="2000" dirty="0" smtClean="0"/>
              <a:t>των </a:t>
            </a:r>
            <a:r>
              <a:rPr lang="el-GR" sz="2000" dirty="0"/>
              <a:t>εκπαιδευτικών στο θερινό σχολείο θα καλυφθούν από </a:t>
            </a:r>
            <a:r>
              <a:rPr lang="el-GR" sz="2000" dirty="0" smtClean="0"/>
              <a:t>το Έργο </a:t>
            </a:r>
            <a:r>
              <a:rPr lang="el-GR" sz="2000" dirty="0"/>
              <a:t>OSOS. 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Για περισσότερες πληροφορίες οι ενδιαφερόμενες σχολικές μονάδες μπορούν να απευθύνονται στο Ινστιτούτο Εκπαιδευτικής Πολιτικής στην ηλεκτρονική διεύθυνση: </a:t>
            </a:r>
            <a:r>
              <a:rPr lang="el-GR" sz="2000" b="1" dirty="0" err="1" smtClean="0">
                <a:hlinkClick r:id="rId4"/>
              </a:rPr>
              <a:t>osos_iep@iep.edu.gr</a:t>
            </a:r>
            <a:r>
              <a:rPr lang="el-GR" sz="2000" dirty="0" smtClean="0"/>
              <a:t> 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73F29E-2C86-4EB7-BF8A-F3C54FEB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121"/>
            <a:ext cx="11998411" cy="1325563"/>
          </a:xfrm>
        </p:spPr>
        <p:txBody>
          <a:bodyPr/>
          <a:lstStyle/>
          <a:p>
            <a:pPr algn="ctr"/>
            <a:r>
              <a:rPr lang="el-GR" b="1" dirty="0">
                <a:latin typeface="+mn-lt"/>
              </a:rPr>
              <a:t>Οpen </a:t>
            </a:r>
            <a:r>
              <a:rPr lang="el-GR" b="1" dirty="0" err="1">
                <a:latin typeface="+mn-lt"/>
              </a:rPr>
              <a:t>Schools</a:t>
            </a:r>
            <a:r>
              <a:rPr lang="el-GR" b="1" dirty="0">
                <a:latin typeface="+mn-lt"/>
              </a:rPr>
              <a:t> for </a:t>
            </a:r>
            <a:r>
              <a:rPr lang="el-GR" b="1" dirty="0" err="1">
                <a:latin typeface="+mn-lt"/>
              </a:rPr>
              <a:t>Open</a:t>
            </a:r>
            <a:r>
              <a:rPr lang="el-GR" b="1" dirty="0">
                <a:latin typeface="+mn-lt"/>
              </a:rPr>
              <a:t> </a:t>
            </a:r>
            <a:r>
              <a:rPr lang="el-GR" b="1" dirty="0" err="1">
                <a:latin typeface="+mn-lt"/>
              </a:rPr>
              <a:t>Societies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F9529BB-221E-4524-96AE-FA975F55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297459"/>
            <a:ext cx="7460735" cy="531340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Το ευρωπαϊκό έργο Η2020: «</a:t>
            </a:r>
            <a:r>
              <a:rPr lang="el-GR" b="1" dirty="0"/>
              <a:t>Οpen </a:t>
            </a:r>
            <a:r>
              <a:rPr lang="el-GR" b="1" dirty="0" err="1"/>
              <a:t>Schools</a:t>
            </a:r>
            <a:r>
              <a:rPr lang="el-GR" b="1" dirty="0"/>
              <a:t> for </a:t>
            </a:r>
            <a:r>
              <a:rPr lang="el-GR" b="1" dirty="0" err="1"/>
              <a:t>Open</a:t>
            </a:r>
            <a:r>
              <a:rPr lang="el-GR" b="1" dirty="0"/>
              <a:t> </a:t>
            </a:r>
            <a:r>
              <a:rPr lang="el-GR" b="1" dirty="0" err="1"/>
              <a:t>Societies</a:t>
            </a:r>
            <a:r>
              <a:rPr lang="el-GR" b="1" dirty="0"/>
              <a:t> – ΟSOS</a:t>
            </a:r>
            <a:r>
              <a:rPr lang="el-GR" dirty="0"/>
              <a:t>» (</a:t>
            </a:r>
            <a:r>
              <a:rPr lang="el-GR" i="1" dirty="0"/>
              <a:t>«Ένα ανοιχτό σχολείο σε μια ανοιχτή κοινωνία»</a:t>
            </a:r>
            <a:r>
              <a:rPr lang="el-GR" dirty="0"/>
              <a:t>), έχει σκοπό τη διαμόρφωση ενός πλαισίου για το «Ανοιχτό σχολείο».</a:t>
            </a:r>
          </a:p>
          <a:p>
            <a:r>
              <a:rPr lang="el-GR" dirty="0"/>
              <a:t>Αντικείμενο του έργου είναι η προετοιμασία της εισαγωγής της καινοτομίας του «Ανοιχτού σχολείου»,  με </a:t>
            </a:r>
            <a:r>
              <a:rPr lang="el-GR" b="1" dirty="0"/>
              <a:t>βασικό άξονα τις φυσικές επιστήμες και τα αντικείμενα του STEM</a:t>
            </a:r>
            <a:r>
              <a:rPr lang="el-GR" dirty="0"/>
              <a:t> σε θεματικές που </a:t>
            </a:r>
            <a:r>
              <a:rPr lang="el-GR" b="1" dirty="0"/>
              <a:t>συνδέονται με σύγχρονες κοινωνικές προκλήσεις</a:t>
            </a:r>
            <a:r>
              <a:rPr lang="el-GR" dirty="0"/>
              <a:t>, σε όλες τις βαθμίδες της </a:t>
            </a:r>
            <a:r>
              <a:rPr lang="el-GR" dirty="0" smtClean="0"/>
              <a:t>εκπαίδευσης</a:t>
            </a:r>
            <a:r>
              <a:rPr lang="el-GR" dirty="0"/>
              <a:t>.</a:t>
            </a:r>
          </a:p>
          <a:p>
            <a:r>
              <a:rPr lang="el-GR" dirty="0"/>
              <a:t>Στο έργο </a:t>
            </a:r>
            <a:r>
              <a:rPr lang="el-GR" b="1" dirty="0"/>
              <a:t>συμμετέχουν 21 φορείς</a:t>
            </a:r>
            <a:r>
              <a:rPr lang="el-GR" dirty="0"/>
              <a:t> </a:t>
            </a:r>
            <a:r>
              <a:rPr lang="el-GR" i="1" dirty="0"/>
              <a:t>(υπουργεία, πανεπιστήμια, ερευνητικά κέντρα, μουσεία, σχολεία, κ.ά.)</a:t>
            </a:r>
            <a:r>
              <a:rPr lang="el-GR" dirty="0"/>
              <a:t> από την Ευρώπη, τις ΗΠΑ και την Αυστραλία. </a:t>
            </a:r>
            <a:endParaRPr lang="en-US" dirty="0"/>
          </a:p>
          <a:p>
            <a:r>
              <a:rPr lang="el-GR" b="1" dirty="0"/>
              <a:t>Εθνικός συντονιστής για την Ελλάδα</a:t>
            </a:r>
            <a:r>
              <a:rPr lang="el-GR" dirty="0"/>
              <a:t> είναι το </a:t>
            </a:r>
            <a:r>
              <a:rPr lang="el-GR" b="1" dirty="0"/>
              <a:t>Ινστιτούτο Εκπαιδευτικής Πολιτικής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1026" name="Picture 2" descr="C:\Users\Στέφανος\OneDrive - Ellinogermaniki Agogi\OSOS\osos front page 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13" y="1750803"/>
            <a:ext cx="4356761" cy="29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D716241-976B-41C8-AF72-A846598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4"/>
            <a:ext cx="10515600" cy="870551"/>
          </a:xfrm>
        </p:spPr>
        <p:txBody>
          <a:bodyPr/>
          <a:lstStyle/>
          <a:p>
            <a:pPr algn="ctr"/>
            <a:r>
              <a:rPr lang="el-GR" b="1" dirty="0">
                <a:latin typeface="+mn-lt"/>
              </a:rPr>
              <a:t>Ανοιχτό Σχολείο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8077C08-B898-41A6-94D8-A161D557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248032"/>
            <a:ext cx="8723872" cy="5251621"/>
          </a:xfrm>
        </p:spPr>
        <p:txBody>
          <a:bodyPr>
            <a:normAutofit/>
          </a:bodyPr>
          <a:lstStyle/>
          <a:p>
            <a:r>
              <a:rPr lang="el-GR" dirty="0"/>
              <a:t>Εισάγει καινοτομίες στην καθημερινή σχολική πραγματικότητα</a:t>
            </a:r>
          </a:p>
          <a:p>
            <a:r>
              <a:rPr lang="el-GR" dirty="0"/>
              <a:t>Δημιουργεί ένα</a:t>
            </a:r>
            <a:r>
              <a:rPr lang="en-US" dirty="0"/>
              <a:t> </a:t>
            </a:r>
            <a:r>
              <a:rPr lang="el-GR" dirty="0"/>
              <a:t>ευχάριστο και ελκυστικό περιβάλλον τόσο για τους μαθητές όσο και τους εκπαιδευτικούς</a:t>
            </a:r>
          </a:p>
          <a:p>
            <a:r>
              <a:rPr lang="el-GR" dirty="0"/>
              <a:t>Επανασχεδιάζει τη μάθηση ώστε να υποστηρίζει την διαφορετικότητα</a:t>
            </a:r>
          </a:p>
          <a:p>
            <a:r>
              <a:rPr lang="el-GR" dirty="0"/>
              <a:t>Εντάσσει στη μαθησιακή διαδικασία οικογένειες, κοινότητες</a:t>
            </a:r>
            <a:r>
              <a:rPr lang="el-GR" dirty="0" smtClean="0"/>
              <a:t>, </a:t>
            </a:r>
            <a:r>
              <a:rPr lang="el-GR" dirty="0"/>
              <a:t>ειδικούς, πανεπιστήμια και ερευνητικά ιδρύματα, </a:t>
            </a:r>
            <a:r>
              <a:rPr lang="el-GR" dirty="0" smtClean="0"/>
              <a:t>μουσεία, τοπικούς φορείς </a:t>
            </a:r>
            <a:r>
              <a:rPr lang="el-GR" dirty="0"/>
              <a:t>και άλλους</a:t>
            </a:r>
          </a:p>
          <a:p>
            <a:r>
              <a:rPr lang="el-GR" dirty="0"/>
              <a:t>Αποτελεί ένα </a:t>
            </a:r>
            <a:r>
              <a:rPr lang="el-GR" dirty="0" smtClean="0"/>
              <a:t>οικοσύστημα υπεύθυνης σχολικής </a:t>
            </a:r>
            <a:r>
              <a:rPr lang="el-GR" dirty="0"/>
              <a:t>καινοτομίας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074" name="Picture 2" descr="C:\Users\Στέφανος\OneDrive - Ellinogermaniki Agogi\2016-2017 school year activities\shutterstock_266646017_gilr_carton_halmet_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492352"/>
            <a:ext cx="3245708" cy="21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35925"/>
            <a:ext cx="10515600" cy="840259"/>
          </a:xfrm>
        </p:spPr>
        <p:txBody>
          <a:bodyPr/>
          <a:lstStyle/>
          <a:p>
            <a:pPr algn="ctr"/>
            <a:r>
              <a:rPr lang="el-GR" b="1" dirty="0">
                <a:latin typeface="+mn-lt"/>
              </a:rPr>
              <a:t>Κουλτούρα Ανοιχτού Σχολείου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0703" y="1223320"/>
            <a:ext cx="6944497" cy="5535826"/>
          </a:xfrm>
        </p:spPr>
        <p:txBody>
          <a:bodyPr>
            <a:normAutofit/>
          </a:bodyPr>
          <a:lstStyle/>
          <a:p>
            <a:r>
              <a:rPr lang="el-GR" dirty="0"/>
              <a:t>Εντάσσει εξωτερικές </a:t>
            </a:r>
            <a:r>
              <a:rPr lang="el-GR" dirty="0" smtClean="0"/>
              <a:t>ιδέες, εργαλεία, πρακτικές, κλπ. Με σκοπό να την εκκίνηση ενός γόνιμου και δημιουργικού διαλόγου με σκοπό τη βελτίωση ή/και την αλλαγή παγιωμένων διαδικασιών και συμπεριφορών στο σχολείο.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 smtClean="0"/>
              <a:t> Έμφαση σε </a:t>
            </a:r>
            <a:r>
              <a:rPr lang="el-GR" dirty="0" smtClean="0"/>
              <a:t>δ</a:t>
            </a:r>
            <a:r>
              <a:rPr lang="el-GR" dirty="0" smtClean="0"/>
              <a:t>ραστηριότητες, εργασίες, </a:t>
            </a:r>
            <a:r>
              <a:rPr lang="el-GR" dirty="0" err="1" smtClean="0"/>
              <a:t>πρότζεκτ</a:t>
            </a:r>
            <a:r>
              <a:rPr lang="el-GR" dirty="0" smtClean="0"/>
              <a:t>, δράσεις, κλπ. </a:t>
            </a:r>
            <a:r>
              <a:rPr lang="el-GR" dirty="0"/>
              <a:t>που δημιουργούνται από </a:t>
            </a:r>
            <a:r>
              <a:rPr lang="el-GR" dirty="0" smtClean="0"/>
              <a:t>μαθητές και </a:t>
            </a:r>
            <a:r>
              <a:rPr lang="el-GR" dirty="0"/>
              <a:t>που απαντούν σε πραγματικές </a:t>
            </a:r>
            <a:r>
              <a:rPr lang="el-GR" dirty="0" smtClean="0"/>
              <a:t>ανάγκες του σχολείου, αλλά και της </a:t>
            </a:r>
            <a:r>
              <a:rPr lang="el-GR" dirty="0"/>
              <a:t>της κοινότητας </a:t>
            </a:r>
            <a:r>
              <a:rPr lang="el-GR" dirty="0" smtClean="0"/>
              <a:t>που το φιλοξενεί </a:t>
            </a:r>
            <a:endParaRPr lang="el-GR" dirty="0"/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4098" name="Picture 2" descr="C:\Users\Στέφανος\OneDrive - Ellinogermaniki Agogi\2016-2017 school year activities\shutterstock_4342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60" y="2166724"/>
            <a:ext cx="4458117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3568"/>
            <a:ext cx="10515600" cy="741406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latin typeface="+mn-lt"/>
              </a:rPr>
              <a:t>Στόχοι του </a:t>
            </a:r>
            <a:r>
              <a:rPr lang="en-US" b="1" dirty="0">
                <a:latin typeface="+mn-lt"/>
              </a:rPr>
              <a:t>OSOS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4206" y="1054100"/>
            <a:ext cx="7352270" cy="55567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Πλαίσιο μετατροπής των σχολείων </a:t>
            </a:r>
            <a:r>
              <a:rPr lang="el-GR" dirty="0" smtClean="0"/>
              <a:t>σε Ανοιχτούς Κόμβους Σχολικής Καινοτομίας (</a:t>
            </a:r>
            <a:r>
              <a:rPr lang="en-US" b="1" dirty="0" smtClean="0"/>
              <a:t>Open </a:t>
            </a:r>
            <a:r>
              <a:rPr lang="en-US" b="1" dirty="0"/>
              <a:t>Schooling </a:t>
            </a:r>
            <a:r>
              <a:rPr lang="en-US" b="1" dirty="0" smtClean="0"/>
              <a:t>Hubs</a:t>
            </a:r>
            <a:r>
              <a:rPr lang="el-GR" b="1" dirty="0" smtClean="0"/>
              <a:t>)</a:t>
            </a:r>
            <a:endParaRPr lang="el-GR" b="1" dirty="0"/>
          </a:p>
          <a:p>
            <a:pPr>
              <a:lnSpc>
                <a:spcPct val="150000"/>
              </a:lnSpc>
            </a:pPr>
            <a:r>
              <a:rPr lang="el-GR" dirty="0"/>
              <a:t>Μηχανισμός στήριξης σχολείων</a:t>
            </a:r>
          </a:p>
          <a:p>
            <a:pPr>
              <a:lnSpc>
                <a:spcPct val="150000"/>
              </a:lnSpc>
            </a:pPr>
            <a:r>
              <a:rPr lang="en-US" dirty="0"/>
              <a:t>OSOS </a:t>
            </a:r>
            <a:r>
              <a:rPr lang="en-US" dirty="0" smtClean="0"/>
              <a:t>accelerators</a:t>
            </a:r>
            <a:r>
              <a:rPr lang="el-GR" dirty="0" smtClean="0"/>
              <a:t> - επιταχυντές</a:t>
            </a:r>
            <a:r>
              <a:rPr lang="en-US" dirty="0" smtClean="0"/>
              <a:t>, </a:t>
            </a:r>
            <a:r>
              <a:rPr lang="el-GR" dirty="0"/>
              <a:t>μια σειρά από καλές πρακτικές.</a:t>
            </a:r>
          </a:p>
          <a:p>
            <a:pPr>
              <a:lnSpc>
                <a:spcPct val="150000"/>
              </a:lnSpc>
            </a:pPr>
            <a:r>
              <a:rPr lang="el-GR" dirty="0"/>
              <a:t>Εφαρμογή των καλών πρακτικών </a:t>
            </a:r>
            <a:r>
              <a:rPr lang="el-GR" dirty="0"/>
              <a:t>σ</a:t>
            </a:r>
            <a:r>
              <a:rPr lang="el-GR" dirty="0" smtClean="0"/>
              <a:t>τα </a:t>
            </a:r>
            <a:r>
              <a:rPr lang="el-GR" dirty="0"/>
              <a:t>σχολεία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Δημιουργία κοινότητας σχολείων (1000) γύρω από τα </a:t>
            </a:r>
            <a:r>
              <a:rPr lang="en-US" dirty="0"/>
              <a:t>Open Schooling </a:t>
            </a:r>
            <a:r>
              <a:rPr lang="en-US" dirty="0" smtClean="0"/>
              <a:t>Hubs</a:t>
            </a:r>
            <a:r>
              <a:rPr lang="el-GR" dirty="0" smtClean="0"/>
              <a:t> (ΑΚΚ)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Συστηματικός </a:t>
            </a:r>
            <a:r>
              <a:rPr lang="el-GR" dirty="0" smtClean="0"/>
              <a:t>έ</a:t>
            </a:r>
            <a:r>
              <a:rPr lang="el-GR" dirty="0" smtClean="0"/>
              <a:t>λεγχος και αποτίμηση </a:t>
            </a:r>
            <a:r>
              <a:rPr lang="el-GR" dirty="0"/>
              <a:t>της </a:t>
            </a:r>
            <a:r>
              <a:rPr lang="el-GR" dirty="0" smtClean="0"/>
              <a:t>εφαρμογής από την εκπαιδευτική κοινότητα </a:t>
            </a:r>
            <a:endParaRPr lang="el-GR" dirty="0"/>
          </a:p>
          <a:p>
            <a:endParaRPr lang="el-GR" dirty="0"/>
          </a:p>
        </p:txBody>
      </p:sp>
      <p:pic>
        <p:nvPicPr>
          <p:cNvPr id="5122" name="Picture 2" descr="C:\Users\Στέφανος\OneDrive - Ellinogermaniki Agogi\2016-2017 school year activities\shutterstock_44528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02" y="2032987"/>
            <a:ext cx="4142153" cy="27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B1E4A4-8511-4D07-9DD7-8773B481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46038"/>
            <a:ext cx="11932851" cy="9548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OSOS </a:t>
            </a:r>
            <a:r>
              <a:rPr lang="en-US" sz="3200" b="1" dirty="0" smtClean="0">
                <a:latin typeface="+mn-lt"/>
              </a:rPr>
              <a:t>accelerators</a:t>
            </a:r>
            <a:r>
              <a:rPr lang="el-GR" sz="3200" b="1" dirty="0" smtClean="0">
                <a:latin typeface="+mn-lt"/>
              </a:rPr>
              <a:t> – επιταχυντές </a:t>
            </a:r>
            <a:endParaRPr lang="el-GR" sz="3200" b="1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F580AE8-60ED-435A-BDCE-277DF938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864973"/>
            <a:ext cx="11214100" cy="585710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</a:t>
            </a:r>
            <a:r>
              <a:rPr lang="el-GR" dirty="0" smtClean="0"/>
              <a:t>ια </a:t>
            </a:r>
            <a:r>
              <a:rPr lang="el-GR" dirty="0"/>
              <a:t>σειρά από καλές </a:t>
            </a:r>
            <a:r>
              <a:rPr lang="el-GR" dirty="0" smtClean="0"/>
              <a:t>πρακτικές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Οι </a:t>
            </a:r>
            <a:r>
              <a:rPr lang="el-GR" dirty="0" smtClean="0"/>
              <a:t>πρώτοι </a:t>
            </a:r>
            <a:r>
              <a:rPr lang="el-GR" dirty="0"/>
              <a:t>35 έχουν ήδη </a:t>
            </a:r>
            <a:r>
              <a:rPr lang="el-GR" dirty="0" smtClean="0"/>
              <a:t>επιλεγεί</a:t>
            </a:r>
          </a:p>
          <a:p>
            <a:endParaRPr lang="el-GR" dirty="0"/>
          </a:p>
          <a:p>
            <a:r>
              <a:rPr lang="el-GR" dirty="0"/>
              <a:t>9 από την Ελλάδα</a:t>
            </a:r>
          </a:p>
          <a:p>
            <a:pPr lvl="1"/>
            <a:r>
              <a:rPr lang="el-GR" dirty="0" smtClean="0"/>
              <a:t>Οι μαθητές μελετούν και σχεδιάζουν τη ζωή στον πλανήτη Άρη (</a:t>
            </a:r>
            <a:r>
              <a:rPr lang="en-US" dirty="0" smtClean="0"/>
              <a:t>Students </a:t>
            </a:r>
            <a:r>
              <a:rPr lang="en-US" dirty="0"/>
              <a:t>Visions on the Future of Space </a:t>
            </a:r>
            <a:r>
              <a:rPr lang="en-US" dirty="0" smtClean="0"/>
              <a:t>Exploration</a:t>
            </a:r>
            <a:r>
              <a:rPr lang="el-GR" dirty="0" smtClean="0"/>
              <a:t>)</a:t>
            </a:r>
            <a:endParaRPr lang="en-US" dirty="0"/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Σχολικοί </a:t>
            </a:r>
            <a:r>
              <a:rPr lang="el-GR" dirty="0">
                <a:solidFill>
                  <a:srgbClr val="FF0000"/>
                </a:solidFill>
              </a:rPr>
              <a:t>Κήποι 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school garden as an open school for leaning, action and </a:t>
            </a:r>
            <a:r>
              <a:rPr lang="en-US" dirty="0" smtClean="0">
                <a:solidFill>
                  <a:srgbClr val="FF0000"/>
                </a:solidFill>
              </a:rPr>
              <a:t>innovation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Η Επιστήμη μέσα από το Θέατρο (</a:t>
            </a:r>
            <a:r>
              <a:rPr lang="en-US" dirty="0" smtClean="0">
                <a:solidFill>
                  <a:srgbClr val="FF0000"/>
                </a:solidFill>
              </a:rPr>
              <a:t>Learning </a:t>
            </a:r>
            <a:r>
              <a:rPr lang="en-US" dirty="0">
                <a:solidFill>
                  <a:srgbClr val="FF0000"/>
                </a:solidFill>
              </a:rPr>
              <a:t>Science Through Theater </a:t>
            </a:r>
            <a:r>
              <a:rPr lang="el-GR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LSTT. </a:t>
            </a:r>
            <a:r>
              <a:rPr lang="en-US" dirty="0">
                <a:solidFill>
                  <a:srgbClr val="FF0000"/>
                </a:solidFill>
              </a:rPr>
              <a:t>Students stage a play and dramatize scientific concepts and knowledge from the material being taught in </a:t>
            </a:r>
            <a:r>
              <a:rPr lang="en-US" dirty="0" smtClean="0">
                <a:solidFill>
                  <a:srgbClr val="FF0000"/>
                </a:solidFill>
              </a:rPr>
              <a:t>schools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Το ταξίδι με τον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l-GR" dirty="0" smtClean="0">
                <a:solidFill>
                  <a:srgbClr val="FF0000"/>
                </a:solidFill>
              </a:rPr>
              <a:t>ερσέα (</a:t>
            </a:r>
            <a:r>
              <a:rPr lang="en-US" dirty="0" smtClean="0">
                <a:solidFill>
                  <a:srgbClr val="FF0000"/>
                </a:solidFill>
              </a:rPr>
              <a:t>My </a:t>
            </a:r>
            <a:r>
              <a:rPr lang="en-US" dirty="0">
                <a:solidFill>
                  <a:srgbClr val="FF0000"/>
                </a:solidFill>
              </a:rPr>
              <a:t>school voyages with </a:t>
            </a:r>
            <a:r>
              <a:rPr lang="en-US" dirty="0" smtClean="0">
                <a:solidFill>
                  <a:srgbClr val="FF0000"/>
                </a:solidFill>
              </a:rPr>
              <a:t>Perseus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Τα Σχολεία Μελετούν τους Σεισμούς</a:t>
            </a:r>
            <a:r>
              <a:rPr lang="el-GR" i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Schools </a:t>
            </a:r>
            <a:r>
              <a:rPr lang="en-US" dirty="0"/>
              <a:t>Study Earthquakes: Schools acting as hubs of information on seismic activity and civil </a:t>
            </a:r>
            <a:r>
              <a:rPr lang="en-US" dirty="0" smtClean="0"/>
              <a:t>protection</a:t>
            </a:r>
            <a:r>
              <a:rPr lang="el-GR" dirty="0" smtClean="0"/>
              <a:t>)</a:t>
            </a:r>
            <a:endParaRPr lang="en-US" dirty="0"/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Μαθητικές Αντιλογίες (</a:t>
            </a:r>
            <a:r>
              <a:rPr lang="en-US" dirty="0" smtClean="0">
                <a:solidFill>
                  <a:srgbClr val="FF0000"/>
                </a:solidFill>
              </a:rPr>
              <a:t>“Debate </a:t>
            </a:r>
            <a:r>
              <a:rPr lang="en-US" dirty="0">
                <a:solidFill>
                  <a:srgbClr val="FF0000"/>
                </a:solidFill>
              </a:rPr>
              <a:t>Competition” for primary school students on issues related to science and the way it influences our </a:t>
            </a:r>
            <a:r>
              <a:rPr lang="en-US" dirty="0" smtClean="0">
                <a:solidFill>
                  <a:srgbClr val="FF0000"/>
                </a:solidFill>
              </a:rPr>
              <a:t>life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Δράση για την αντιμετώπιση της παιδικής παχυσαρκίας (</a:t>
            </a:r>
            <a:r>
              <a:rPr lang="en-US" dirty="0" smtClean="0">
                <a:solidFill>
                  <a:srgbClr val="FF0000"/>
                </a:solidFill>
              </a:rPr>
              <a:t>Big </a:t>
            </a:r>
            <a:r>
              <a:rPr lang="en-US" dirty="0">
                <a:solidFill>
                  <a:srgbClr val="FF0000"/>
                </a:solidFill>
              </a:rPr>
              <a:t>data against childhood </a:t>
            </a:r>
            <a:r>
              <a:rPr lang="en-US" dirty="0" smtClean="0">
                <a:solidFill>
                  <a:srgbClr val="FF0000"/>
                </a:solidFill>
              </a:rPr>
              <a:t>Obesity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Quantum Spin-off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4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632D914-2649-4421-B386-11FC41A0B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506625"/>
            <a:ext cx="8859795" cy="6247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6422" y="1000897"/>
            <a:ext cx="2533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 smtClean="0"/>
              <a:t>Το σχολείο ως ένα οικοσύστημα καινοτομίας</a:t>
            </a:r>
            <a:r>
              <a:rPr lang="el-GR" b="1" i="1" dirty="0" smtClean="0"/>
              <a:t>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497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E4264231-E752-414D-9E8C-68859DE9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1224" cy="68819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E61879-A0B9-436B-8399-4CBD1D0F6553}"/>
              </a:ext>
            </a:extLst>
          </p:cNvPr>
          <p:cNvSpPr txBox="1"/>
          <p:nvPr/>
        </p:nvSpPr>
        <p:spPr>
          <a:xfrm>
            <a:off x="5080000" y="5664200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http://portal.opendiscoveryspace.eu/en/osos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0627" y="729049"/>
            <a:ext cx="231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Η πλατφόρμα της δράσης</a:t>
            </a:r>
            <a:r>
              <a:rPr lang="el-GR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309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35C299FA-5AE6-4C24-98A0-15CCC0571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599" cy="6883103"/>
          </a:xfrm>
        </p:spPr>
      </p:pic>
      <p:sp>
        <p:nvSpPr>
          <p:cNvPr id="2" name="TextBox 1"/>
          <p:cNvSpPr txBox="1"/>
          <p:nvPr/>
        </p:nvSpPr>
        <p:spPr>
          <a:xfrm>
            <a:off x="8896865" y="902043"/>
            <a:ext cx="2990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dirty="0" smtClean="0"/>
              <a:t>Η ψηφιακή κοινότητα των σχολικών κήπων</a:t>
            </a:r>
            <a:r>
              <a:rPr lang="el-GR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85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817</Words>
  <Application>Microsoft Office PowerPoint</Application>
  <PresentationFormat>Custom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PowerPoint Presentation</vt:lpstr>
      <vt:lpstr>Οpen Schools for Open Societies</vt:lpstr>
      <vt:lpstr>Ανοιχτό Σχολείο</vt:lpstr>
      <vt:lpstr>Κουλτούρα Ανοιχτού Σχολείου</vt:lpstr>
      <vt:lpstr>Στόχοι του OSOS</vt:lpstr>
      <vt:lpstr>OSOS accelerators – επιταχυντές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Zygouritsas</dc:creator>
  <cp:lastModifiedBy>Στέφανος</cp:lastModifiedBy>
  <cp:revision>30</cp:revision>
  <dcterms:created xsi:type="dcterms:W3CDTF">2017-03-20T09:19:57Z</dcterms:created>
  <dcterms:modified xsi:type="dcterms:W3CDTF">2018-03-26T23:08:21Z</dcterms:modified>
</cp:coreProperties>
</file>