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1" r:id="rId6"/>
    <p:sldId id="269" r:id="rId7"/>
    <p:sldId id="274" r:id="rId8"/>
    <p:sldId id="262" r:id="rId9"/>
    <p:sldId id="263" r:id="rId10"/>
    <p:sldId id="270" r:id="rId11"/>
    <p:sldId id="282" r:id="rId12"/>
    <p:sldId id="264" r:id="rId13"/>
    <p:sldId id="275" r:id="rId14"/>
    <p:sldId id="265" r:id="rId15"/>
    <p:sldId id="276" r:id="rId16"/>
    <p:sldId id="277" r:id="rId17"/>
    <p:sldId id="278" r:id="rId18"/>
    <p:sldId id="279" r:id="rId19"/>
    <p:sldId id="280" r:id="rId20"/>
    <p:sldId id="266" r:id="rId21"/>
    <p:sldId id="267" r:id="rId22"/>
    <p:sldId id="268" r:id="rId23"/>
    <p:sldId id="272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888" y="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08366-0AFF-4224-90EE-6B2AEFCC43CD}" type="datetimeFigureOut">
              <a:rPr lang="en-US" smtClean="0"/>
              <a:pPr/>
              <a:t>7/8/2015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38C93-EBEC-4903-90CC-28BB6AB795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787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9F9B18-C178-454A-B2C4-5180EBDA6A70}" type="datetimeFigureOut">
              <a:rPr lang="el-GR" smtClean="0"/>
              <a:pPr/>
              <a:t>8/7/2015</a:t>
            </a:fld>
            <a:endParaRPr lang="el-G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A1E926-0022-403E-962D-4BEE7D175F92}" type="slidenum">
              <a:rPr lang="el-GR" smtClean="0"/>
              <a:pPr/>
              <a:t>‹#›</a:t>
            </a:fld>
            <a:endParaRPr lang="el-G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play.google.com/store/apps/details?id=net.pyrosphere.lazor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tom" TargetMode="External"/><Relationship Id="rId2" Type="http://schemas.openxmlformats.org/officeDocument/2006/relationships/hyperlink" Target="https://4myfiles.wordpress.com/2014/11/18/big-idea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Density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kokopelliraftco.com/blogs/trip-reports/16776229-top-15-packraft-trips-in-2015" TargetMode="External"/><Relationship Id="rId2" Type="http://schemas.openxmlformats.org/officeDocument/2006/relationships/hyperlink" Target="https://4myfiles.wordpress.com/2015/04/13/the-atoms-river-analogy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freebigpictures.com/river-pictures/beck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chelioti@ea.gr" TargetMode="External"/><Relationship Id="rId2" Type="http://schemas.openxmlformats.org/officeDocument/2006/relationships/hyperlink" Target="http://portal.opendiscoveryspace.eu/community/ods-summer-school-2015-80429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en.wikipedia.org/wiki/Photo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9915"/>
          <a:stretch/>
        </p:blipFill>
        <p:spPr>
          <a:xfrm>
            <a:off x="467544" y="1769907"/>
            <a:ext cx="4928272" cy="393089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6339" y="3086199"/>
            <a:ext cx="3723136" cy="649154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/>
              <a:t>Summer School 2015</a:t>
            </a:r>
            <a:br>
              <a:rPr lang="en-US" sz="4800" dirty="0" smtClean="0"/>
            </a:br>
            <a:r>
              <a:rPr lang="en-US" sz="4800" dirty="0" err="1" smtClean="0"/>
              <a:t>Mati</a:t>
            </a:r>
            <a:r>
              <a:rPr lang="en-US" sz="4800" dirty="0" smtClean="0"/>
              <a:t>, Greece, July 12-17</a:t>
            </a:r>
            <a:endParaRPr lang="el-GR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07904" y="5503228"/>
            <a:ext cx="5760640" cy="828092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Educational Scenario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71599"/>
            <a:ext cx="4928272" cy="12983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732865"/>
            <a:ext cx="1940056" cy="1371604"/>
          </a:xfrm>
          <a:prstGeom prst="rect">
            <a:avLst/>
          </a:prstGeom>
        </p:spPr>
      </p:pic>
      <p:pic>
        <p:nvPicPr>
          <p:cNvPr id="1028" name="Picture 4" descr="C:\Users\chelioti\AppData\Local\Microsoft\Windows\Temporary Internet Files\Content.Outlook\N0GO5AO6\UDL_LOGO_TE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35490"/>
            <a:ext cx="1290382" cy="9431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41389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Equal learning opportunities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72816"/>
            <a:ext cx="8229600" cy="438912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How do you plan to address pupils with different learning styles and needs through the design and implementation of your scenario? </a:t>
            </a:r>
          </a:p>
          <a:p>
            <a:endParaRPr lang="en-US" dirty="0" smtClean="0">
              <a:latin typeface="+mj-lt"/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All the A class students participated in it.</a:t>
            </a: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801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r>
              <a:rPr lang="en-US" b="1" dirty="0" smtClean="0"/>
              <a:t>Game-based learning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933680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How could you add a game-based element in your scenario? Please describe your ideas the phases of the scenario (preparation, implementation, assessment) in which you would introduce this aspect. </a:t>
            </a:r>
            <a:endParaRPr lang="en-US" dirty="0" smtClean="0">
              <a:latin typeface="+mj-lt"/>
              <a:hlinkClick r:id="rId2"/>
            </a:endParaRPr>
          </a:p>
          <a:p>
            <a:pPr>
              <a:buFont typeface="Courier New" pitchFamily="49" charset="0"/>
              <a:buChar char="o"/>
            </a:pPr>
            <a:r>
              <a:rPr lang="en-US" dirty="0" smtClean="0">
                <a:hlinkClick r:id="rId2"/>
              </a:rPr>
              <a:t>https://play.google.com/store/apps/details?id=net.pyrosphere.lazors</a:t>
            </a:r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  <p:sp>
        <p:nvSpPr>
          <p:cNvPr id="4" name="AutoShape 2" descr="Lazors - screenshot thumbnai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Lazors - screenshot thumbnai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Lazors - screenshot thumbnai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8" descr="Lazors - screenshot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0" descr="Cover art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2" descr="Cover art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65138"/>
            <a:ext cx="1470844" cy="147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19" y="4437112"/>
            <a:ext cx="8308087" cy="2227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2806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1: Preparation 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3600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  <a:p>
            <a:pPr marL="457200" lvl="1" indent="0">
              <a:buFont typeface="Wingdings" pitchFamily="2" charset="2"/>
              <a:buChar char="§"/>
            </a:pPr>
            <a:r>
              <a:rPr lang="en-US" sz="3800" dirty="0" smtClean="0">
                <a:latin typeface="+mj-lt"/>
              </a:rPr>
              <a:t> Prepare  a big space on the schoolyard.</a:t>
            </a:r>
          </a:p>
          <a:p>
            <a:pPr marL="457200" lvl="1" indent="0">
              <a:buFont typeface="Wingdings" pitchFamily="2" charset="2"/>
              <a:buChar char="§"/>
            </a:pPr>
            <a:endParaRPr lang="en-US" sz="3800" dirty="0" smtClean="0">
              <a:latin typeface="+mj-lt"/>
            </a:endParaRPr>
          </a:p>
          <a:p>
            <a:pPr marL="457200" lvl="1" indent="0">
              <a:buNone/>
            </a:pPr>
            <a:endParaRPr lang="en-US" sz="3800" dirty="0" smtClean="0">
              <a:latin typeface="+mj-lt"/>
            </a:endParaRPr>
          </a:p>
          <a:p>
            <a:pPr marL="457200" lvl="1" indent="0">
              <a:buFont typeface="Wingdings" pitchFamily="2" charset="2"/>
              <a:buChar char="§"/>
            </a:pPr>
            <a:r>
              <a:rPr lang="en-US" sz="3800" dirty="0" smtClean="0">
                <a:latin typeface="+mj-lt"/>
              </a:rPr>
              <a:t> Put a lot of blue colored patches (plastic, foam, paper) one </a:t>
            </a:r>
            <a:r>
              <a:rPr lang="en-US" sz="3800" dirty="0" smtClean="0">
                <a:latin typeface="+mj-lt"/>
              </a:rPr>
              <a:t>next </a:t>
            </a:r>
            <a:r>
              <a:rPr lang="en-US" sz="3800" dirty="0" smtClean="0">
                <a:latin typeface="+mj-lt"/>
              </a:rPr>
              <a:t>to the other, like the picture below.</a:t>
            </a:r>
          </a:p>
          <a:p>
            <a:pPr marL="457200" lvl="1" indent="0">
              <a:buNone/>
            </a:pPr>
            <a:endParaRPr lang="en-US" sz="3800" dirty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02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/>
          <a:lstStyle/>
          <a:p>
            <a:r>
              <a:rPr lang="en-US" b="1" dirty="0" smtClean="0"/>
              <a:t>         Phase 1: Preparation </a:t>
            </a:r>
            <a:endParaRPr lang="el-GR" dirty="0"/>
          </a:p>
        </p:txBody>
      </p:sp>
      <p:pic>
        <p:nvPicPr>
          <p:cNvPr id="1026" name="Picture 2" descr="C:\Users\user\Desktop\river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2421" y="1935163"/>
            <a:ext cx="5919158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Implementation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79223" y="2456892"/>
            <a:ext cx="8568952" cy="3204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describe the preparation that the teacher needs to do before implementing the scenario. Define steps and activities, if applicable.</a:t>
            </a: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sz="3800" dirty="0" smtClean="0"/>
          </a:p>
          <a:p>
            <a:pPr marL="457200" lvl="1" indent="0">
              <a:buFont typeface="Wingdings" pitchFamily="2" charset="2"/>
              <a:buChar char="§"/>
            </a:pPr>
            <a:r>
              <a:rPr lang="en-US" sz="3800" dirty="0" smtClean="0"/>
              <a:t> Gather the A class (4-8 students) and give them easy instructions (step by step).</a:t>
            </a:r>
          </a:p>
          <a:p>
            <a:pPr marL="457200" lvl="1" indent="0">
              <a:buFont typeface="Wingdings" pitchFamily="2" charset="2"/>
              <a:buChar char="§"/>
            </a:pPr>
            <a:r>
              <a:rPr lang="en-US" sz="3800" dirty="0" smtClean="0"/>
              <a:t> Teacher goes first and students follow her/him.</a:t>
            </a:r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9252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704088"/>
            <a:ext cx="7632848" cy="924712"/>
          </a:xfrm>
        </p:spPr>
        <p:txBody>
          <a:bodyPr/>
          <a:lstStyle/>
          <a:p>
            <a:r>
              <a:rPr lang="en-US" b="1" dirty="0" smtClean="0"/>
              <a:t>    Phase 2: Implementation </a:t>
            </a:r>
            <a:endParaRPr lang="el-GR" dirty="0"/>
          </a:p>
        </p:txBody>
      </p:sp>
      <p:pic>
        <p:nvPicPr>
          <p:cNvPr id="2050" name="Picture 2" descr="C:\Users\user\Desktop\river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7632848" cy="4392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0"/>
            <a:ext cx="7344816" cy="184708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   </a:t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4000" b="1" dirty="0" smtClean="0"/>
              <a:t>Phase 2: Implementation at the field </a:t>
            </a:r>
            <a:r>
              <a:rPr lang="en-US" sz="4400" b="1" dirty="0" smtClean="0"/>
              <a:t/>
            </a:r>
            <a:br>
              <a:rPr lang="en-US" sz="4400" b="1" dirty="0" smtClean="0"/>
            </a:br>
            <a:endParaRPr lang="el-GR" sz="4400" dirty="0"/>
          </a:p>
        </p:txBody>
      </p:sp>
      <p:pic>
        <p:nvPicPr>
          <p:cNvPr id="3074" name="Picture 2" descr="C:\Users\user\Desktop\2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204864"/>
            <a:ext cx="7272808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Phase 2: Implementation</a:t>
            </a:r>
            <a:endParaRPr lang="el-GR" dirty="0"/>
          </a:p>
        </p:txBody>
      </p:sp>
      <p:pic>
        <p:nvPicPr>
          <p:cNvPr id="4098" name="Picture 2" descr="C:\Users\user\Desktop\riverf1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4696" y="1935163"/>
            <a:ext cx="587460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704088"/>
            <a:ext cx="7488832" cy="1143000"/>
          </a:xfrm>
        </p:spPr>
        <p:txBody>
          <a:bodyPr/>
          <a:lstStyle/>
          <a:p>
            <a:r>
              <a:rPr lang="en-US" b="1" dirty="0" smtClean="0"/>
              <a:t>    Phase 2: Implementation</a:t>
            </a:r>
            <a:endParaRPr lang="el-GR" dirty="0"/>
          </a:p>
        </p:txBody>
      </p:sp>
      <p:pic>
        <p:nvPicPr>
          <p:cNvPr id="5122" name="Picture 2" descr="C:\Users\user\Desktop\riverf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3335" y="1935163"/>
            <a:ext cx="6517330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 Phase 2: Implementation at the field</a:t>
            </a:r>
            <a:endParaRPr lang="el-GR" sz="4000" dirty="0"/>
          </a:p>
        </p:txBody>
      </p:sp>
      <p:pic>
        <p:nvPicPr>
          <p:cNvPr id="6146" name="Picture 2" descr="C:\Users\user\Desktop\1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935163"/>
            <a:ext cx="7272807" cy="43894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125113" cy="924475"/>
          </a:xfrm>
        </p:spPr>
        <p:txBody>
          <a:bodyPr>
            <a:normAutofit/>
          </a:bodyPr>
          <a:lstStyle/>
          <a:p>
            <a:r>
              <a:rPr lang="en-US" b="1" dirty="0" smtClean="0"/>
              <a:t>Basic info on the scenario: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5877272"/>
          </a:xfrm>
        </p:spPr>
        <p:txBody>
          <a:bodyPr>
            <a:noAutofit/>
          </a:bodyPr>
          <a:lstStyle/>
          <a:p>
            <a:r>
              <a:rPr lang="en-US" dirty="0">
                <a:latin typeface="+mj-lt"/>
              </a:rPr>
              <a:t>Name of participant</a:t>
            </a:r>
            <a:r>
              <a:rPr lang="en-US" dirty="0" smtClean="0">
                <a:latin typeface="+mj-lt"/>
              </a:rPr>
              <a:t>: </a:t>
            </a:r>
            <a:r>
              <a:rPr lang="en-US" dirty="0" err="1" smtClean="0">
                <a:latin typeface="+mj-lt"/>
              </a:rPr>
              <a:t>Niki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Kousoureta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School</a:t>
            </a:r>
            <a:r>
              <a:rPr lang="en-US" dirty="0" smtClean="0">
                <a:latin typeface="+mj-lt"/>
              </a:rPr>
              <a:t>: T.E.E.E.A. B’</a:t>
            </a:r>
            <a:endParaRPr lang="en-US" dirty="0">
              <a:latin typeface="+mj-lt"/>
            </a:endParaRPr>
          </a:p>
          <a:p>
            <a:r>
              <a:rPr lang="en-US" dirty="0">
                <a:latin typeface="+mj-lt"/>
              </a:rPr>
              <a:t>Country: </a:t>
            </a:r>
            <a:r>
              <a:rPr lang="en-US" dirty="0" smtClean="0">
                <a:latin typeface="+mj-lt"/>
              </a:rPr>
              <a:t>Greece</a:t>
            </a: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Title of scenario: The atoms –river analogy</a:t>
            </a:r>
          </a:p>
          <a:p>
            <a:r>
              <a:rPr lang="en-US" dirty="0" smtClean="0">
                <a:latin typeface="+mj-lt"/>
              </a:rPr>
              <a:t>Short description/ main idea:  </a:t>
            </a:r>
            <a:r>
              <a:rPr lang="en-US" dirty="0" smtClean="0"/>
              <a:t>Everything around us is “made of” very </a:t>
            </a:r>
            <a:r>
              <a:rPr lang="en-US" dirty="0" err="1" smtClean="0"/>
              <a:t>very</a:t>
            </a:r>
            <a:r>
              <a:rPr lang="en-US" dirty="0" smtClean="0"/>
              <a:t> small particles (</a:t>
            </a:r>
            <a:r>
              <a:rPr lang="en-US" dirty="0" smtClean="0">
                <a:hlinkClick r:id="rId2"/>
              </a:rPr>
              <a:t>Big Ideas of Science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 Matter is composed of </a:t>
            </a:r>
            <a:r>
              <a:rPr lang="en-US" dirty="0" smtClean="0">
                <a:hlinkClick r:id="rId3"/>
              </a:rPr>
              <a:t>atoms</a:t>
            </a:r>
            <a:r>
              <a:rPr lang="en-US" dirty="0" smtClean="0"/>
              <a:t>. The more “closer” is one atom to another, the </a:t>
            </a:r>
            <a:r>
              <a:rPr lang="en-US" dirty="0" smtClean="0">
                <a:hlinkClick r:id="rId4"/>
              </a:rPr>
              <a:t>dense</a:t>
            </a:r>
            <a:r>
              <a:rPr lang="en-US" dirty="0" smtClean="0"/>
              <a:t>r is the material. On the contrary, the more “apart” is one atom to another, the less dense is that material. </a:t>
            </a:r>
          </a:p>
          <a:p>
            <a:r>
              <a:rPr lang="en-US" dirty="0" smtClean="0"/>
              <a:t>S.E.N. students experimentally  understand better “how light jumps”. 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552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Phase 2: Assessment  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1772816"/>
            <a:ext cx="8568952" cy="33123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600" dirty="0" smtClean="0">
              <a:latin typeface="+mj-lt"/>
            </a:endParaRPr>
          </a:p>
          <a:p>
            <a:r>
              <a:rPr lang="en-US" sz="2600" dirty="0" smtClean="0">
                <a:latin typeface="+mj-lt"/>
              </a:rPr>
              <a:t>Please </a:t>
            </a:r>
            <a:r>
              <a:rPr lang="en-US" sz="2600" dirty="0">
                <a:latin typeface="+mj-lt"/>
              </a:rPr>
              <a:t>describe how you intend to assess the outcomes of the scenario. Define steps and activities, if applicable</a:t>
            </a:r>
            <a:r>
              <a:rPr lang="en-US" sz="2600" dirty="0" smtClean="0">
                <a:latin typeface="+mj-lt"/>
              </a:rPr>
              <a:t>.</a:t>
            </a:r>
          </a:p>
          <a:p>
            <a:endParaRPr lang="en-US" sz="2600" dirty="0" smtClean="0">
              <a:latin typeface="+mj-lt"/>
            </a:endParaRPr>
          </a:p>
          <a:p>
            <a:pPr>
              <a:buFont typeface="Wingdings" pitchFamily="2" charset="2"/>
              <a:buChar char="§"/>
            </a:pPr>
            <a:r>
              <a:rPr lang="en-US" sz="3400" dirty="0" smtClean="0">
                <a:latin typeface="+mj-lt"/>
              </a:rPr>
              <a:t>In the classroom by using the interactive white boards, we found out that all the students understood the cognitive part of this lesson.</a:t>
            </a:r>
          </a:p>
          <a:p>
            <a:pPr>
              <a:buFont typeface="Wingdings" pitchFamily="2" charset="2"/>
              <a:buChar char="§"/>
            </a:pPr>
            <a:r>
              <a:rPr lang="en-US" sz="3400" dirty="0" smtClean="0">
                <a:latin typeface="+mj-lt"/>
              </a:rPr>
              <a:t>Furthermore they all enjoyed the game.</a:t>
            </a:r>
            <a:endParaRPr lang="en-US" sz="3400" dirty="0">
              <a:latin typeface="+mj-lt"/>
            </a:endParaRPr>
          </a:p>
          <a:p>
            <a:pPr lvl="1">
              <a:buNone/>
            </a:pPr>
            <a:endParaRPr lang="en-US" sz="3400" dirty="0" smtClean="0">
              <a:latin typeface="+mj-lt"/>
            </a:endParaRPr>
          </a:p>
          <a:p>
            <a:pPr marL="457200" lvl="1" indent="0">
              <a:buFont typeface="Wingdings 2" charset="2"/>
              <a:buNone/>
            </a:pPr>
            <a:endParaRPr lang="en-US" sz="3400" dirty="0" smtClean="0">
              <a:latin typeface="+mj-lt"/>
            </a:endParaRPr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76255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Resources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1520" y="2496334"/>
            <a:ext cx="8568952" cy="33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dirty="0">
                <a:latin typeface="+mj-lt"/>
              </a:rPr>
              <a:t>Please identify at least 5 resources (links, files </a:t>
            </a:r>
            <a:r>
              <a:rPr lang="en-US" sz="2600" dirty="0" err="1">
                <a:latin typeface="+mj-lt"/>
              </a:rPr>
              <a:t>etc</a:t>
            </a:r>
            <a:r>
              <a:rPr lang="en-US" sz="2600" dirty="0">
                <a:latin typeface="+mj-lt"/>
              </a:rPr>
              <a:t>) that will be used in the scenario. You are advised to look for relevant resources on the ODS portal. You can also add external resources. </a:t>
            </a:r>
            <a:endParaRPr lang="en-US" sz="2600" dirty="0" smtClean="0">
              <a:latin typeface="+mj-lt"/>
            </a:endParaRPr>
          </a:p>
          <a:p>
            <a:pPr>
              <a:buNone/>
            </a:pPr>
            <a:endParaRPr lang="en-US" sz="26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+mj-lt"/>
                <a:hlinkClick r:id="rId2"/>
              </a:rPr>
              <a:t>https://4myfiles.wordpress.com/ </a:t>
            </a:r>
          </a:p>
          <a:p>
            <a:pPr>
              <a:buFont typeface="Wingdings" pitchFamily="2" charset="2"/>
              <a:buChar char="Ø"/>
            </a:pPr>
            <a:r>
              <a:rPr lang="en-US" sz="2600" dirty="0" smtClean="0">
                <a:latin typeface="+mj-lt"/>
                <a:hlinkClick r:id="rId2"/>
              </a:rPr>
              <a:t>https://4myfiles.wordpress.com/2015/04/13/the-atoms-river-analogy/</a:t>
            </a:r>
            <a:endParaRPr lang="en-US" sz="26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2400" i="1" dirty="0" smtClean="0">
                <a:hlinkClick r:id="rId3"/>
              </a:rPr>
              <a:t>http://kokopelliraftco.com/blogs/trip-reports/16776229-top-15-packraft-trips-in-2015</a:t>
            </a:r>
            <a:endParaRPr lang="en-US" sz="2400" i="1" dirty="0" smtClean="0"/>
          </a:p>
          <a:p>
            <a:pPr>
              <a:buFont typeface="Wingdings" pitchFamily="2" charset="2"/>
              <a:buChar char="Ø"/>
            </a:pPr>
            <a:r>
              <a:rPr lang="en-US" sz="2600" i="1" dirty="0" smtClean="0">
                <a:hlinkClick r:id="rId4"/>
              </a:rPr>
              <a:t>http://freebigpictures.com/river-pictures/beck/</a:t>
            </a:r>
            <a:endParaRPr lang="en-US" sz="2600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Font typeface="Wingdings 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9976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If you wish, please, add any other specifications or guidelines</a:t>
            </a:r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11485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35699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Once you complete this </a:t>
            </a:r>
            <a:r>
              <a:rPr lang="en-US" sz="2800" dirty="0" err="1" smtClean="0"/>
              <a:t>ppt</a:t>
            </a:r>
            <a:r>
              <a:rPr lang="en-US" sz="2800" dirty="0" smtClean="0"/>
              <a:t>, please upload it on the Summer </a:t>
            </a:r>
            <a:r>
              <a:rPr lang="en-US" sz="2800" dirty="0"/>
              <a:t>School’s community </a:t>
            </a:r>
            <a:r>
              <a:rPr lang="en-US" sz="2800" dirty="0" smtClean="0"/>
              <a:t>in the “Resources area” as an educational object </a:t>
            </a:r>
            <a:r>
              <a:rPr lang="en-US" sz="2800" dirty="0" smtClean="0">
                <a:hlinkClick r:id="rId2"/>
              </a:rPr>
              <a:t>http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portal.opendiscoveryspace.eu/community/ods-summer-school-2015-804293</a:t>
            </a:r>
            <a:r>
              <a:rPr lang="en-US" sz="2800" dirty="0" smtClean="0"/>
              <a:t> </a:t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Also please don’t forget to send it to Eleni Chelioti </a:t>
            </a:r>
            <a:r>
              <a:rPr lang="en-US" sz="2800" dirty="0" smtClean="0">
                <a:hlinkClick r:id="rId3"/>
              </a:rPr>
              <a:t>chelioti@ea.gr</a:t>
            </a:r>
            <a:r>
              <a:rPr lang="en-US" sz="2800" dirty="0" smtClean="0"/>
              <a:t> </a:t>
            </a:r>
            <a:endParaRPr lang="el-GR" sz="2800" dirty="0"/>
          </a:p>
        </p:txBody>
      </p:sp>
    </p:spTree>
    <p:extLst>
      <p:ext uri="{BB962C8B-B14F-4D97-AF65-F5344CB8AC3E}">
        <p14:creationId xmlns="" xmlns:p14="http://schemas.microsoft.com/office/powerpoint/2010/main" val="1182351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Educational objectives and pupils’ competences targeted: </a:t>
            </a:r>
            <a:endParaRPr lang="el-GR" b="1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115616" y="2276872"/>
            <a:ext cx="7125112" cy="901559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Carry out an activity about light diffraction.</a:t>
            </a:r>
          </a:p>
          <a:p>
            <a:endParaRPr lang="en-US" dirty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121079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Pupils’ ages: </a:t>
            </a:r>
            <a:endParaRPr lang="el-GR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115616" y="2276872"/>
            <a:ext cx="7125112" cy="9015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101000"/>
              <a:buFont typeface="Courier New" pitchFamily="49" charset="0"/>
              <a:buChar char="o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urier New" pitchFamily="49" charset="0"/>
              <a:buChar char="o"/>
              <a:defRPr sz="1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latin typeface="+mj-lt"/>
              </a:rPr>
              <a:t>15-17 years old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95536" y="3018636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 fontScale="9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Curriculum areas/ domains involved: </a:t>
            </a:r>
            <a:endParaRPr lang="el-GR" b="1" dirty="0"/>
          </a:p>
        </p:txBody>
      </p:sp>
      <p:sp>
        <p:nvSpPr>
          <p:cNvPr id="7" name="Rectangle 6"/>
          <p:cNvSpPr/>
          <p:nvPr/>
        </p:nvSpPr>
        <p:spPr>
          <a:xfrm>
            <a:off x="1107803" y="4365104"/>
            <a:ext cx="23997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Courier New" pitchFamily="49" charset="0"/>
              <a:buChar char="o"/>
            </a:pPr>
            <a:r>
              <a:rPr lang="en-US" sz="2400" dirty="0" smtClean="0">
                <a:latin typeface="+mj-lt"/>
              </a:rPr>
              <a:t>   Physics / Light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64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Which school needs does your scenario address?  </a:t>
            </a:r>
            <a:endParaRPr lang="el-GR" b="1" dirty="0"/>
          </a:p>
        </p:txBody>
      </p:sp>
      <p:sp>
        <p:nvSpPr>
          <p:cNvPr id="4" name="Rectangle 3"/>
          <p:cNvSpPr/>
          <p:nvPr/>
        </p:nvSpPr>
        <p:spPr>
          <a:xfrm>
            <a:off x="539552" y="2420888"/>
            <a:ext cx="7046031" cy="32316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Cognitive  and  Emotional Areas. </a:t>
            </a:r>
          </a:p>
          <a:p>
            <a:endParaRPr lang="en-US" sz="28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Interdisciplinary approach to  knowledge –</a:t>
            </a:r>
          </a:p>
          <a:p>
            <a:r>
              <a:rPr lang="en-US" sz="2800" dirty="0" smtClean="0">
                <a:latin typeface="+mj-lt"/>
              </a:rPr>
              <a:t> connection between Physics and Gymnastic.</a:t>
            </a:r>
          </a:p>
          <a:p>
            <a:endParaRPr lang="en-US" sz="2800" dirty="0" smtClean="0">
              <a:latin typeface="+mj-lt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+mj-lt"/>
              </a:rPr>
              <a:t>Increase of students’ Self confidence and Joy.</a:t>
            </a:r>
          </a:p>
          <a:p>
            <a:endParaRPr lang="en-US" dirty="0" smtClean="0">
              <a:latin typeface="+mj-lt"/>
            </a:endParaRP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491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en-US" b="1" dirty="0" smtClean="0"/>
              <a:t>Innovative characteristics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In what sense is your scenario innovative? What are its innovative aspects with regard to your school context?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hlinkClick r:id="rId2"/>
              </a:rPr>
              <a:t>Photons</a:t>
            </a:r>
            <a:r>
              <a:rPr lang="en-US" dirty="0" smtClean="0"/>
              <a:t>, depending on their energy, cosmic ray photons, purple color photons, red color photons, radio waves photons, etc </a:t>
            </a:r>
          </a:p>
          <a:p>
            <a:pPr fontAlgn="base">
              <a:buFont typeface="Wingdings" pitchFamily="2" charset="2"/>
              <a:buChar char="v"/>
            </a:pPr>
            <a:r>
              <a:rPr lang="en-US" dirty="0" smtClean="0"/>
              <a:t> When </a:t>
            </a:r>
            <a:r>
              <a:rPr lang="en-US" dirty="0" smtClean="0"/>
              <a:t>a radiation “falls on” the matter, then the atoms absorb and re-emit this radiation. …just like when we go across a river by trotting on the stones!</a:t>
            </a:r>
          </a:p>
          <a:p>
            <a:pPr fontAlgn="base">
              <a:buFont typeface="Wingdings" pitchFamily="2" charset="2"/>
              <a:buChar char="v"/>
            </a:pPr>
            <a:r>
              <a:rPr lang="en-US" dirty="0" smtClean="0"/>
              <a:t> In </a:t>
            </a:r>
            <a:r>
              <a:rPr lang="en-US" dirty="0" smtClean="0"/>
              <a:t>a “perfect” material, where atoms are in their seats, </a:t>
            </a:r>
            <a:r>
              <a:rPr lang="en-US" dirty="0" smtClean="0"/>
              <a:t> light </a:t>
            </a:r>
            <a:r>
              <a:rPr lang="en-US" dirty="0" smtClean="0"/>
              <a:t>as “…it comes in …it comes out!”</a:t>
            </a:r>
          </a:p>
          <a:p>
            <a:pPr fontAlgn="base"/>
            <a:endParaRPr lang="en-US" dirty="0" smtClean="0"/>
          </a:p>
          <a:p>
            <a:endParaRPr lang="en-US" dirty="0" smtClean="0"/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311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Innovative characteristics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759696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dirty="0" smtClean="0"/>
              <a:t> In a material where the atoms are NOT in their places light … is ‘trapped’! … just that we would not pass across a river, as if missing one stone … BLOOM!</a:t>
            </a:r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>
                <a:latin typeface="+mj-lt"/>
              </a:rPr>
              <a:t>How are pupils’ parents engaged in the process or/ and implementation of the educational scenario? What is their role? 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Pupil’s parents brought all the materials needed.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They also carried out and accompanied us at our excursion to the river side. (learning by doing).</a:t>
            </a: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Which school needs does their engagement in this scenario intend to serve?</a:t>
            </a:r>
            <a:r>
              <a:rPr lang="en-US" dirty="0">
                <a:latin typeface="+mj-lt"/>
              </a:rPr>
              <a:t> </a:t>
            </a:r>
            <a:endParaRPr lang="en-US" dirty="0" smtClean="0">
              <a:latin typeface="+mj-lt"/>
            </a:endParaRP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marL="457200" lvl="1" indent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Experiential learning. </a:t>
            </a:r>
          </a:p>
          <a:p>
            <a:pPr marL="457200" lvl="1" indent="0">
              <a:buFont typeface="Wingdings" pitchFamily="2" charset="2"/>
              <a:buChar char="ü"/>
            </a:pPr>
            <a:r>
              <a:rPr lang="en-US" dirty="0" smtClean="0">
                <a:latin typeface="+mj-lt"/>
              </a:rPr>
              <a:t>Being a active member of the school life. (social school).</a:t>
            </a: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3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125113" cy="924475"/>
          </a:xfrm>
        </p:spPr>
        <p:txBody>
          <a:bodyPr/>
          <a:lstStyle/>
          <a:p>
            <a:r>
              <a:rPr lang="en-US" b="1" dirty="0" smtClean="0"/>
              <a:t>Parental engagement 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4968552"/>
          </a:xfrm>
        </p:spPr>
        <p:txBody>
          <a:bodyPr>
            <a:normAutofit/>
          </a:bodyPr>
          <a:lstStyle/>
          <a:p>
            <a:pPr lvl="1"/>
            <a:r>
              <a:rPr lang="en-US" dirty="0" smtClean="0">
                <a:latin typeface="+mj-lt"/>
              </a:rPr>
              <a:t>What are the expected benefits from parents’ engagement in this scenario? </a:t>
            </a:r>
          </a:p>
          <a:p>
            <a:pPr lvl="1"/>
            <a:endParaRPr lang="en-US" dirty="0" smtClean="0">
              <a:latin typeface="+mj-lt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800" dirty="0" smtClean="0">
                <a:latin typeface="+mj-lt"/>
              </a:rPr>
              <a:t>Enforcement of the bonds between PARENTS – STUDENTS -SCHOOL . </a:t>
            </a:r>
          </a:p>
          <a:p>
            <a:pPr marL="457200" lvl="1" indent="0">
              <a:buNone/>
            </a:pPr>
            <a:endParaRPr lang="en-US" dirty="0" smtClean="0"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  <a:p>
            <a:pPr marL="457200" lvl="1" indent="0">
              <a:buNone/>
            </a:pPr>
            <a:endParaRPr lang="en-US" dirty="0">
              <a:latin typeface="+mj-lt"/>
            </a:endParaRPr>
          </a:p>
          <a:p>
            <a:endParaRPr lang="en-US" dirty="0" smtClean="0">
              <a:latin typeface="+mj-lt"/>
            </a:endParaRPr>
          </a:p>
          <a:p>
            <a:endParaRPr lang="el-GR" dirty="0"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07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484</TotalTime>
  <Words>665</Words>
  <Application>Microsoft Office PowerPoint</Application>
  <PresentationFormat>On-screen Show (4:3)</PresentationFormat>
  <Paragraphs>104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Flow</vt:lpstr>
      <vt:lpstr>Summer School 2015 Mati, Greece, July 12-17</vt:lpstr>
      <vt:lpstr>Basic info on the scenario:</vt:lpstr>
      <vt:lpstr>Educational objectives and pupils’ competences targeted: </vt:lpstr>
      <vt:lpstr> Pupils’ ages: </vt:lpstr>
      <vt:lpstr>Which school needs does your scenario address?  </vt:lpstr>
      <vt:lpstr>Innovative characteristics</vt:lpstr>
      <vt:lpstr>Innovative characteristics</vt:lpstr>
      <vt:lpstr>Parental engagement </vt:lpstr>
      <vt:lpstr>Parental engagement </vt:lpstr>
      <vt:lpstr>Equal learning opportunities</vt:lpstr>
      <vt:lpstr>Game-based learning</vt:lpstr>
      <vt:lpstr>Phase 1: Preparation  </vt:lpstr>
      <vt:lpstr>         Phase 1: Preparation </vt:lpstr>
      <vt:lpstr>Phase 2: Implementation   </vt:lpstr>
      <vt:lpstr>    Phase 2: Implementation </vt:lpstr>
      <vt:lpstr>      Phase 2: Implementation at the field  </vt:lpstr>
      <vt:lpstr>     Phase 2: Implementation</vt:lpstr>
      <vt:lpstr>    Phase 2: Implementation</vt:lpstr>
      <vt:lpstr> Phase 2: Implementation at the field</vt:lpstr>
      <vt:lpstr>Phase 2: Assessment   </vt:lpstr>
      <vt:lpstr>Resources</vt:lpstr>
      <vt:lpstr>If you wish, please, add any other specifications or guidelines</vt:lpstr>
      <vt:lpstr>Once you complete this ppt, please upload it on the Summer School’s community in the “Resources area” as an educational object http://portal.opendiscoveryspace.eu/community/ods-summer-school-2015-804293   Also please don’t forget to send it to Eleni Chelioti chelioti@ea.gr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Discovery Space Summer Academy 2014</dc:title>
  <dc:creator>Chelioti Eleni</dc:creator>
  <cp:lastModifiedBy>user</cp:lastModifiedBy>
  <cp:revision>34</cp:revision>
  <dcterms:created xsi:type="dcterms:W3CDTF">2014-06-12T09:44:21Z</dcterms:created>
  <dcterms:modified xsi:type="dcterms:W3CDTF">2015-07-08T09:43:27Z</dcterms:modified>
</cp:coreProperties>
</file>