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9" r:id="rId7"/>
    <p:sldId id="262" r:id="rId8"/>
    <p:sldId id="263" r:id="rId9"/>
    <p:sldId id="270" r:id="rId10"/>
    <p:sldId id="271" r:id="rId11"/>
    <p:sldId id="264" r:id="rId12"/>
    <p:sldId id="265" r:id="rId13"/>
    <p:sldId id="266" r:id="rId14"/>
    <p:sldId id="267" r:id="rId15"/>
    <p:sldId id="268" r:id="rId16"/>
    <p:sldId id="272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42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C1C87-5FC5-45ED-B1A2-083D97D48927}" type="datetimeFigureOut">
              <a:rPr lang="fi-FI" smtClean="0"/>
              <a:t>24.6.2015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78564-513C-4250-B60E-F2538865287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3969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78564-513C-4250-B60E-F25388652877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582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78564-513C-4250-B60E-F25388652877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1372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9F9B18-C178-454A-B2C4-5180EBDA6A70}" type="datetimeFigureOut">
              <a:rPr lang="el-GR" smtClean="0"/>
              <a:t>24/6/2015</a:t>
            </a:fld>
            <a:endParaRPr lang="el-G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A1E926-0022-403E-962D-4BEE7D175F92}" type="slidenum">
              <a:rPr lang="el-GR" smtClean="0"/>
              <a:t>‹#›</a:t>
            </a:fld>
            <a:endParaRPr lang="el-G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nkoululoppuu.f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riveofyourlife.org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yoelamaan.fi/" TargetMode="External"/><Relationship Id="rId7" Type="http://schemas.openxmlformats.org/officeDocument/2006/relationships/hyperlink" Target="http://www.te-palvelut.f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pintoluotsi.fi/" TargetMode="External"/><Relationship Id="rId5" Type="http://schemas.openxmlformats.org/officeDocument/2006/relationships/hyperlink" Target="http://www.kunkoululoppuu.fi/" TargetMode="External"/><Relationship Id="rId4" Type="http://schemas.openxmlformats.org/officeDocument/2006/relationships/hyperlink" Target="http://www.opintopolku.fi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helioti@ea.gr" TargetMode="External"/><Relationship Id="rId2" Type="http://schemas.openxmlformats.org/officeDocument/2006/relationships/hyperlink" Target="http://portal.opendiscoveryspace.eu/community/ods-summer-school-2015-80429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15"/>
          <a:stretch/>
        </p:blipFill>
        <p:spPr>
          <a:xfrm>
            <a:off x="467544" y="1769907"/>
            <a:ext cx="4928272" cy="3930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6339" y="3086199"/>
            <a:ext cx="3723136" cy="649154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Summer School 2015</a:t>
            </a:r>
            <a:br>
              <a:rPr lang="en-US" sz="4800" dirty="0" smtClean="0"/>
            </a:br>
            <a:r>
              <a:rPr lang="en-US" sz="4800" dirty="0" err="1" smtClean="0"/>
              <a:t>Mati</a:t>
            </a:r>
            <a:r>
              <a:rPr lang="en-US" sz="4800" dirty="0" smtClean="0"/>
              <a:t>, Greece, July 12-17</a:t>
            </a:r>
            <a:endParaRPr lang="el-GR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07904" y="5503228"/>
            <a:ext cx="5760640" cy="82809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Educational Scenario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1599"/>
            <a:ext cx="4928272" cy="1298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732865"/>
            <a:ext cx="1940056" cy="1371604"/>
          </a:xfrm>
          <a:prstGeom prst="rect">
            <a:avLst/>
          </a:prstGeom>
        </p:spPr>
      </p:pic>
      <p:pic>
        <p:nvPicPr>
          <p:cNvPr id="1028" name="Picture 4" descr="C:\Users\chelioti\AppData\Local\Microsoft\Windows\Temporary Internet Files\Content.Outlook\N0GO5AO6\UDL_LOGO_T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735490"/>
            <a:ext cx="1290382" cy="94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13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125113" cy="924475"/>
          </a:xfrm>
        </p:spPr>
        <p:txBody>
          <a:bodyPr>
            <a:normAutofit/>
          </a:bodyPr>
          <a:lstStyle/>
          <a:p>
            <a:r>
              <a:rPr lang="en-US" b="1" dirty="0" smtClean="0"/>
              <a:t>Basic info on the scenario: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518030"/>
          </a:xfrm>
        </p:spPr>
        <p:txBody>
          <a:bodyPr>
            <a:noAutofit/>
          </a:bodyPr>
          <a:lstStyle/>
          <a:p>
            <a:r>
              <a:rPr lang="en-US" b="1" dirty="0">
                <a:latin typeface="+mj-lt"/>
              </a:rPr>
              <a:t>Name of </a:t>
            </a:r>
            <a:r>
              <a:rPr lang="en-US" b="1" dirty="0" smtClean="0">
                <a:latin typeface="+mj-lt"/>
              </a:rPr>
              <a:t>participant:</a:t>
            </a:r>
            <a:r>
              <a:rPr lang="en-US" dirty="0" smtClean="0">
                <a:latin typeface="+mj-lt"/>
              </a:rPr>
              <a:t> Sari Rinta-Säntti </a:t>
            </a:r>
            <a:endParaRPr lang="en-US" dirty="0">
              <a:latin typeface="+mj-lt"/>
            </a:endParaRPr>
          </a:p>
          <a:p>
            <a:r>
              <a:rPr lang="en-US" b="1" dirty="0" smtClean="0">
                <a:latin typeface="+mj-lt"/>
              </a:rPr>
              <a:t>School: </a:t>
            </a:r>
            <a:r>
              <a:rPr lang="en-US" dirty="0" err="1" smtClean="0">
                <a:latin typeface="+mj-lt"/>
              </a:rPr>
              <a:t>Leppävaara</a:t>
            </a:r>
            <a:r>
              <a:rPr lang="en-US" dirty="0" smtClean="0">
                <a:latin typeface="+mj-lt"/>
              </a:rPr>
              <a:t> Upper Secondary School</a:t>
            </a:r>
            <a:endParaRPr lang="en-US" dirty="0">
              <a:latin typeface="+mj-lt"/>
            </a:endParaRPr>
          </a:p>
          <a:p>
            <a:r>
              <a:rPr lang="en-US" b="1" dirty="0">
                <a:latin typeface="+mj-lt"/>
              </a:rPr>
              <a:t>Country</a:t>
            </a:r>
            <a:r>
              <a:rPr lang="en-US" b="1" dirty="0" smtClean="0">
                <a:latin typeface="+mj-lt"/>
              </a:rPr>
              <a:t>:</a:t>
            </a:r>
            <a:r>
              <a:rPr lang="en-US" dirty="0" smtClean="0">
                <a:latin typeface="+mj-lt"/>
              </a:rPr>
              <a:t> Finland</a:t>
            </a:r>
            <a:endParaRPr lang="el-GR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b="1" dirty="0" smtClean="0">
                <a:latin typeface="+mj-lt"/>
              </a:rPr>
              <a:t>Title of scenario:</a:t>
            </a:r>
            <a:r>
              <a:rPr lang="en-US" dirty="0" smtClean="0">
                <a:latin typeface="+mj-lt"/>
              </a:rPr>
              <a:t> Developing forward the course, on which students become familiar with different jobs and </a:t>
            </a:r>
            <a:r>
              <a:rPr lang="en-US" dirty="0" smtClean="0">
                <a:latin typeface="+mj-lt"/>
              </a:rPr>
              <a:t>careers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and working life.</a:t>
            </a:r>
          </a:p>
          <a:p>
            <a:endParaRPr lang="en-US" dirty="0" smtClean="0">
              <a:latin typeface="+mj-lt"/>
            </a:endParaRPr>
          </a:p>
          <a:p>
            <a:r>
              <a:rPr lang="en-US" b="1" dirty="0" smtClean="0">
                <a:latin typeface="+mj-lt"/>
              </a:rPr>
              <a:t>Short description/ main idea: </a:t>
            </a:r>
            <a:r>
              <a:rPr lang="en-US" dirty="0" smtClean="0">
                <a:latin typeface="+mj-lt"/>
              </a:rPr>
              <a:t>The idea was to develop a course, on which students have  possibility to become familiar with different jobs and </a:t>
            </a:r>
            <a:r>
              <a:rPr lang="en-US" dirty="0" smtClean="0">
                <a:latin typeface="+mj-lt"/>
              </a:rPr>
              <a:t>careers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and working life more extensively. 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552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Educational objectives and pupils’ competences targeted: </a:t>
            </a:r>
            <a:endParaRPr lang="el-GR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15616" y="2276872"/>
            <a:ext cx="7125112" cy="396044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+mj-lt"/>
              </a:rPr>
              <a:t>Become familiar with different jobs and </a:t>
            </a:r>
            <a:r>
              <a:rPr lang="en-US" sz="2000" dirty="0" smtClean="0">
                <a:latin typeface="+mj-lt"/>
              </a:rPr>
              <a:t>careers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dirty="0" smtClean="0">
                <a:latin typeface="+mj-lt"/>
              </a:rPr>
              <a:t>as well as different working communities</a:t>
            </a:r>
          </a:p>
          <a:p>
            <a:r>
              <a:rPr lang="en-US" sz="2000" dirty="0" smtClean="0">
                <a:latin typeface="+mj-lt"/>
              </a:rPr>
              <a:t>Obtain skills, what you need in working life</a:t>
            </a:r>
          </a:p>
          <a:p>
            <a:r>
              <a:rPr lang="en-US" sz="2000" dirty="0" smtClean="0">
                <a:latin typeface="+mj-lt"/>
              </a:rPr>
              <a:t>Increase community spirit</a:t>
            </a:r>
          </a:p>
          <a:p>
            <a:r>
              <a:rPr lang="en-US" sz="2000" dirty="0" smtClean="0">
                <a:latin typeface="+mj-lt"/>
              </a:rPr>
              <a:t>Increase responsibility for your own environment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000" dirty="0">
                <a:latin typeface="+mj-lt"/>
              </a:rPr>
              <a:t>B</a:t>
            </a:r>
            <a:r>
              <a:rPr lang="en-US" sz="2000" dirty="0" smtClean="0">
                <a:latin typeface="+mj-lt"/>
              </a:rPr>
              <a:t>ring </a:t>
            </a:r>
            <a:r>
              <a:rPr lang="en-US" sz="2000" dirty="0">
                <a:latin typeface="+mj-lt"/>
              </a:rPr>
              <a:t>different generations nearer to each </a:t>
            </a:r>
            <a:r>
              <a:rPr lang="en-US" sz="2000" dirty="0" smtClean="0">
                <a:latin typeface="+mj-lt"/>
              </a:rPr>
              <a:t>other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000" dirty="0" smtClean="0">
                <a:latin typeface="+mj-lt"/>
              </a:rPr>
              <a:t>Contacts with different working places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000" dirty="0" smtClean="0">
                <a:latin typeface="+mj-lt"/>
              </a:rPr>
              <a:t>Co-operation with enterprises, communities and schools nearby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000" dirty="0" smtClean="0">
                <a:latin typeface="+mj-lt"/>
              </a:rPr>
              <a:t>Increase spirit of enterprise</a:t>
            </a:r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sz="2000" dirty="0" smtClean="0">
                <a:latin typeface="+mj-lt"/>
              </a:rPr>
              <a:t>Obtain a summer job</a:t>
            </a:r>
            <a:endParaRPr lang="en-US" dirty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07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Pupils’ ages: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15616" y="2276872"/>
            <a:ext cx="7125112" cy="901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j-lt"/>
              </a:rPr>
              <a:t>Their ages are between 15 to 18, but the course is mainly </a:t>
            </a:r>
            <a:r>
              <a:rPr lang="en-US" dirty="0" err="1" smtClean="0">
                <a:latin typeface="+mj-lt"/>
              </a:rPr>
              <a:t>intented</a:t>
            </a:r>
            <a:r>
              <a:rPr lang="en-US" dirty="0" smtClean="0">
                <a:latin typeface="+mj-lt"/>
              </a:rPr>
              <a:t> to second year students, so they are usually 16 or 17 years old.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3018636"/>
            <a:ext cx="8301608" cy="2570604"/>
          </a:xfrm>
          <a:prstGeom prst="rect">
            <a:avLst/>
          </a:prstGeom>
        </p:spPr>
        <p:txBody>
          <a:bodyPr vert="horz" lIns="0" rIns="0" bIns="0" anchor="b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Curriculum areas/ domains involved: </a:t>
            </a:r>
          </a:p>
          <a:p>
            <a:r>
              <a:rPr lang="en-US" sz="2200" b="1" dirty="0" smtClean="0"/>
              <a:t>		</a:t>
            </a:r>
          </a:p>
          <a:p>
            <a:pPr marL="342900" lvl="1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The course is one of applied courses. Students have to take both </a:t>
            </a:r>
            <a:r>
              <a:rPr lang="en-US" sz="2200" dirty="0" smtClean="0">
                <a:latin typeface="+mj-lt"/>
              </a:rPr>
              <a:t>compulsory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and specialized as well as applied courses. </a:t>
            </a:r>
            <a:endParaRPr lang="en-US" sz="2200" dirty="0" smtClean="0">
              <a:solidFill>
                <a:schemeClr val="tx1"/>
              </a:solidFill>
              <a:latin typeface="+mj-lt"/>
            </a:endParaRPr>
          </a:p>
          <a:p>
            <a:pPr marL="342900" lvl="1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200" dirty="0" smtClean="0">
                <a:latin typeface="+mj-lt"/>
              </a:rPr>
              <a:t>Increase community spirit</a:t>
            </a:r>
          </a:p>
          <a:p>
            <a:pPr marL="342900" lvl="1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Increase responsibility for your own environment</a:t>
            </a:r>
          </a:p>
          <a:p>
            <a:pPr marL="342900" lvl="1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200" dirty="0" smtClean="0">
                <a:latin typeface="+mj-lt"/>
              </a:rPr>
              <a:t>Co-operation with enterprises, communities and schools nearby</a:t>
            </a:r>
            <a:endParaRPr lang="en-US" sz="2200" dirty="0" smtClean="0">
              <a:solidFill>
                <a:schemeClr val="tx1"/>
              </a:solidFill>
              <a:latin typeface="+mj-lt"/>
            </a:endParaRPr>
          </a:p>
          <a:p>
            <a:endParaRPr lang="en-US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Which school needs does your scenario address?  </a:t>
            </a:r>
            <a:endParaRPr lang="el-GR" b="1" dirty="0"/>
          </a:p>
        </p:txBody>
      </p:sp>
      <p:sp>
        <p:nvSpPr>
          <p:cNvPr id="4" name="Rectangle 3"/>
          <p:cNvSpPr/>
          <p:nvPr/>
        </p:nvSpPr>
        <p:spPr>
          <a:xfrm>
            <a:off x="539552" y="2420888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Obtain </a:t>
            </a:r>
            <a:r>
              <a:rPr lang="en-US" sz="2000" dirty="0">
                <a:latin typeface="+mj-lt"/>
              </a:rPr>
              <a:t>skills, what you need in working life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+mj-lt"/>
              </a:rPr>
              <a:t>Increase community </a:t>
            </a:r>
            <a:r>
              <a:rPr lang="en-US" sz="2000" dirty="0" smtClean="0">
                <a:latin typeface="+mj-lt"/>
              </a:rPr>
              <a:t>spirit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Increase </a:t>
            </a:r>
            <a:r>
              <a:rPr lang="en-US" sz="2000" dirty="0">
                <a:latin typeface="+mj-lt"/>
              </a:rPr>
              <a:t>responsibility for your own environment</a:t>
            </a:r>
          </a:p>
          <a:p>
            <a:pPr marL="342900" lvl="1" indent="-342900">
              <a:buClr>
                <a:schemeClr val="accent3"/>
              </a:buClr>
              <a:buSzPct val="9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Co-operation </a:t>
            </a:r>
            <a:r>
              <a:rPr lang="en-US" sz="2000" dirty="0">
                <a:latin typeface="+mj-lt"/>
              </a:rPr>
              <a:t>with enterprises, communities and schools nearby</a:t>
            </a:r>
          </a:p>
          <a:p>
            <a:pPr marL="342900" lvl="1" indent="-342900">
              <a:buClr>
                <a:schemeClr val="accent3"/>
              </a:buClr>
              <a:buSzPct val="95000"/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+mj-lt"/>
              </a:rPr>
              <a:t>Increase </a:t>
            </a:r>
            <a:r>
              <a:rPr lang="en-US" sz="2000" dirty="0">
                <a:latin typeface="+mj-lt"/>
              </a:rPr>
              <a:t>spirit of </a:t>
            </a:r>
            <a:r>
              <a:rPr lang="en-US" sz="2000" dirty="0" smtClean="0">
                <a:latin typeface="+mj-lt"/>
              </a:rPr>
              <a:t>enterprise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91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n-US" b="1" dirty="0" smtClean="0"/>
              <a:t>Innovative characteristics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 what sense is your scenario innovative? What are its innovative aspects with regard to your school context?</a:t>
            </a:r>
          </a:p>
          <a:p>
            <a:pPr marL="0" indent="0">
              <a:buNone/>
            </a:pPr>
            <a:endParaRPr lang="fi-FI" dirty="0">
              <a:latin typeface="+mj-lt"/>
            </a:endParaRPr>
          </a:p>
          <a:p>
            <a:pPr marL="0" indent="0">
              <a:buNone/>
            </a:pPr>
            <a:r>
              <a:rPr lang="fi-FI" dirty="0" smtClean="0">
                <a:latin typeface="+mj-lt"/>
              </a:rPr>
              <a:t>I </a:t>
            </a:r>
            <a:r>
              <a:rPr lang="fi-FI" dirty="0" err="1" smtClean="0">
                <a:latin typeface="+mj-lt"/>
              </a:rPr>
              <a:t>have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developed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this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course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with</a:t>
            </a:r>
            <a:r>
              <a:rPr lang="fi-FI" dirty="0" smtClean="0">
                <a:latin typeface="+mj-lt"/>
              </a:rPr>
              <a:t> my </a:t>
            </a:r>
            <a:r>
              <a:rPr lang="fi-FI" dirty="0" err="1" smtClean="0">
                <a:latin typeface="+mj-lt"/>
              </a:rPr>
              <a:t>collague</a:t>
            </a:r>
            <a:r>
              <a:rPr lang="fi-FI" dirty="0" smtClean="0">
                <a:latin typeface="+mj-lt"/>
              </a:rPr>
              <a:t>. </a:t>
            </a:r>
            <a:r>
              <a:rPr lang="fi-FI" dirty="0" err="1" smtClean="0">
                <a:latin typeface="+mj-lt"/>
              </a:rPr>
              <a:t>She</a:t>
            </a:r>
            <a:r>
              <a:rPr lang="fi-FI" dirty="0" smtClean="0">
                <a:latin typeface="+mj-lt"/>
              </a:rPr>
              <a:t> is a </a:t>
            </a:r>
            <a:r>
              <a:rPr lang="fi-FI" dirty="0" err="1" smtClean="0">
                <a:latin typeface="+mj-lt"/>
              </a:rPr>
              <a:t>career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counsellor</a:t>
            </a:r>
            <a:r>
              <a:rPr lang="fi-FI" dirty="0" smtClean="0">
                <a:latin typeface="+mj-lt"/>
              </a:rPr>
              <a:t>. </a:t>
            </a:r>
            <a:r>
              <a:rPr lang="fi-FI" dirty="0" err="1" smtClean="0">
                <a:latin typeface="+mj-lt"/>
              </a:rPr>
              <a:t>We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wanted</a:t>
            </a:r>
            <a:r>
              <a:rPr lang="fi-FI" dirty="0" smtClean="0">
                <a:latin typeface="+mj-lt"/>
              </a:rPr>
              <a:t> to </a:t>
            </a:r>
            <a:r>
              <a:rPr lang="fi-FI" dirty="0" err="1" smtClean="0">
                <a:latin typeface="+mj-lt"/>
              </a:rPr>
              <a:t>create</a:t>
            </a:r>
            <a:r>
              <a:rPr lang="fi-FI" dirty="0" smtClean="0">
                <a:latin typeface="+mj-lt"/>
              </a:rPr>
              <a:t> a </a:t>
            </a:r>
            <a:r>
              <a:rPr lang="fi-FI" dirty="0" err="1" smtClean="0">
                <a:latin typeface="+mj-lt"/>
              </a:rPr>
              <a:t>course</a:t>
            </a:r>
            <a:r>
              <a:rPr lang="fi-FI" dirty="0" smtClean="0">
                <a:latin typeface="+mj-lt"/>
              </a:rPr>
              <a:t>, on </a:t>
            </a:r>
            <a:r>
              <a:rPr lang="fi-FI" dirty="0" err="1" smtClean="0">
                <a:latin typeface="+mj-lt"/>
              </a:rPr>
              <a:t>which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students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can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make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them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familiar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with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different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jobs</a:t>
            </a:r>
            <a:r>
              <a:rPr lang="fi-FI" dirty="0" smtClean="0">
                <a:latin typeface="+mj-lt"/>
              </a:rPr>
              <a:t> and </a:t>
            </a:r>
            <a:r>
              <a:rPr lang="fi-FI" dirty="0" err="1" smtClean="0">
                <a:latin typeface="+mj-lt"/>
              </a:rPr>
              <a:t>professions</a:t>
            </a:r>
            <a:r>
              <a:rPr lang="fi-FI" dirty="0" smtClean="0">
                <a:latin typeface="+mj-lt"/>
              </a:rPr>
              <a:t> and </a:t>
            </a:r>
            <a:r>
              <a:rPr lang="fi-FI" dirty="0" err="1" smtClean="0">
                <a:latin typeface="+mj-lt"/>
              </a:rPr>
              <a:t>working</a:t>
            </a:r>
            <a:r>
              <a:rPr lang="fi-FI" dirty="0" smtClean="0">
                <a:latin typeface="+mj-lt"/>
              </a:rPr>
              <a:t> life </a:t>
            </a:r>
            <a:r>
              <a:rPr lang="fi-FI" dirty="0" err="1" smtClean="0">
                <a:latin typeface="+mj-lt"/>
              </a:rPr>
              <a:t>more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extensive</a:t>
            </a:r>
            <a:r>
              <a:rPr lang="fi-FI" dirty="0" smtClean="0">
                <a:latin typeface="+mj-lt"/>
              </a:rPr>
              <a:t>. </a:t>
            </a:r>
            <a:r>
              <a:rPr lang="fi-FI" dirty="0" err="1" smtClean="0">
                <a:latin typeface="+mj-lt"/>
              </a:rPr>
              <a:t>This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course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was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new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course</a:t>
            </a:r>
            <a:r>
              <a:rPr lang="fi-FI" dirty="0" smtClean="0">
                <a:latin typeface="+mj-lt"/>
              </a:rPr>
              <a:t> in </a:t>
            </a:r>
            <a:r>
              <a:rPr lang="fi-FI" dirty="0" err="1" smtClean="0">
                <a:latin typeface="+mj-lt"/>
              </a:rPr>
              <a:t>our</a:t>
            </a:r>
            <a:r>
              <a:rPr lang="fi-FI" dirty="0" smtClean="0">
                <a:latin typeface="+mj-lt"/>
              </a:rPr>
              <a:t> </a:t>
            </a:r>
            <a:r>
              <a:rPr lang="fi-FI" dirty="0" err="1" smtClean="0">
                <a:latin typeface="+mj-lt"/>
              </a:rPr>
              <a:t>school</a:t>
            </a:r>
            <a:r>
              <a:rPr lang="fi-FI" dirty="0" smtClean="0">
                <a:latin typeface="+mj-lt"/>
              </a:rPr>
              <a:t>.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31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Parental engagement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4968552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>
                <a:latin typeface="+mj-lt"/>
              </a:rPr>
              <a:t>How are pupils’ parents engaged in the process or/ and implementation of the educational scenario? What is their role? </a:t>
            </a:r>
          </a:p>
          <a:p>
            <a:pPr lvl="1"/>
            <a:r>
              <a:rPr lang="en-US" dirty="0" smtClean="0">
                <a:latin typeface="+mj-lt"/>
              </a:rPr>
              <a:t>Students can become familiar with their parents jobs.</a:t>
            </a:r>
          </a:p>
          <a:p>
            <a:pPr lvl="1"/>
            <a:r>
              <a:rPr lang="en-US" dirty="0" smtClean="0">
                <a:latin typeface="+mj-lt"/>
              </a:rPr>
              <a:t>We can visit some of parents working places. Parents can introduce their jobs either so that we visit the working place or parent can visit our school. This is new idea!</a:t>
            </a:r>
          </a:p>
          <a:p>
            <a:pPr lvl="1"/>
            <a:r>
              <a:rPr lang="en-US" b="1" dirty="0" smtClean="0">
                <a:latin typeface="+mj-lt"/>
              </a:rPr>
              <a:t>Which school needs does their engagement in this scenario intend to serve?</a:t>
            </a:r>
            <a:r>
              <a:rPr lang="en-US" b="1" dirty="0">
                <a:latin typeface="+mj-lt"/>
              </a:rPr>
              <a:t> </a:t>
            </a:r>
            <a:endParaRPr lang="en-US" b="1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Two of the aims of the course is to increase community spirit and bring different generations nearer to each other.</a:t>
            </a:r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3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Parental engagement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4968552"/>
          </a:xfrm>
        </p:spPr>
        <p:txBody>
          <a:bodyPr>
            <a:normAutofit/>
          </a:bodyPr>
          <a:lstStyle/>
          <a:p>
            <a:pPr lvl="1"/>
            <a:r>
              <a:rPr lang="en-US" b="1" dirty="0" smtClean="0">
                <a:latin typeface="+mj-lt"/>
              </a:rPr>
              <a:t>What are the expected benefits from parents’ engagement in this scenario? </a:t>
            </a:r>
          </a:p>
          <a:p>
            <a:pPr lvl="1"/>
            <a:r>
              <a:rPr lang="en-US" dirty="0" smtClean="0">
                <a:latin typeface="+mj-lt"/>
              </a:rPr>
              <a:t>It is easier to find suitable jobs and working places in co-operation with parents.</a:t>
            </a:r>
          </a:p>
          <a:p>
            <a:pPr lvl="1"/>
            <a:r>
              <a:rPr lang="en-US" dirty="0">
                <a:latin typeface="+mj-lt"/>
              </a:rPr>
              <a:t>T</a:t>
            </a:r>
            <a:r>
              <a:rPr lang="en-US" dirty="0" smtClean="0">
                <a:latin typeface="+mj-lt"/>
              </a:rPr>
              <a:t>he </a:t>
            </a:r>
            <a:r>
              <a:rPr lang="en-US" dirty="0">
                <a:latin typeface="+mj-lt"/>
              </a:rPr>
              <a:t>aims of the course is to increase community spirit and </a:t>
            </a:r>
            <a:r>
              <a:rPr lang="en-US" dirty="0" smtClean="0">
                <a:latin typeface="+mj-lt"/>
              </a:rPr>
              <a:t>also bring </a:t>
            </a:r>
            <a:r>
              <a:rPr lang="en-US" dirty="0">
                <a:latin typeface="+mj-lt"/>
              </a:rPr>
              <a:t>different generations nearer to each other</a:t>
            </a:r>
            <a:r>
              <a:rPr lang="en-US" dirty="0" smtClean="0">
                <a:latin typeface="+mj-lt"/>
              </a:rPr>
              <a:t>.</a:t>
            </a: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marL="457200" lvl="1" indent="0">
              <a:buNone/>
            </a:pPr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507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en-US" b="1" dirty="0" smtClean="0"/>
              <a:t>Equal learning opportunities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229600" cy="4389120"/>
          </a:xfrm>
        </p:spPr>
        <p:txBody>
          <a:bodyPr/>
          <a:lstStyle/>
          <a:p>
            <a:r>
              <a:rPr lang="en-US" b="1" dirty="0" smtClean="0">
                <a:latin typeface="+mj-lt"/>
              </a:rPr>
              <a:t>How do you plan to address pupils with different learning styles and needs through the design and implementation of your scenario?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Students can choose their objects (jobs, etc.) themselves.</a:t>
            </a:r>
          </a:p>
          <a:p>
            <a:r>
              <a:rPr lang="en-US" dirty="0" smtClean="0">
                <a:latin typeface="+mj-lt"/>
              </a:rPr>
              <a:t>Students can choose different tasks on course, for example they can make an interview, they can introduce a product or service.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80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en-US" b="1" dirty="0" smtClean="0"/>
              <a:t>Game-based learning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+mj-lt"/>
              </a:rPr>
              <a:t>How could you add a game-based element in your scenario? Please describe your ideas the phases of the scenario (preparation, implementation, assessment) in which you would introduce this aspect.  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We can search and use some career-finding games.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I found some games or tests, for example: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  <a:hlinkClick r:id="rId3"/>
              </a:rPr>
              <a:t>www.kunkoululoppuu.fi</a:t>
            </a:r>
            <a:r>
              <a:rPr lang="en-US" dirty="0" smtClean="0">
                <a:latin typeface="+mj-lt"/>
              </a:rPr>
              <a:t>	test for finding your career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  <a:hlinkClick r:id="rId4"/>
              </a:rPr>
              <a:t>www.driveofyourlife.org</a:t>
            </a:r>
            <a:r>
              <a:rPr lang="en-US" dirty="0" smtClean="0">
                <a:latin typeface="+mj-lt"/>
              </a:rPr>
              <a:t>	career exploration game</a:t>
            </a:r>
          </a:p>
          <a:p>
            <a:pPr marL="0" indent="0">
              <a:buNone/>
            </a:pPr>
            <a:r>
              <a:rPr lang="en-US" dirty="0">
                <a:latin typeface="+mj-lt"/>
              </a:rPr>
              <a:t>	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742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Please describe the preparation that the teacher needs to do before implementing the scenario. Define steps and activities, if applicable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Teachers check participants before. Students enter the course electronically by using Wilma-system. </a:t>
            </a:r>
            <a:r>
              <a:rPr lang="en-US" dirty="0" smtClean="0">
                <a:latin typeface="+mj-lt"/>
              </a:rPr>
              <a:t>If there is too many participants (max 15), we pick participants by interviewing all candidates. Teachers have also to agree appropriate times to schedule together with students. 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Teachers have to make reservations and appointments beforehand, if possible.</a:t>
            </a: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Also materials has to be checked beforehand.</a:t>
            </a:r>
            <a:endParaRPr lang="en-US" dirty="0" smtClean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marL="457200" lvl="1" indent="0">
              <a:buNone/>
            </a:pPr>
            <a:endParaRPr lang="en-US" dirty="0" smtClean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marL="457200" lvl="1" indent="0">
              <a:buNone/>
            </a:pPr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0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125113" cy="924475"/>
          </a:xfrm>
        </p:spPr>
        <p:txBody>
          <a:bodyPr/>
          <a:lstStyle/>
          <a:p>
            <a:r>
              <a:rPr lang="en-US" b="1" dirty="0" smtClean="0"/>
              <a:t>Phase 2: Implementation  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5536" y="2780928"/>
            <a:ext cx="8568952" cy="1836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Tekstiruutu 3"/>
          <p:cNvSpPr txBox="1"/>
          <p:nvPr/>
        </p:nvSpPr>
        <p:spPr>
          <a:xfrm>
            <a:off x="827584" y="1700808"/>
            <a:ext cx="71287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err="1" smtClean="0"/>
              <a:t>Few</a:t>
            </a:r>
            <a:r>
              <a:rPr lang="fi-FI" dirty="0" smtClean="0"/>
              <a:t> </a:t>
            </a:r>
            <a:r>
              <a:rPr lang="fi-FI" dirty="0" err="1" smtClean="0"/>
              <a:t>lessons</a:t>
            </a:r>
            <a:r>
              <a:rPr lang="fi-FI" dirty="0" smtClean="0"/>
              <a:t> at </a:t>
            </a:r>
            <a:r>
              <a:rPr lang="fi-FI" dirty="0" err="1" smtClean="0"/>
              <a:t>school</a:t>
            </a:r>
            <a:r>
              <a:rPr lang="fi-FI" dirty="0" smtClean="0"/>
              <a:t> </a:t>
            </a:r>
            <a:r>
              <a:rPr lang="fi-FI" dirty="0" err="1" smtClean="0"/>
              <a:t>together</a:t>
            </a:r>
            <a:r>
              <a:rPr lang="fi-FI" dirty="0" smtClean="0"/>
              <a:t> </a:t>
            </a:r>
            <a:r>
              <a:rPr lang="fi-FI" dirty="0" err="1" smtClean="0"/>
              <a:t>before</a:t>
            </a:r>
            <a:r>
              <a:rPr lang="fi-FI" dirty="0" smtClean="0"/>
              <a:t> </a:t>
            </a:r>
            <a:r>
              <a:rPr lang="fi-FI" dirty="0" err="1" smtClean="0"/>
              <a:t>going</a:t>
            </a:r>
            <a:r>
              <a:rPr lang="fi-FI" dirty="0" smtClean="0"/>
              <a:t> to </a:t>
            </a:r>
            <a:r>
              <a:rPr lang="fi-FI" dirty="0" err="1" smtClean="0"/>
              <a:t>visit</a:t>
            </a:r>
            <a:r>
              <a:rPr lang="fi-FI" dirty="0" smtClean="0"/>
              <a:t> </a:t>
            </a:r>
            <a:r>
              <a:rPr lang="fi-FI" dirty="0" err="1" smtClean="0"/>
              <a:t>working</a:t>
            </a:r>
            <a:r>
              <a:rPr lang="fi-FI" dirty="0" smtClean="0"/>
              <a:t> </a:t>
            </a:r>
            <a:r>
              <a:rPr lang="fi-FI" dirty="0" err="1" smtClean="0"/>
              <a:t>places</a:t>
            </a:r>
            <a:r>
              <a:rPr lang="fi-FI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smtClean="0"/>
              <a:t>At </a:t>
            </a:r>
            <a:r>
              <a:rPr lang="fi-FI" dirty="0" err="1" smtClean="0"/>
              <a:t>lessons</a:t>
            </a:r>
            <a:r>
              <a:rPr lang="fi-FI" dirty="0" smtClean="0"/>
              <a:t> </a:t>
            </a:r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use</a:t>
            </a:r>
            <a:r>
              <a:rPr lang="fi-FI" dirty="0" smtClean="0"/>
              <a:t> internet to </a:t>
            </a:r>
            <a:r>
              <a:rPr lang="fi-FI" dirty="0" err="1" smtClean="0"/>
              <a:t>find</a:t>
            </a:r>
            <a:r>
              <a:rPr lang="fi-FI" dirty="0" smtClean="0"/>
              <a:t> </a:t>
            </a:r>
            <a:r>
              <a:rPr lang="fi-FI" dirty="0" err="1" smtClean="0"/>
              <a:t>information</a:t>
            </a:r>
            <a:r>
              <a:rPr lang="fi-FI" dirty="0" smtClean="0"/>
              <a:t> </a:t>
            </a:r>
            <a:r>
              <a:rPr lang="fi-FI" dirty="0" err="1" smtClean="0"/>
              <a:t>about</a:t>
            </a:r>
            <a:r>
              <a:rPr lang="fi-FI" dirty="0" smtClean="0"/>
              <a:t> </a:t>
            </a:r>
            <a:r>
              <a:rPr lang="fi-FI" dirty="0" err="1" smtClean="0"/>
              <a:t>different</a:t>
            </a:r>
            <a:r>
              <a:rPr lang="fi-FI" dirty="0" smtClean="0"/>
              <a:t> </a:t>
            </a:r>
            <a:r>
              <a:rPr lang="fi-FI" dirty="0" err="1" smtClean="0"/>
              <a:t>jobs</a:t>
            </a:r>
            <a:r>
              <a:rPr lang="fi-FI" dirty="0" smtClean="0"/>
              <a:t>, </a:t>
            </a:r>
            <a:r>
              <a:rPr lang="fi-FI" dirty="0" err="1" smtClean="0"/>
              <a:t>careers</a:t>
            </a:r>
            <a:r>
              <a:rPr lang="fi-FI" dirty="0" smtClean="0"/>
              <a:t>, </a:t>
            </a:r>
            <a:r>
              <a:rPr lang="fi-FI" dirty="0" err="1" smtClean="0"/>
              <a:t>working</a:t>
            </a:r>
            <a:r>
              <a:rPr lang="fi-FI" dirty="0" smtClean="0"/>
              <a:t> </a:t>
            </a:r>
            <a:r>
              <a:rPr lang="fi-FI" dirty="0" err="1" smtClean="0"/>
              <a:t>places</a:t>
            </a:r>
            <a:r>
              <a:rPr lang="fi-FI" dirty="0" smtClean="0"/>
              <a:t> and </a:t>
            </a:r>
            <a:r>
              <a:rPr lang="fi-FI" dirty="0" err="1" smtClean="0"/>
              <a:t>enterprises</a:t>
            </a:r>
            <a:r>
              <a:rPr lang="fi-FI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smtClean="0"/>
              <a:t>Group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make</a:t>
            </a:r>
            <a:r>
              <a:rPr lang="fi-FI" dirty="0" smtClean="0"/>
              <a:t> </a:t>
            </a:r>
            <a:r>
              <a:rPr lang="fi-FI" dirty="0" err="1" smtClean="0"/>
              <a:t>visits</a:t>
            </a:r>
            <a:r>
              <a:rPr lang="fi-FI" dirty="0" smtClean="0"/>
              <a:t> to </a:t>
            </a:r>
            <a:r>
              <a:rPr lang="fi-FI" dirty="0" err="1" smtClean="0"/>
              <a:t>enterprises</a:t>
            </a:r>
            <a:r>
              <a:rPr lang="fi-FI" dirty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ask</a:t>
            </a:r>
            <a:r>
              <a:rPr lang="fi-FI" dirty="0" smtClean="0"/>
              <a:t> </a:t>
            </a:r>
            <a:r>
              <a:rPr lang="fi-FI" dirty="0" err="1" smtClean="0"/>
              <a:t>visitors</a:t>
            </a:r>
            <a:r>
              <a:rPr lang="fi-FI" dirty="0" smtClean="0"/>
              <a:t> to </a:t>
            </a:r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school</a:t>
            </a:r>
            <a:r>
              <a:rPr lang="fi-FI" dirty="0" smtClean="0"/>
              <a:t> to </a:t>
            </a:r>
            <a:r>
              <a:rPr lang="fi-FI" dirty="0" err="1" smtClean="0"/>
              <a:t>introduce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careers</a:t>
            </a:r>
            <a:r>
              <a:rPr lang="fi-FI" dirty="0"/>
              <a:t>.</a:t>
            </a:r>
            <a:endParaRPr lang="fi-FI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practice</a:t>
            </a:r>
            <a:r>
              <a:rPr lang="fi-FI" dirty="0" smtClean="0"/>
              <a:t> to </a:t>
            </a:r>
            <a:r>
              <a:rPr lang="fi-FI" dirty="0" err="1" smtClean="0"/>
              <a:t>take</a:t>
            </a:r>
            <a:r>
              <a:rPr lang="fi-FI" dirty="0" smtClean="0"/>
              <a:t> </a:t>
            </a:r>
            <a:r>
              <a:rPr lang="fi-FI" dirty="0" err="1" smtClean="0"/>
              <a:t>contact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possible</a:t>
            </a:r>
            <a:r>
              <a:rPr lang="fi-FI" dirty="0" smtClean="0"/>
              <a:t> </a:t>
            </a:r>
            <a:r>
              <a:rPr lang="fi-FI" dirty="0" err="1" smtClean="0"/>
              <a:t>employments</a:t>
            </a:r>
            <a:r>
              <a:rPr lang="fi-FI" dirty="0" smtClean="0"/>
              <a:t>. </a:t>
            </a:r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practice</a:t>
            </a:r>
            <a:r>
              <a:rPr lang="fi-FI" dirty="0" smtClean="0"/>
              <a:t> to </a:t>
            </a:r>
            <a:r>
              <a:rPr lang="fi-FI" dirty="0" err="1" smtClean="0"/>
              <a:t>take</a:t>
            </a:r>
            <a:r>
              <a:rPr lang="fi-FI" dirty="0" smtClean="0"/>
              <a:t> </a:t>
            </a:r>
            <a:r>
              <a:rPr lang="fi-FI" dirty="0" err="1" smtClean="0"/>
              <a:t>part</a:t>
            </a:r>
            <a:r>
              <a:rPr lang="fi-FI" dirty="0" smtClean="0"/>
              <a:t> in </a:t>
            </a:r>
            <a:r>
              <a:rPr lang="fi-FI" dirty="0" err="1" smtClean="0"/>
              <a:t>employment-interviews</a:t>
            </a:r>
            <a:r>
              <a:rPr lang="fi-FI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Student has to find a working place, where she or he can visit about two weeks</a:t>
            </a:r>
            <a:r>
              <a:rPr lang="en-US" dirty="0" smtClean="0"/>
              <a:t>.</a:t>
            </a:r>
            <a:endParaRPr lang="fi-FI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err="1" smtClean="0"/>
              <a:t>Student</a:t>
            </a:r>
            <a:r>
              <a:rPr lang="fi-FI" dirty="0" smtClean="0"/>
              <a:t> </a:t>
            </a:r>
            <a:r>
              <a:rPr lang="fi-FI" dirty="0" err="1" smtClean="0"/>
              <a:t>makes</a:t>
            </a:r>
            <a:r>
              <a:rPr lang="fi-FI" dirty="0" smtClean="0"/>
              <a:t> a portfolio. It </a:t>
            </a:r>
            <a:r>
              <a:rPr lang="fi-FI" dirty="0" err="1" smtClean="0"/>
              <a:t>includes</a:t>
            </a:r>
            <a:r>
              <a:rPr lang="fi-FI" dirty="0" smtClean="0"/>
              <a:t> for </a:t>
            </a:r>
            <a:r>
              <a:rPr lang="fi-FI" dirty="0" err="1" smtClean="0"/>
              <a:t>example</a:t>
            </a:r>
            <a:r>
              <a:rPr lang="fi-FI" dirty="0" smtClean="0"/>
              <a:t> </a:t>
            </a:r>
            <a:r>
              <a:rPr lang="fi-FI" dirty="0" err="1" smtClean="0"/>
              <a:t>own</a:t>
            </a:r>
            <a:r>
              <a:rPr lang="fi-FI" dirty="0" smtClean="0"/>
              <a:t> </a:t>
            </a:r>
            <a:r>
              <a:rPr lang="fi-FI" dirty="0" err="1" smtClean="0"/>
              <a:t>interests</a:t>
            </a:r>
            <a:r>
              <a:rPr lang="fi-FI" dirty="0" smtClean="0"/>
              <a:t> and </a:t>
            </a:r>
            <a:r>
              <a:rPr lang="fi-FI" dirty="0" err="1" smtClean="0"/>
              <a:t>working</a:t>
            </a:r>
            <a:r>
              <a:rPr lang="fi-FI" dirty="0" smtClean="0"/>
              <a:t> </a:t>
            </a:r>
            <a:r>
              <a:rPr lang="fi-FI" dirty="0" err="1" smtClean="0"/>
              <a:t>history</a:t>
            </a:r>
            <a:r>
              <a:rPr lang="fi-FI" dirty="0" smtClean="0"/>
              <a:t>, </a:t>
            </a:r>
            <a:r>
              <a:rPr lang="fi-FI" dirty="0" err="1" smtClean="0"/>
              <a:t>different</a:t>
            </a:r>
            <a:r>
              <a:rPr lang="fi-FI" dirty="0" smtClean="0"/>
              <a:t> </a:t>
            </a:r>
            <a:r>
              <a:rPr lang="fi-FI" dirty="0" err="1" smtClean="0"/>
              <a:t>courses</a:t>
            </a:r>
            <a:r>
              <a:rPr lang="fi-FI" dirty="0" smtClean="0"/>
              <a:t>, a </a:t>
            </a:r>
            <a:r>
              <a:rPr lang="fi-FI" dirty="0" err="1" smtClean="0"/>
              <a:t>job</a:t>
            </a:r>
            <a:r>
              <a:rPr lang="fi-FI" dirty="0" smtClean="0"/>
              <a:t> </a:t>
            </a:r>
            <a:r>
              <a:rPr lang="fi-FI" dirty="0" err="1" smtClean="0"/>
              <a:t>application</a:t>
            </a:r>
            <a:r>
              <a:rPr lang="fi-FI" dirty="0" smtClean="0"/>
              <a:t>, CV, a </a:t>
            </a:r>
            <a:r>
              <a:rPr lang="fi-FI" dirty="0" err="1" smtClean="0"/>
              <a:t>representation</a:t>
            </a:r>
            <a:r>
              <a:rPr lang="fi-FI" dirty="0" smtClean="0"/>
              <a:t> of </a:t>
            </a:r>
            <a:r>
              <a:rPr lang="fi-FI" dirty="0" err="1" smtClean="0"/>
              <a:t>own</a:t>
            </a:r>
            <a:r>
              <a:rPr lang="fi-FI" dirty="0" smtClean="0"/>
              <a:t> </a:t>
            </a:r>
            <a:r>
              <a:rPr lang="fi-FI" dirty="0" err="1" smtClean="0"/>
              <a:t>visit</a:t>
            </a:r>
            <a:r>
              <a:rPr lang="fi-FI" dirty="0" smtClean="0"/>
              <a:t> in </a:t>
            </a:r>
            <a:r>
              <a:rPr lang="fi-FI" dirty="0" err="1" smtClean="0"/>
              <a:t>working</a:t>
            </a:r>
            <a:r>
              <a:rPr lang="fi-FI" dirty="0" smtClean="0"/>
              <a:t> </a:t>
            </a:r>
            <a:r>
              <a:rPr lang="fi-FI" dirty="0" err="1" smtClean="0"/>
              <a:t>place</a:t>
            </a:r>
            <a:r>
              <a:rPr lang="fi-FI" dirty="0" smtClean="0"/>
              <a:t>, a </a:t>
            </a:r>
            <a:r>
              <a:rPr lang="fi-FI" dirty="0" err="1" smtClean="0"/>
              <a:t>working-diary</a:t>
            </a:r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smtClean="0"/>
              <a:t>Portfolio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include</a:t>
            </a:r>
            <a:r>
              <a:rPr lang="fi-FI" dirty="0" smtClean="0"/>
              <a:t> a </a:t>
            </a:r>
            <a:r>
              <a:rPr lang="fi-FI" dirty="0" err="1" smtClean="0"/>
              <a:t>interview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representation</a:t>
            </a:r>
            <a:r>
              <a:rPr lang="fi-FI" dirty="0" smtClean="0"/>
              <a:t> of an </a:t>
            </a:r>
            <a:r>
              <a:rPr lang="fi-FI" dirty="0" err="1" smtClean="0"/>
              <a:t>product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a </a:t>
            </a:r>
            <a:r>
              <a:rPr lang="fi-FI" dirty="0" err="1" smtClean="0"/>
              <a:t>service</a:t>
            </a:r>
            <a:r>
              <a:rPr lang="fi-FI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smtClean="0"/>
              <a:t>Portfolio-</a:t>
            </a:r>
            <a:r>
              <a:rPr lang="fi-FI" dirty="0" err="1" smtClean="0"/>
              <a:t>materials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delivered</a:t>
            </a:r>
            <a:r>
              <a:rPr lang="fi-FI" dirty="0" smtClean="0"/>
              <a:t> </a:t>
            </a:r>
            <a:r>
              <a:rPr lang="fi-FI" dirty="0" err="1" smtClean="0"/>
              <a:t>using</a:t>
            </a:r>
            <a:r>
              <a:rPr lang="fi-FI" dirty="0" smtClean="0"/>
              <a:t> internet.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smtClean="0"/>
              <a:t> In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end</a:t>
            </a:r>
            <a:r>
              <a:rPr lang="fi-FI" dirty="0" smtClean="0"/>
              <a:t> of </a:t>
            </a:r>
            <a:r>
              <a:rPr lang="fi-FI" dirty="0" err="1" smtClean="0"/>
              <a:t>course</a:t>
            </a:r>
            <a:r>
              <a:rPr lang="fi-FI" dirty="0" smtClean="0"/>
              <a:t> </a:t>
            </a:r>
            <a:r>
              <a:rPr lang="fi-FI" dirty="0" err="1" smtClean="0"/>
              <a:t>portfolios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evaluated</a:t>
            </a:r>
            <a:r>
              <a:rPr lang="fi-FI" dirty="0" smtClean="0"/>
              <a:t> </a:t>
            </a:r>
            <a:r>
              <a:rPr lang="fi-FI" dirty="0" err="1" smtClean="0"/>
              <a:t>together</a:t>
            </a:r>
            <a:r>
              <a:rPr lang="fi-FI" dirty="0" smtClean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 err="1" smtClean="0"/>
              <a:t>Some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portfolio-</a:t>
            </a:r>
            <a:r>
              <a:rPr lang="fi-FI" dirty="0" err="1" smtClean="0"/>
              <a:t>materials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used</a:t>
            </a:r>
            <a:r>
              <a:rPr lang="fi-FI" dirty="0" smtClean="0"/>
              <a:t> on </a:t>
            </a:r>
            <a:r>
              <a:rPr lang="fi-FI" dirty="0" err="1" smtClean="0"/>
              <a:t>school’s</a:t>
            </a:r>
            <a:r>
              <a:rPr lang="fi-FI" dirty="0"/>
              <a:t> </a:t>
            </a:r>
            <a:r>
              <a:rPr lang="fi-FI" dirty="0" err="1" smtClean="0"/>
              <a:t>homepage</a:t>
            </a:r>
            <a:r>
              <a:rPr lang="fi-FI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52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2: Assessment  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5536" y="1700808"/>
            <a:ext cx="8568952" cy="4320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 dirty="0" smtClean="0">
              <a:latin typeface="+mj-lt"/>
            </a:endParaRP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Please </a:t>
            </a:r>
            <a:r>
              <a:rPr lang="en-US" sz="2600" dirty="0">
                <a:latin typeface="+mj-lt"/>
              </a:rPr>
              <a:t>describe how you intend to assess the outcomes of the scenario. Define steps and activities, if applicable</a:t>
            </a:r>
            <a:r>
              <a:rPr lang="en-US" sz="2600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The evaluation of the course: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Student has to take part in lessons and be active.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Student has to find a working place, where she or he can visit about two weeks.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Student makes a portfolio on the course.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The portfolio is evaluated. Students also make a little presentation of their working place to other students.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Students either pass or not the course. There is no other marks.</a:t>
            </a:r>
            <a:endParaRPr lang="en-US" sz="2600" dirty="0">
              <a:latin typeface="+mj-lt"/>
            </a:endParaRP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6255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Resources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2496334"/>
            <a:ext cx="8568952" cy="3092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+mj-lt"/>
              </a:rPr>
              <a:t>Please identify at least 5 resources (links, files </a:t>
            </a:r>
            <a:r>
              <a:rPr lang="en-US" sz="2600" dirty="0" err="1">
                <a:latin typeface="+mj-lt"/>
              </a:rPr>
              <a:t>etc</a:t>
            </a:r>
            <a:r>
              <a:rPr lang="en-US" sz="2600" dirty="0">
                <a:latin typeface="+mj-lt"/>
              </a:rPr>
              <a:t>) that will be used in the scenario. You are advised to look for relevant resources on the ODS portal. You can also add external resources</a:t>
            </a:r>
            <a:r>
              <a:rPr lang="en-US" sz="2600" dirty="0" smtClean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Links:</a:t>
            </a:r>
          </a:p>
          <a:p>
            <a:pPr marL="0" indent="0">
              <a:buNone/>
            </a:pPr>
            <a:r>
              <a:rPr lang="en-US" sz="2600" dirty="0">
                <a:latin typeface="+mj-lt"/>
              </a:rPr>
              <a:t>	</a:t>
            </a:r>
            <a:r>
              <a:rPr lang="en-US" sz="2600" dirty="0"/>
              <a:t>I</a:t>
            </a:r>
            <a:r>
              <a:rPr lang="en-US" sz="2600" dirty="0" smtClean="0"/>
              <a:t>nformation </a:t>
            </a:r>
            <a:r>
              <a:rPr lang="en-US" sz="2600" dirty="0"/>
              <a:t>for workers, in </a:t>
            </a:r>
            <a:r>
              <a:rPr lang="en-US" sz="2600" dirty="0" smtClean="0"/>
              <a:t>Finnish		</a:t>
            </a:r>
            <a:r>
              <a:rPr lang="en-US" sz="2600" dirty="0" smtClean="0">
                <a:latin typeface="+mj-lt"/>
                <a:hlinkClick r:id="rId3"/>
              </a:rPr>
              <a:t>www.tyoelamaan.fi</a:t>
            </a:r>
            <a:endParaRPr lang="en-US" sz="2600" dirty="0" smtClean="0">
              <a:latin typeface="+mj-lt"/>
            </a:endParaRP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	</a:t>
            </a:r>
            <a:r>
              <a:rPr lang="en-US" sz="2600" dirty="0" smtClean="0"/>
              <a:t>Help </a:t>
            </a:r>
            <a:r>
              <a:rPr lang="en-US" sz="2600" dirty="0"/>
              <a:t>to find your </a:t>
            </a:r>
            <a:r>
              <a:rPr lang="en-US" sz="2600" dirty="0" smtClean="0"/>
              <a:t>career				</a:t>
            </a:r>
            <a:r>
              <a:rPr lang="en-US" sz="2600" dirty="0" smtClean="0">
                <a:latin typeface="+mj-lt"/>
                <a:hlinkClick r:id="rId4"/>
              </a:rPr>
              <a:t>www.opintopolku.fi</a:t>
            </a:r>
            <a:r>
              <a:rPr lang="en-US" sz="2600" dirty="0" smtClean="0">
                <a:latin typeface="+mj-lt"/>
              </a:rPr>
              <a:t>	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		</a:t>
            </a:r>
            <a:r>
              <a:rPr lang="en-US" sz="2600" dirty="0">
                <a:latin typeface="+mj-lt"/>
              </a:rPr>
              <a:t>	</a:t>
            </a:r>
            <a:r>
              <a:rPr lang="en-US" sz="2600" dirty="0" smtClean="0">
                <a:latin typeface="+mj-lt"/>
              </a:rPr>
              <a:t>				 	</a:t>
            </a:r>
            <a:r>
              <a:rPr lang="en-US" sz="2600" dirty="0" smtClean="0">
                <a:latin typeface="+mj-lt"/>
                <a:hlinkClick r:id="rId5"/>
              </a:rPr>
              <a:t>www.kunkoululoppuu.fi</a:t>
            </a:r>
            <a:r>
              <a:rPr lang="en-US" sz="2600" dirty="0" smtClean="0">
                <a:latin typeface="+mj-lt"/>
              </a:rPr>
              <a:t>		</a:t>
            </a:r>
          </a:p>
          <a:p>
            <a:pPr marL="0" indent="0">
              <a:buNone/>
            </a:pPr>
            <a:r>
              <a:rPr lang="en-US" sz="2600" dirty="0">
                <a:latin typeface="+mj-lt"/>
              </a:rPr>
              <a:t>	</a:t>
            </a:r>
            <a:r>
              <a:rPr lang="en-US" sz="2600" dirty="0" smtClean="0">
                <a:latin typeface="+mj-lt"/>
              </a:rPr>
              <a:t>							</a:t>
            </a:r>
            <a:r>
              <a:rPr lang="en-US" sz="2600" dirty="0" smtClean="0">
                <a:latin typeface="+mj-lt"/>
                <a:hlinkClick r:id="rId6"/>
              </a:rPr>
              <a:t>www.opintoluotsi.fi</a:t>
            </a:r>
            <a:endParaRPr lang="en-US" sz="2600" dirty="0" smtClean="0">
              <a:latin typeface="+mj-lt"/>
            </a:endParaRPr>
          </a:p>
          <a:p>
            <a:pPr marL="0" indent="0">
              <a:buNone/>
            </a:pPr>
            <a:r>
              <a:rPr lang="en-US" sz="2600" dirty="0">
                <a:latin typeface="+mj-lt"/>
              </a:rPr>
              <a:t>	</a:t>
            </a:r>
            <a:r>
              <a:rPr lang="en-US" sz="2600" dirty="0" smtClean="0">
                <a:latin typeface="+mj-lt"/>
              </a:rPr>
              <a:t>							</a:t>
            </a:r>
            <a:r>
              <a:rPr lang="en-US" sz="2600" dirty="0" smtClean="0">
                <a:latin typeface="+mj-lt"/>
                <a:hlinkClick r:id="rId7"/>
              </a:rPr>
              <a:t>www.te-palvelut.fi</a:t>
            </a:r>
            <a:endParaRPr lang="en-US" sz="2600" dirty="0" smtClean="0">
              <a:latin typeface="+mj-lt"/>
            </a:endParaRP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Resources on the ODS portal:</a:t>
            </a:r>
          </a:p>
          <a:p>
            <a:pPr marL="0" indent="0">
              <a:buNone/>
            </a:pPr>
            <a:r>
              <a:rPr lang="en-US" sz="2600" dirty="0" smtClean="0">
                <a:latin typeface="+mj-lt"/>
              </a:rPr>
              <a:t>Find a job – application for the job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97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you wish, please, add any other specifications or guidelines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48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5699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Once you complete this </a:t>
            </a:r>
            <a:r>
              <a:rPr lang="en-US" sz="2800" dirty="0" err="1" smtClean="0"/>
              <a:t>ppt</a:t>
            </a:r>
            <a:r>
              <a:rPr lang="en-US" sz="2800" dirty="0" smtClean="0"/>
              <a:t>, please upload it on the Summer </a:t>
            </a:r>
            <a:r>
              <a:rPr lang="en-US" sz="2800" dirty="0"/>
              <a:t>School’s community </a:t>
            </a:r>
            <a:r>
              <a:rPr lang="en-US" sz="2800" dirty="0" smtClean="0"/>
              <a:t>in the “Resources area” as an educational object 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portal.opendiscoveryspace.eu/community/ods-summer-school-2015-804293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Also please don’t forget to send it to Eleni Chelioti </a:t>
            </a:r>
            <a:r>
              <a:rPr lang="en-US" sz="2800" dirty="0" smtClean="0">
                <a:hlinkClick r:id="rId3"/>
              </a:rPr>
              <a:t>chelioti@ea.gr</a:t>
            </a:r>
            <a:r>
              <a:rPr lang="en-US" sz="2800" dirty="0" smtClean="0"/>
              <a:t>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18235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710</TotalTime>
  <Words>1013</Words>
  <Application>Microsoft Office PowerPoint</Application>
  <PresentationFormat>Näytössä katseltava diaesitys (4:3)</PresentationFormat>
  <Paragraphs>123</Paragraphs>
  <Slides>16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Calibri</vt:lpstr>
      <vt:lpstr>Constantia</vt:lpstr>
      <vt:lpstr>Courier New</vt:lpstr>
      <vt:lpstr>Wingdings 2</vt:lpstr>
      <vt:lpstr>Flow</vt:lpstr>
      <vt:lpstr>Summer School 2015 Mati, Greece, July 12-17</vt:lpstr>
      <vt:lpstr>Basic info on the scenario:</vt:lpstr>
      <vt:lpstr>Educational objectives and pupils’ competences targeted: </vt:lpstr>
      <vt:lpstr> Pupils’ ages: </vt:lpstr>
      <vt:lpstr>Which school needs does your scenario address?  </vt:lpstr>
      <vt:lpstr>Innovative characteristics</vt:lpstr>
      <vt:lpstr>Parental engagement </vt:lpstr>
      <vt:lpstr>Parental engagement </vt:lpstr>
      <vt:lpstr>Equal learning opportunities</vt:lpstr>
      <vt:lpstr>Game-based learning</vt:lpstr>
      <vt:lpstr>Phase 1: Preparation  </vt:lpstr>
      <vt:lpstr>Phase 2: Implementation   </vt:lpstr>
      <vt:lpstr>Phase 2: Assessment   </vt:lpstr>
      <vt:lpstr>Resources</vt:lpstr>
      <vt:lpstr>If you wish, please, add any other specifications or guidelines</vt:lpstr>
      <vt:lpstr>Once you complete this ppt, please upload it on the Summer School’s community in the “Resources area” as an educational object http://portal.opendiscoveryspace.eu/community/ods-summer-school-2015-804293   Also please don’t forget to send it to Eleni Chelioti chelioti@ea.gr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Discovery Space Summer Academy 2014</dc:title>
  <dc:creator>Chelioti Eleni</dc:creator>
  <cp:lastModifiedBy>Sari Rinta-Säntti</cp:lastModifiedBy>
  <cp:revision>60</cp:revision>
  <dcterms:created xsi:type="dcterms:W3CDTF">2014-06-12T09:44:21Z</dcterms:created>
  <dcterms:modified xsi:type="dcterms:W3CDTF">2015-06-24T06:04:00Z</dcterms:modified>
</cp:coreProperties>
</file>