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57" r:id="rId3"/>
    <p:sldId id="273" r:id="rId4"/>
    <p:sldId id="274" r:id="rId5"/>
    <p:sldId id="275" r:id="rId6"/>
    <p:sldId id="258" r:id="rId7"/>
    <p:sldId id="276" r:id="rId8"/>
    <p:sldId id="259" r:id="rId9"/>
    <p:sldId id="261" r:id="rId10"/>
    <p:sldId id="269" r:id="rId11"/>
    <p:sldId id="262" r:id="rId12"/>
    <p:sldId id="270" r:id="rId13"/>
    <p:sldId id="271" r:id="rId14"/>
    <p:sldId id="264" r:id="rId15"/>
    <p:sldId id="265" r:id="rId16"/>
    <p:sldId id="266" r:id="rId17"/>
    <p:sldId id="277" r:id="rId18"/>
    <p:sldId id="278" r:id="rId19"/>
    <p:sldId id="267" r:id="rId20"/>
    <p:sldId id="272"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60"/>
  </p:normalViewPr>
  <p:slideViewPr>
    <p:cSldViewPr>
      <p:cViewPr varScale="1">
        <p:scale>
          <a:sx n="81" d="100"/>
          <a:sy n="81" d="100"/>
        </p:scale>
        <p:origin x="106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C9F9B18-C178-454A-B2C4-5180EBDA6A70}" type="datetimeFigureOut">
              <a:rPr lang="el-GR" smtClean="0"/>
              <a:t>7/7/2015</a:t>
            </a:fld>
            <a:endParaRPr lang="el-GR"/>
          </a:p>
        </p:txBody>
      </p:sp>
      <p:sp>
        <p:nvSpPr>
          <p:cNvPr id="19" name="Footer Placeholder 18"/>
          <p:cNvSpPr>
            <a:spLocks noGrp="1"/>
          </p:cNvSpPr>
          <p:nvPr>
            <p:ph type="ftr" sz="quarter" idx="11"/>
          </p:nvPr>
        </p:nvSpPr>
        <p:spPr/>
        <p:txBody>
          <a:bodyPr/>
          <a:lstStyle/>
          <a:p>
            <a:endParaRPr lang="el-GR"/>
          </a:p>
        </p:txBody>
      </p:sp>
      <p:sp>
        <p:nvSpPr>
          <p:cNvPr id="27" name="Slide Number Placeholder 26"/>
          <p:cNvSpPr>
            <a:spLocks noGrp="1"/>
          </p:cNvSpPr>
          <p:nvPr>
            <p:ph type="sldNum" sz="quarter" idx="12"/>
          </p:nvPr>
        </p:nvSpPr>
        <p:spPr/>
        <p:txBody>
          <a:bodyPr/>
          <a:lstStyle/>
          <a:p>
            <a:fld id="{20A1E926-0022-403E-962D-4BEE7D175F92}" type="slidenum">
              <a:rPr lang="el-GR" smtClean="0"/>
              <a:t>‹Nr.›</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9F9B18-C178-454A-B2C4-5180EBDA6A70}" type="datetimeFigureOut">
              <a:rPr lang="el-GR" smtClean="0"/>
              <a:t>7/7/2015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A1E926-0022-403E-962D-4BEE7D175F92}" type="slidenum">
              <a:rPr lang="el-GR" smtClean="0"/>
              <a:t>‹Nr.›</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9F9B18-C178-454A-B2C4-5180EBDA6A70}" type="datetimeFigureOut">
              <a:rPr lang="el-GR" smtClean="0"/>
              <a:t>7/7/2015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A1E926-0022-403E-962D-4BEE7D175F92}" type="slidenum">
              <a:rPr lang="el-GR" smtClean="0"/>
              <a:t>‹Nr.›</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9F9B18-C178-454A-B2C4-5180EBDA6A70}" type="datetimeFigureOut">
              <a:rPr lang="el-GR" smtClean="0"/>
              <a:t>7/7/2015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A1E926-0022-403E-962D-4BEE7D175F92}" type="slidenum">
              <a:rPr lang="el-GR" smtClean="0"/>
              <a:t>‹Nr.›</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9F9B18-C178-454A-B2C4-5180EBDA6A70}" type="datetimeFigureOut">
              <a:rPr lang="el-GR" smtClean="0"/>
              <a:t>7/7/2015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A1E926-0022-403E-962D-4BEE7D175F92}" type="slidenum">
              <a:rPr lang="el-GR" smtClean="0"/>
              <a:t>‹Nr.›</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9F9B18-C178-454A-B2C4-5180EBDA6A70}" type="datetimeFigureOut">
              <a:rPr lang="el-GR" smtClean="0"/>
              <a:t>7/7/2015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0A1E926-0022-403E-962D-4BEE7D175F92}" type="slidenum">
              <a:rPr lang="el-GR" smtClean="0"/>
              <a:t>‹Nr.›</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9F9B18-C178-454A-B2C4-5180EBDA6A70}" type="datetimeFigureOut">
              <a:rPr lang="el-GR" smtClean="0"/>
              <a:t>7/7/2015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0A1E926-0022-403E-962D-4BEE7D175F92}" type="slidenum">
              <a:rPr lang="el-GR" smtClean="0"/>
              <a:t>‹Nr.›</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9F9B18-C178-454A-B2C4-5180EBDA6A70}" type="datetimeFigureOut">
              <a:rPr lang="el-GR" smtClean="0"/>
              <a:t>7/7/2015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0A1E926-0022-403E-962D-4BEE7D175F92}" type="slidenum">
              <a:rPr lang="el-GR" smtClean="0"/>
              <a:t>‹Nr.›</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F9B18-C178-454A-B2C4-5180EBDA6A70}" type="datetimeFigureOut">
              <a:rPr lang="el-GR" smtClean="0"/>
              <a:t>7/7/2015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0A1E926-0022-403E-962D-4BEE7D175F92}" type="slidenum">
              <a:rPr lang="el-GR" smtClean="0"/>
              <a:t>‹Nr.›</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9F9B18-C178-454A-B2C4-5180EBDA6A70}" type="datetimeFigureOut">
              <a:rPr lang="el-GR" smtClean="0"/>
              <a:t>7/7/2015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0A1E926-0022-403E-962D-4BEE7D175F92}" type="slidenum">
              <a:rPr lang="el-GR" smtClean="0"/>
              <a:t>‹Nr.›</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9F9B18-C178-454A-B2C4-5180EBDA6A70}" type="datetimeFigureOut">
              <a:rPr lang="el-GR" smtClean="0"/>
              <a:t>7/7/2015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077200" y="6356350"/>
            <a:ext cx="609600" cy="365125"/>
          </a:xfrm>
        </p:spPr>
        <p:txBody>
          <a:bodyPr/>
          <a:lstStyle/>
          <a:p>
            <a:fld id="{20A1E926-0022-403E-962D-4BEE7D175F92}" type="slidenum">
              <a:rPr lang="el-GR" smtClean="0"/>
              <a:t>‹Nr.›</a:t>
            </a:fld>
            <a:endParaRPr lang="el-G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9F9B18-C178-454A-B2C4-5180EBDA6A70}" type="datetimeFigureOut">
              <a:rPr lang="el-GR" smtClean="0"/>
              <a:t>7/7/2015</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0A1E926-0022-403E-962D-4BEE7D175F92}" type="slidenum">
              <a:rPr lang="el-GR" smtClean="0"/>
              <a:t>‹Nr.›</a:t>
            </a:fld>
            <a:endParaRPr lang="el-G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blindenfussball.de/pdf/TrainerBuch_Blindenfussball.pdf" TargetMode="External"/><Relationship Id="rId2" Type="http://schemas.openxmlformats.org/officeDocument/2006/relationships/hyperlink" Target="http://www.teckbote.de/nachrichten/sport_artikel,-Zwischen-Toleranz-und-Training-_arid,85341.html" TargetMode="External"/><Relationship Id="rId1" Type="http://schemas.openxmlformats.org/officeDocument/2006/relationships/slideLayout" Target="../slideLayouts/slideLayout2.xml"/><Relationship Id="rId4" Type="http://schemas.openxmlformats.org/officeDocument/2006/relationships/hyperlink" Target="http://portal.opendiscoveryspace.eu/de/node/81953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helioti@ea.gr" TargetMode="External"/><Relationship Id="rId2" Type="http://schemas.openxmlformats.org/officeDocument/2006/relationships/hyperlink" Target="http://portal.opendiscoveryspace.eu/community/ods-summer-school-2015-80429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9915"/>
          <a:stretch/>
        </p:blipFill>
        <p:spPr>
          <a:xfrm>
            <a:off x="467544" y="1769907"/>
            <a:ext cx="4928272" cy="3930892"/>
          </a:xfrm>
          <a:prstGeom prst="rect">
            <a:avLst/>
          </a:prstGeom>
        </p:spPr>
      </p:pic>
      <p:sp>
        <p:nvSpPr>
          <p:cNvPr id="2" name="Title 1"/>
          <p:cNvSpPr>
            <a:spLocks noGrp="1"/>
          </p:cNvSpPr>
          <p:nvPr>
            <p:ph type="ctrTitle"/>
          </p:nvPr>
        </p:nvSpPr>
        <p:spPr>
          <a:xfrm>
            <a:off x="5366339" y="3086199"/>
            <a:ext cx="3723136" cy="649154"/>
          </a:xfrm>
        </p:spPr>
        <p:txBody>
          <a:bodyPr>
            <a:noAutofit/>
          </a:bodyPr>
          <a:lstStyle/>
          <a:p>
            <a:pPr algn="ctr"/>
            <a:r>
              <a:rPr lang="en-US" sz="4800" dirty="0" smtClean="0"/>
              <a:t>Summer School 2015</a:t>
            </a:r>
            <a:br>
              <a:rPr lang="en-US" sz="4800" dirty="0" smtClean="0"/>
            </a:br>
            <a:r>
              <a:rPr lang="en-US" sz="4800" dirty="0" err="1" smtClean="0"/>
              <a:t>Mati</a:t>
            </a:r>
            <a:r>
              <a:rPr lang="en-US" sz="4800" dirty="0" smtClean="0"/>
              <a:t>, Greece, July 12-17</a:t>
            </a:r>
            <a:endParaRPr lang="el-GR" sz="4800" dirty="0"/>
          </a:p>
        </p:txBody>
      </p:sp>
      <p:sp>
        <p:nvSpPr>
          <p:cNvPr id="3" name="Subtitle 2"/>
          <p:cNvSpPr>
            <a:spLocks noGrp="1"/>
          </p:cNvSpPr>
          <p:nvPr>
            <p:ph type="subTitle" idx="1"/>
          </p:nvPr>
        </p:nvSpPr>
        <p:spPr>
          <a:xfrm>
            <a:off x="3707904" y="5503228"/>
            <a:ext cx="5760640" cy="828092"/>
          </a:xfrm>
        </p:spPr>
        <p:txBody>
          <a:bodyPr>
            <a:noAutofit/>
          </a:bodyPr>
          <a:lstStyle/>
          <a:p>
            <a:pPr algn="ctr"/>
            <a:r>
              <a:rPr lang="en-US" sz="3600" dirty="0" smtClean="0"/>
              <a:t>Educational Scenario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71599"/>
            <a:ext cx="4928272" cy="129830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5732865"/>
            <a:ext cx="1940056" cy="1371604"/>
          </a:xfrm>
          <a:prstGeom prst="rect">
            <a:avLst/>
          </a:prstGeom>
        </p:spPr>
      </p:pic>
      <p:pic>
        <p:nvPicPr>
          <p:cNvPr id="1028" name="Picture 4" descr="C:\Users\chelioti\AppData\Local\Microsoft\Windows\Temporary Internet Files\Content.Outlook\N0GO5AO6\UDL_LOGO_TE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320" y="5735490"/>
            <a:ext cx="1290382" cy="943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138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b="1" dirty="0" smtClean="0"/>
              <a:t>Innovative characteristics</a:t>
            </a:r>
            <a:endParaRPr lang="el-GR" b="1" dirty="0"/>
          </a:p>
        </p:txBody>
      </p:sp>
      <p:sp>
        <p:nvSpPr>
          <p:cNvPr id="3" name="Content Placeholder 2"/>
          <p:cNvSpPr>
            <a:spLocks noGrp="1"/>
          </p:cNvSpPr>
          <p:nvPr>
            <p:ph idx="1"/>
          </p:nvPr>
        </p:nvSpPr>
        <p:spPr>
          <a:xfrm>
            <a:off x="457200" y="1340768"/>
            <a:ext cx="8229600" cy="4896544"/>
          </a:xfrm>
        </p:spPr>
        <p:txBody>
          <a:bodyPr>
            <a:normAutofit fontScale="92500" lnSpcReduction="20000"/>
          </a:bodyPr>
          <a:lstStyle/>
          <a:p>
            <a:r>
              <a:rPr lang="de-DE" dirty="0" err="1" smtClean="0"/>
              <a:t>It</a:t>
            </a:r>
            <a:r>
              <a:rPr lang="de-DE" dirty="0" smtClean="0"/>
              <a:t> was </a:t>
            </a:r>
            <a:r>
              <a:rPr lang="de-DE" dirty="0" err="1" smtClean="0"/>
              <a:t>the</a:t>
            </a:r>
            <a:r>
              <a:rPr lang="de-DE" dirty="0" smtClean="0"/>
              <a:t> </a:t>
            </a:r>
            <a:r>
              <a:rPr lang="de-DE" dirty="0" err="1" smtClean="0"/>
              <a:t>first</a:t>
            </a:r>
            <a:r>
              <a:rPr lang="de-DE" dirty="0" smtClean="0"/>
              <a:t> time </a:t>
            </a:r>
            <a:r>
              <a:rPr lang="de-DE" dirty="0" err="1" smtClean="0"/>
              <a:t>for</a:t>
            </a:r>
            <a:r>
              <a:rPr lang="de-DE" dirty="0" smtClean="0"/>
              <a:t> </a:t>
            </a:r>
            <a:r>
              <a:rPr lang="de-DE" dirty="0" err="1" smtClean="0"/>
              <a:t>the</a:t>
            </a:r>
            <a:r>
              <a:rPr lang="de-DE" dirty="0" smtClean="0"/>
              <a:t> </a:t>
            </a:r>
            <a:r>
              <a:rPr lang="de-DE" dirty="0" err="1" smtClean="0"/>
              <a:t>students</a:t>
            </a:r>
            <a:r>
              <a:rPr lang="de-DE" dirty="0" smtClean="0"/>
              <a:t>, </a:t>
            </a:r>
            <a:r>
              <a:rPr lang="de-DE" dirty="0" err="1" smtClean="0"/>
              <a:t>that</a:t>
            </a:r>
            <a:r>
              <a:rPr lang="de-DE" dirty="0" smtClean="0"/>
              <a:t> </a:t>
            </a:r>
            <a:r>
              <a:rPr lang="de-DE" dirty="0" err="1" smtClean="0"/>
              <a:t>they</a:t>
            </a:r>
            <a:r>
              <a:rPr lang="de-DE" dirty="0" smtClean="0"/>
              <a:t> </a:t>
            </a:r>
            <a:r>
              <a:rPr lang="de-DE" dirty="0" err="1" smtClean="0"/>
              <a:t>played</a:t>
            </a:r>
            <a:r>
              <a:rPr lang="de-DE" dirty="0" smtClean="0"/>
              <a:t> blind </a:t>
            </a:r>
            <a:r>
              <a:rPr lang="de-DE" dirty="0" err="1" smtClean="0"/>
              <a:t>soccer</a:t>
            </a:r>
            <a:r>
              <a:rPr lang="de-DE" dirty="0" smtClean="0"/>
              <a:t> </a:t>
            </a:r>
            <a:r>
              <a:rPr lang="de-DE" dirty="0" err="1" smtClean="0"/>
              <a:t>and</a:t>
            </a:r>
            <a:r>
              <a:rPr lang="de-DE" dirty="0" smtClean="0"/>
              <a:t> </a:t>
            </a:r>
            <a:r>
              <a:rPr lang="de-DE" dirty="0" err="1" smtClean="0"/>
              <a:t>wheelchair</a:t>
            </a:r>
            <a:r>
              <a:rPr lang="de-DE" dirty="0" smtClean="0"/>
              <a:t> </a:t>
            </a:r>
            <a:r>
              <a:rPr lang="de-DE" dirty="0" err="1" smtClean="0"/>
              <a:t>basketball</a:t>
            </a:r>
            <a:endParaRPr lang="de-DE" dirty="0" smtClean="0"/>
          </a:p>
          <a:p>
            <a:endParaRPr lang="de-DE" dirty="0" smtClean="0"/>
          </a:p>
          <a:p>
            <a:r>
              <a:rPr lang="de-DE" dirty="0" smtClean="0"/>
              <a:t>Also </a:t>
            </a:r>
            <a:r>
              <a:rPr lang="de-DE" dirty="0" err="1" smtClean="0"/>
              <a:t>we</a:t>
            </a:r>
            <a:r>
              <a:rPr lang="de-DE" dirty="0" smtClean="0"/>
              <a:t> </a:t>
            </a:r>
            <a:r>
              <a:rPr lang="de-DE" dirty="0" err="1" smtClean="0"/>
              <a:t>had</a:t>
            </a:r>
            <a:r>
              <a:rPr lang="de-DE" dirty="0" smtClean="0"/>
              <a:t> a </a:t>
            </a:r>
            <a:r>
              <a:rPr lang="de-DE" dirty="0" err="1" smtClean="0"/>
              <a:t>guest</a:t>
            </a:r>
            <a:r>
              <a:rPr lang="de-DE" dirty="0" smtClean="0"/>
              <a:t> (Mister Rieger) </a:t>
            </a:r>
            <a:r>
              <a:rPr lang="de-DE" dirty="0" err="1" smtClean="0"/>
              <a:t>during</a:t>
            </a:r>
            <a:r>
              <a:rPr lang="de-DE" dirty="0" smtClean="0"/>
              <a:t> </a:t>
            </a:r>
            <a:r>
              <a:rPr lang="de-DE" dirty="0" err="1" smtClean="0"/>
              <a:t>our</a:t>
            </a:r>
            <a:r>
              <a:rPr lang="de-DE" dirty="0" smtClean="0"/>
              <a:t> </a:t>
            </a:r>
            <a:r>
              <a:rPr lang="de-DE" dirty="0" err="1" smtClean="0"/>
              <a:t>wheelchair</a:t>
            </a:r>
            <a:r>
              <a:rPr lang="de-DE" dirty="0" smtClean="0"/>
              <a:t> </a:t>
            </a:r>
            <a:r>
              <a:rPr lang="de-DE" dirty="0" err="1" smtClean="0"/>
              <a:t>basketball</a:t>
            </a:r>
            <a:r>
              <a:rPr lang="de-DE" dirty="0" smtClean="0"/>
              <a:t> </a:t>
            </a:r>
            <a:r>
              <a:rPr lang="de-DE" dirty="0" err="1" smtClean="0"/>
              <a:t>sessions</a:t>
            </a:r>
            <a:endParaRPr lang="de-DE" dirty="0" smtClean="0"/>
          </a:p>
          <a:p>
            <a:endParaRPr lang="de-DE" dirty="0" smtClean="0"/>
          </a:p>
          <a:p>
            <a:r>
              <a:rPr lang="de-DE" dirty="0" smtClean="0"/>
              <a:t>Mister Rieger </a:t>
            </a:r>
            <a:r>
              <a:rPr lang="de-DE" dirty="0" err="1" smtClean="0"/>
              <a:t>is</a:t>
            </a:r>
            <a:r>
              <a:rPr lang="de-DE" dirty="0" smtClean="0"/>
              <a:t> </a:t>
            </a:r>
            <a:r>
              <a:rPr lang="de-DE" dirty="0" err="1" smtClean="0"/>
              <a:t>paraplegic</a:t>
            </a:r>
            <a:r>
              <a:rPr lang="de-DE" dirty="0" smtClean="0"/>
              <a:t> </a:t>
            </a:r>
            <a:r>
              <a:rPr lang="de-DE" dirty="0" err="1" smtClean="0"/>
              <a:t>and</a:t>
            </a:r>
            <a:r>
              <a:rPr lang="de-DE" dirty="0" smtClean="0"/>
              <a:t> </a:t>
            </a:r>
            <a:r>
              <a:rPr lang="de-DE" dirty="0" err="1" smtClean="0"/>
              <a:t>plays</a:t>
            </a:r>
            <a:r>
              <a:rPr lang="de-DE" dirty="0" smtClean="0"/>
              <a:t> </a:t>
            </a:r>
            <a:r>
              <a:rPr lang="de-DE" dirty="0" err="1" smtClean="0"/>
              <a:t>wheelchair</a:t>
            </a:r>
            <a:r>
              <a:rPr lang="de-DE" dirty="0" smtClean="0"/>
              <a:t> </a:t>
            </a:r>
            <a:r>
              <a:rPr lang="de-DE" dirty="0" err="1" smtClean="0"/>
              <a:t>basketball</a:t>
            </a:r>
            <a:r>
              <a:rPr lang="de-DE" dirty="0" smtClean="0"/>
              <a:t> in a </a:t>
            </a:r>
            <a:r>
              <a:rPr lang="de-DE" dirty="0" err="1" smtClean="0"/>
              <a:t>club</a:t>
            </a:r>
            <a:endParaRPr lang="de-DE" dirty="0" smtClean="0"/>
          </a:p>
          <a:p>
            <a:endParaRPr lang="de-DE" dirty="0" smtClean="0"/>
          </a:p>
          <a:p>
            <a:r>
              <a:rPr lang="de-DE" dirty="0" smtClean="0"/>
              <a:t>In </a:t>
            </a:r>
            <a:r>
              <a:rPr lang="de-DE" dirty="0" err="1" smtClean="0"/>
              <a:t>addition</a:t>
            </a:r>
            <a:r>
              <a:rPr lang="de-DE" dirty="0" smtClean="0"/>
              <a:t> I </a:t>
            </a:r>
            <a:r>
              <a:rPr lang="de-DE" dirty="0" err="1" smtClean="0"/>
              <a:t>introduce</a:t>
            </a:r>
            <a:r>
              <a:rPr lang="de-DE" dirty="0" smtClean="0"/>
              <a:t> a </a:t>
            </a:r>
            <a:r>
              <a:rPr lang="de-DE" dirty="0" err="1" smtClean="0"/>
              <a:t>questionnaire</a:t>
            </a:r>
            <a:r>
              <a:rPr lang="de-DE" dirty="0" smtClean="0"/>
              <a:t> </a:t>
            </a:r>
            <a:r>
              <a:rPr lang="de-DE" dirty="0" err="1" smtClean="0"/>
              <a:t>to</a:t>
            </a:r>
            <a:r>
              <a:rPr lang="de-DE" dirty="0" smtClean="0"/>
              <a:t> </a:t>
            </a:r>
            <a:r>
              <a:rPr lang="de-DE" dirty="0" err="1" smtClean="0"/>
              <a:t>investigate</a:t>
            </a:r>
            <a:r>
              <a:rPr lang="de-DE" dirty="0" smtClean="0"/>
              <a:t>,</a:t>
            </a:r>
          </a:p>
          <a:p>
            <a:pPr marL="0" indent="0">
              <a:buNone/>
            </a:pPr>
            <a:r>
              <a:rPr lang="de-DE" dirty="0" smtClean="0"/>
              <a:t>   </a:t>
            </a:r>
            <a:r>
              <a:rPr lang="de-DE" dirty="0" err="1" smtClean="0"/>
              <a:t>if</a:t>
            </a:r>
            <a:r>
              <a:rPr lang="de-DE" dirty="0" smtClean="0"/>
              <a:t> </a:t>
            </a:r>
            <a:r>
              <a:rPr lang="de-DE" dirty="0" err="1" smtClean="0"/>
              <a:t>it´s</a:t>
            </a:r>
            <a:r>
              <a:rPr lang="de-DE" dirty="0" smtClean="0"/>
              <a:t> </a:t>
            </a:r>
            <a:r>
              <a:rPr lang="de-DE" dirty="0" err="1" smtClean="0"/>
              <a:t>possible</a:t>
            </a:r>
            <a:r>
              <a:rPr lang="de-DE" dirty="0" smtClean="0"/>
              <a:t> </a:t>
            </a:r>
            <a:r>
              <a:rPr lang="de-DE" dirty="0" err="1" smtClean="0"/>
              <a:t>to</a:t>
            </a:r>
            <a:r>
              <a:rPr lang="de-DE" dirty="0" smtClean="0"/>
              <a:t> </a:t>
            </a:r>
            <a:r>
              <a:rPr lang="de-DE" dirty="0" err="1" smtClean="0"/>
              <a:t>introduce</a:t>
            </a:r>
            <a:r>
              <a:rPr lang="de-DE" dirty="0" smtClean="0"/>
              <a:t> </a:t>
            </a:r>
            <a:r>
              <a:rPr lang="de-DE" dirty="0" err="1" smtClean="0"/>
              <a:t>parasports</a:t>
            </a:r>
            <a:r>
              <a:rPr lang="de-DE" dirty="0" smtClean="0"/>
              <a:t> in </a:t>
            </a:r>
            <a:r>
              <a:rPr lang="de-DE" dirty="0" err="1" smtClean="0"/>
              <a:t>the</a:t>
            </a:r>
            <a:r>
              <a:rPr lang="de-DE" dirty="0" smtClean="0"/>
              <a:t> </a:t>
            </a:r>
            <a:r>
              <a:rPr lang="de-DE" dirty="0" err="1" smtClean="0"/>
              <a:t>school</a:t>
            </a:r>
            <a:r>
              <a:rPr lang="de-DE" dirty="0" smtClean="0"/>
              <a:t> </a:t>
            </a:r>
            <a:r>
              <a:rPr lang="de-DE" dirty="0" err="1" smtClean="0"/>
              <a:t>or</a:t>
            </a:r>
            <a:r>
              <a:rPr lang="de-DE" dirty="0" smtClean="0"/>
              <a:t> will </a:t>
            </a:r>
          </a:p>
          <a:p>
            <a:pPr marL="0" indent="0">
              <a:buNone/>
            </a:pPr>
            <a:r>
              <a:rPr lang="de-DE" dirty="0"/>
              <a:t> </a:t>
            </a:r>
            <a:r>
              <a:rPr lang="de-DE" dirty="0" smtClean="0"/>
              <a:t>  </a:t>
            </a:r>
            <a:r>
              <a:rPr lang="de-DE" dirty="0" err="1" smtClean="0"/>
              <a:t>it</a:t>
            </a:r>
            <a:r>
              <a:rPr lang="de-DE" dirty="0" smtClean="0"/>
              <a:t> </a:t>
            </a:r>
            <a:r>
              <a:rPr lang="de-DE" dirty="0" err="1" smtClean="0"/>
              <a:t>be</a:t>
            </a:r>
            <a:r>
              <a:rPr lang="de-DE" dirty="0" smtClean="0"/>
              <a:t> a </a:t>
            </a:r>
            <a:r>
              <a:rPr lang="de-DE" dirty="0" err="1" smtClean="0"/>
              <a:t>change</a:t>
            </a:r>
            <a:r>
              <a:rPr lang="de-DE" dirty="0" smtClean="0"/>
              <a:t> in </a:t>
            </a:r>
            <a:r>
              <a:rPr lang="de-DE" dirty="0" err="1" smtClean="0"/>
              <a:t>the</a:t>
            </a:r>
            <a:r>
              <a:rPr lang="de-DE" dirty="0" smtClean="0"/>
              <a:t> sensitive </a:t>
            </a:r>
            <a:r>
              <a:rPr lang="de-DE" dirty="0" err="1" smtClean="0"/>
              <a:t>way</a:t>
            </a:r>
            <a:r>
              <a:rPr lang="de-DE" dirty="0" smtClean="0"/>
              <a:t> </a:t>
            </a:r>
            <a:r>
              <a:rPr lang="de-DE" dirty="0" err="1" smtClean="0"/>
              <a:t>against</a:t>
            </a:r>
            <a:r>
              <a:rPr lang="de-DE" dirty="0" smtClean="0"/>
              <a:t> </a:t>
            </a:r>
            <a:r>
              <a:rPr lang="de-DE" dirty="0" err="1" smtClean="0"/>
              <a:t>handicaped</a:t>
            </a:r>
            <a:r>
              <a:rPr lang="de-DE" dirty="0" smtClean="0"/>
              <a:t> </a:t>
            </a:r>
          </a:p>
          <a:p>
            <a:pPr marL="0" indent="0">
              <a:buNone/>
            </a:pPr>
            <a:r>
              <a:rPr lang="de-DE" dirty="0"/>
              <a:t> </a:t>
            </a:r>
            <a:r>
              <a:rPr lang="de-DE" dirty="0" smtClean="0"/>
              <a:t>  </a:t>
            </a:r>
            <a:r>
              <a:rPr lang="de-DE" dirty="0" err="1" smtClean="0"/>
              <a:t>students</a:t>
            </a:r>
            <a:endParaRPr lang="de-DE" dirty="0" smtClean="0"/>
          </a:p>
          <a:p>
            <a:endParaRPr lang="el-GR" dirty="0">
              <a:latin typeface="+mj-lt"/>
            </a:endParaRPr>
          </a:p>
        </p:txBody>
      </p:sp>
    </p:spTree>
    <p:extLst>
      <p:ext uri="{BB962C8B-B14F-4D97-AF65-F5344CB8AC3E}">
        <p14:creationId xmlns:p14="http://schemas.microsoft.com/office/powerpoint/2010/main" val="1613117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125113" cy="924475"/>
          </a:xfrm>
        </p:spPr>
        <p:txBody>
          <a:bodyPr/>
          <a:lstStyle/>
          <a:p>
            <a:r>
              <a:rPr lang="en-US" b="1" dirty="0" smtClean="0"/>
              <a:t>Parental engagement </a:t>
            </a:r>
            <a:endParaRPr lang="el-GR" b="1" dirty="0"/>
          </a:p>
        </p:txBody>
      </p:sp>
      <p:sp>
        <p:nvSpPr>
          <p:cNvPr id="3" name="Content Placeholder 2"/>
          <p:cNvSpPr>
            <a:spLocks noGrp="1"/>
          </p:cNvSpPr>
          <p:nvPr>
            <p:ph idx="1"/>
          </p:nvPr>
        </p:nvSpPr>
        <p:spPr>
          <a:xfrm>
            <a:off x="251520" y="1124744"/>
            <a:ext cx="8568952" cy="4968552"/>
          </a:xfrm>
        </p:spPr>
        <p:txBody>
          <a:bodyPr>
            <a:normAutofit/>
          </a:bodyPr>
          <a:lstStyle/>
          <a:p>
            <a:pPr lvl="1"/>
            <a:r>
              <a:rPr lang="en-US" dirty="0" smtClean="0">
                <a:latin typeface="+mj-lt"/>
              </a:rPr>
              <a:t>Pupils parents aren´t engaged in this process. It´s a process without parents. The students are 16-18 years </a:t>
            </a:r>
            <a:r>
              <a:rPr lang="en-US" dirty="0" smtClean="0">
                <a:latin typeface="+mj-lt"/>
              </a:rPr>
              <a:t>old.</a:t>
            </a:r>
          </a:p>
          <a:p>
            <a:pPr lvl="1"/>
            <a:r>
              <a:rPr lang="en-US" dirty="0" smtClean="0">
                <a:latin typeface="+mj-lt"/>
              </a:rPr>
              <a:t>You can introduce parents, maybe to organize the equipment (wheelchairs)</a:t>
            </a:r>
            <a:endParaRPr lang="en-US" dirty="0" smtClean="0">
              <a:latin typeface="+mj-lt"/>
            </a:endParaRPr>
          </a:p>
          <a:p>
            <a:pPr lvl="1"/>
            <a:r>
              <a:rPr lang="en-US" dirty="0" smtClean="0">
                <a:latin typeface="+mj-lt"/>
              </a:rPr>
              <a:t>Which school needs does their engagement in this scenario intend to serve?</a:t>
            </a:r>
            <a:r>
              <a:rPr lang="en-US" dirty="0">
                <a:latin typeface="+mj-lt"/>
              </a:rPr>
              <a:t> </a:t>
            </a:r>
          </a:p>
          <a:p>
            <a:pPr marL="393192" lvl="1" indent="0">
              <a:buNone/>
            </a:pPr>
            <a:r>
              <a:rPr lang="en-US" sz="2600" dirty="0" smtClean="0">
                <a:latin typeface="+mj-lt"/>
              </a:rPr>
              <a:t>1. </a:t>
            </a:r>
            <a:r>
              <a:rPr lang="en-US" sz="2600" dirty="0" err="1" smtClean="0"/>
              <a:t>Sensitising</a:t>
            </a:r>
            <a:r>
              <a:rPr lang="en-US" sz="2600" dirty="0" smtClean="0"/>
              <a:t> </a:t>
            </a:r>
            <a:r>
              <a:rPr lang="en-US" sz="2600" dirty="0"/>
              <a:t>students for inclusive </a:t>
            </a:r>
            <a:r>
              <a:rPr lang="en-US" sz="2600" dirty="0" smtClean="0"/>
              <a:t>sports</a:t>
            </a:r>
            <a:endParaRPr lang="en-US" sz="2600" dirty="0"/>
          </a:p>
          <a:p>
            <a:pPr marL="0" indent="0">
              <a:buNone/>
            </a:pPr>
            <a:r>
              <a:rPr lang="en-US" dirty="0"/>
              <a:t> </a:t>
            </a:r>
            <a:r>
              <a:rPr lang="en-US" dirty="0" smtClean="0"/>
              <a:t>    2.  Amplify </a:t>
            </a:r>
            <a:r>
              <a:rPr lang="en-US" dirty="0"/>
              <a:t>students’ understanding for sports and </a:t>
            </a:r>
            <a:endParaRPr lang="en-US" dirty="0" smtClean="0"/>
          </a:p>
          <a:p>
            <a:pPr marL="0" indent="0">
              <a:buNone/>
            </a:pPr>
            <a:r>
              <a:rPr lang="en-US" dirty="0"/>
              <a:t> </a:t>
            </a:r>
            <a:r>
              <a:rPr lang="en-US" dirty="0" smtClean="0"/>
              <a:t>         depict </a:t>
            </a:r>
            <a:r>
              <a:rPr lang="en-US" dirty="0"/>
              <a:t>competencies for actions</a:t>
            </a:r>
            <a:r>
              <a:rPr lang="en-US" dirty="0" smtClean="0"/>
              <a:t>.</a:t>
            </a:r>
            <a:endParaRPr lang="en-US" dirty="0"/>
          </a:p>
          <a:p>
            <a:pPr marL="0" indent="0">
              <a:buNone/>
            </a:pPr>
            <a:r>
              <a:rPr lang="en-US" dirty="0"/>
              <a:t> </a:t>
            </a:r>
            <a:r>
              <a:rPr lang="en-US" dirty="0" smtClean="0"/>
              <a:t>     3. Provide </a:t>
            </a:r>
            <a:r>
              <a:rPr lang="en-US" dirty="0"/>
              <a:t>a change of perspective for regular students </a:t>
            </a:r>
            <a:endParaRPr lang="en-US" dirty="0" smtClean="0"/>
          </a:p>
          <a:p>
            <a:pPr marL="0" indent="0">
              <a:buNone/>
            </a:pPr>
            <a:r>
              <a:rPr lang="en-US" dirty="0"/>
              <a:t> </a:t>
            </a:r>
            <a:r>
              <a:rPr lang="en-US" dirty="0" smtClean="0"/>
              <a:t>     in </a:t>
            </a:r>
            <a:r>
              <a:rPr lang="en-US" dirty="0"/>
              <a:t>regard to handicapped students.</a:t>
            </a:r>
          </a:p>
          <a:p>
            <a:pPr lvl="1"/>
            <a:endParaRPr lang="en-US" dirty="0">
              <a:latin typeface="+mj-lt"/>
            </a:endParaRPr>
          </a:p>
          <a:p>
            <a:pPr marL="457200" lvl="1" indent="0">
              <a:buNone/>
            </a:pPr>
            <a:endParaRPr lang="en-US" dirty="0">
              <a:latin typeface="+mj-lt"/>
            </a:endParaRPr>
          </a:p>
          <a:p>
            <a:endParaRPr lang="en-US" dirty="0" smtClean="0">
              <a:latin typeface="+mj-lt"/>
            </a:endParaRPr>
          </a:p>
          <a:p>
            <a:endParaRPr lang="el-GR" dirty="0">
              <a:latin typeface="+mj-lt"/>
            </a:endParaRPr>
          </a:p>
        </p:txBody>
      </p:sp>
    </p:spTree>
    <p:extLst>
      <p:ext uri="{BB962C8B-B14F-4D97-AF65-F5344CB8AC3E}">
        <p14:creationId xmlns:p14="http://schemas.microsoft.com/office/powerpoint/2010/main" val="351387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r>
              <a:rPr lang="en-US" b="1" dirty="0" smtClean="0"/>
              <a:t>Equal learning opportunities</a:t>
            </a:r>
            <a:endParaRPr lang="el-GR" b="1" dirty="0"/>
          </a:p>
        </p:txBody>
      </p:sp>
      <p:sp>
        <p:nvSpPr>
          <p:cNvPr id="3" name="Content Placeholder 2"/>
          <p:cNvSpPr>
            <a:spLocks noGrp="1"/>
          </p:cNvSpPr>
          <p:nvPr>
            <p:ph idx="1"/>
          </p:nvPr>
        </p:nvSpPr>
        <p:spPr>
          <a:xfrm>
            <a:off x="251520" y="1772816"/>
            <a:ext cx="8229600" cy="4389120"/>
          </a:xfrm>
        </p:spPr>
        <p:txBody>
          <a:bodyPr>
            <a:normAutofit lnSpcReduction="10000"/>
          </a:bodyPr>
          <a:lstStyle/>
          <a:p>
            <a:r>
              <a:rPr lang="de-DE" dirty="0" smtClean="0">
                <a:latin typeface="+mj-lt"/>
              </a:rPr>
              <a:t>The </a:t>
            </a:r>
            <a:r>
              <a:rPr lang="de-DE" dirty="0" err="1" smtClean="0">
                <a:latin typeface="+mj-lt"/>
              </a:rPr>
              <a:t>basic</a:t>
            </a:r>
            <a:r>
              <a:rPr lang="de-DE" dirty="0" smtClean="0">
                <a:latin typeface="+mj-lt"/>
              </a:rPr>
              <a:t> </a:t>
            </a:r>
            <a:r>
              <a:rPr lang="de-DE" dirty="0" err="1" smtClean="0">
                <a:latin typeface="+mj-lt"/>
              </a:rPr>
              <a:t>sports</a:t>
            </a:r>
            <a:r>
              <a:rPr lang="de-DE" dirty="0" smtClean="0">
                <a:latin typeface="+mj-lt"/>
              </a:rPr>
              <a:t> like </a:t>
            </a:r>
            <a:r>
              <a:rPr lang="de-DE" dirty="0" err="1" smtClean="0">
                <a:latin typeface="+mj-lt"/>
              </a:rPr>
              <a:t>basketball</a:t>
            </a:r>
            <a:r>
              <a:rPr lang="de-DE" dirty="0" smtClean="0">
                <a:latin typeface="+mj-lt"/>
              </a:rPr>
              <a:t> </a:t>
            </a:r>
            <a:r>
              <a:rPr lang="de-DE" dirty="0" err="1" smtClean="0">
                <a:latin typeface="+mj-lt"/>
              </a:rPr>
              <a:t>and</a:t>
            </a:r>
            <a:r>
              <a:rPr lang="de-DE" dirty="0" smtClean="0">
                <a:latin typeface="+mj-lt"/>
              </a:rPr>
              <a:t> </a:t>
            </a:r>
            <a:r>
              <a:rPr lang="de-DE" dirty="0" err="1" smtClean="0">
                <a:latin typeface="+mj-lt"/>
              </a:rPr>
              <a:t>soccer</a:t>
            </a:r>
            <a:r>
              <a:rPr lang="de-DE" dirty="0" smtClean="0">
                <a:latin typeface="+mj-lt"/>
              </a:rPr>
              <a:t> </a:t>
            </a:r>
            <a:r>
              <a:rPr lang="de-DE" dirty="0" err="1" smtClean="0">
                <a:latin typeface="+mj-lt"/>
              </a:rPr>
              <a:t>is</a:t>
            </a:r>
            <a:r>
              <a:rPr lang="de-DE" dirty="0" smtClean="0">
                <a:latin typeface="+mj-lt"/>
              </a:rPr>
              <a:t> </a:t>
            </a:r>
            <a:r>
              <a:rPr lang="de-DE" dirty="0" err="1" smtClean="0">
                <a:latin typeface="+mj-lt"/>
              </a:rPr>
              <a:t>dependent</a:t>
            </a:r>
            <a:r>
              <a:rPr lang="de-DE" dirty="0" smtClean="0">
                <a:latin typeface="+mj-lt"/>
              </a:rPr>
              <a:t> </a:t>
            </a:r>
            <a:r>
              <a:rPr lang="de-DE" dirty="0" err="1" smtClean="0">
                <a:latin typeface="+mj-lt"/>
              </a:rPr>
              <a:t>from</a:t>
            </a:r>
            <a:r>
              <a:rPr lang="de-DE" dirty="0" smtClean="0">
                <a:latin typeface="+mj-lt"/>
              </a:rPr>
              <a:t> </a:t>
            </a:r>
            <a:r>
              <a:rPr lang="de-DE" dirty="0" err="1" smtClean="0">
                <a:latin typeface="+mj-lt"/>
              </a:rPr>
              <a:t>the</a:t>
            </a:r>
            <a:r>
              <a:rPr lang="de-DE" dirty="0" smtClean="0">
                <a:latin typeface="+mj-lt"/>
              </a:rPr>
              <a:t> </a:t>
            </a:r>
            <a:r>
              <a:rPr lang="de-DE" dirty="0" err="1" smtClean="0">
                <a:latin typeface="+mj-lt"/>
              </a:rPr>
              <a:t>talent</a:t>
            </a:r>
            <a:r>
              <a:rPr lang="de-DE" dirty="0" smtClean="0">
                <a:latin typeface="+mj-lt"/>
              </a:rPr>
              <a:t> </a:t>
            </a:r>
            <a:r>
              <a:rPr lang="de-DE" dirty="0" err="1" smtClean="0">
                <a:latin typeface="+mj-lt"/>
              </a:rPr>
              <a:t>of</a:t>
            </a:r>
            <a:r>
              <a:rPr lang="de-DE" dirty="0" smtClean="0">
                <a:latin typeface="+mj-lt"/>
              </a:rPr>
              <a:t> </a:t>
            </a:r>
            <a:r>
              <a:rPr lang="de-DE" dirty="0" err="1" smtClean="0">
                <a:latin typeface="+mj-lt"/>
              </a:rPr>
              <a:t>the</a:t>
            </a:r>
            <a:r>
              <a:rPr lang="de-DE" dirty="0" smtClean="0">
                <a:latin typeface="+mj-lt"/>
              </a:rPr>
              <a:t> </a:t>
            </a:r>
            <a:r>
              <a:rPr lang="de-DE" dirty="0" err="1" smtClean="0">
                <a:latin typeface="+mj-lt"/>
              </a:rPr>
              <a:t>students</a:t>
            </a:r>
            <a:endParaRPr lang="de-DE" dirty="0" smtClean="0">
              <a:latin typeface="+mj-lt"/>
            </a:endParaRPr>
          </a:p>
          <a:p>
            <a:pPr marL="0" indent="0">
              <a:buNone/>
            </a:pPr>
            <a:endParaRPr lang="de-DE" dirty="0" smtClean="0">
              <a:latin typeface="+mj-lt"/>
            </a:endParaRPr>
          </a:p>
          <a:p>
            <a:r>
              <a:rPr lang="de-DE" dirty="0" err="1" smtClean="0">
                <a:latin typeface="+mj-lt"/>
              </a:rPr>
              <a:t>For</a:t>
            </a:r>
            <a:r>
              <a:rPr lang="de-DE" dirty="0" smtClean="0">
                <a:latin typeface="+mj-lt"/>
              </a:rPr>
              <a:t> non-</a:t>
            </a:r>
            <a:r>
              <a:rPr lang="de-DE" dirty="0" err="1" smtClean="0">
                <a:latin typeface="+mj-lt"/>
              </a:rPr>
              <a:t>talented</a:t>
            </a:r>
            <a:r>
              <a:rPr lang="de-DE" dirty="0" smtClean="0">
                <a:latin typeface="+mj-lt"/>
              </a:rPr>
              <a:t> </a:t>
            </a:r>
            <a:r>
              <a:rPr lang="de-DE" dirty="0" err="1" smtClean="0">
                <a:latin typeface="+mj-lt"/>
              </a:rPr>
              <a:t>students</a:t>
            </a:r>
            <a:r>
              <a:rPr lang="de-DE" dirty="0" smtClean="0">
                <a:latin typeface="+mj-lt"/>
              </a:rPr>
              <a:t> </a:t>
            </a:r>
            <a:r>
              <a:rPr lang="de-DE" dirty="0" err="1" smtClean="0">
                <a:latin typeface="+mj-lt"/>
              </a:rPr>
              <a:t>it´s</a:t>
            </a:r>
            <a:r>
              <a:rPr lang="de-DE" dirty="0">
                <a:latin typeface="+mj-lt"/>
              </a:rPr>
              <a:t> </a:t>
            </a:r>
            <a:r>
              <a:rPr lang="de-DE" dirty="0" err="1" smtClean="0">
                <a:latin typeface="+mj-lt"/>
              </a:rPr>
              <a:t>hard</a:t>
            </a:r>
            <a:r>
              <a:rPr lang="de-DE" dirty="0" smtClean="0">
                <a:latin typeface="+mj-lt"/>
              </a:rPr>
              <a:t> </a:t>
            </a:r>
            <a:r>
              <a:rPr lang="de-DE" dirty="0" err="1" smtClean="0">
                <a:latin typeface="+mj-lt"/>
              </a:rPr>
              <a:t>to</a:t>
            </a:r>
            <a:r>
              <a:rPr lang="de-DE" dirty="0" smtClean="0">
                <a:latin typeface="+mj-lt"/>
              </a:rPr>
              <a:t> </a:t>
            </a:r>
            <a:r>
              <a:rPr lang="de-DE" dirty="0" err="1" smtClean="0">
                <a:latin typeface="+mj-lt"/>
              </a:rPr>
              <a:t>getting</a:t>
            </a:r>
            <a:r>
              <a:rPr lang="de-DE" dirty="0" smtClean="0">
                <a:latin typeface="+mj-lt"/>
              </a:rPr>
              <a:t> </a:t>
            </a:r>
            <a:r>
              <a:rPr lang="de-DE" dirty="0" err="1" smtClean="0">
                <a:latin typeface="+mj-lt"/>
              </a:rPr>
              <a:t>better</a:t>
            </a:r>
            <a:endParaRPr lang="de-DE" dirty="0" smtClean="0">
              <a:latin typeface="+mj-lt"/>
            </a:endParaRPr>
          </a:p>
          <a:p>
            <a:pPr marL="0" indent="0">
              <a:buNone/>
            </a:pPr>
            <a:endParaRPr lang="de-DE" dirty="0" smtClean="0">
              <a:latin typeface="+mj-lt"/>
            </a:endParaRPr>
          </a:p>
          <a:p>
            <a:r>
              <a:rPr lang="de-DE" dirty="0" smtClean="0">
                <a:latin typeface="+mj-lt"/>
              </a:rPr>
              <a:t>The </a:t>
            </a:r>
            <a:r>
              <a:rPr lang="de-DE" dirty="0" err="1" smtClean="0">
                <a:latin typeface="+mj-lt"/>
              </a:rPr>
              <a:t>parasports</a:t>
            </a:r>
            <a:r>
              <a:rPr lang="de-DE" dirty="0" smtClean="0">
                <a:latin typeface="+mj-lt"/>
              </a:rPr>
              <a:t> </a:t>
            </a:r>
            <a:r>
              <a:rPr lang="de-DE" dirty="0" err="1" smtClean="0">
                <a:latin typeface="+mj-lt"/>
              </a:rPr>
              <a:t>has</a:t>
            </a:r>
            <a:r>
              <a:rPr lang="de-DE" dirty="0" smtClean="0">
                <a:latin typeface="+mj-lt"/>
              </a:rPr>
              <a:t> </a:t>
            </a:r>
            <a:r>
              <a:rPr lang="de-DE" dirty="0" err="1" smtClean="0">
                <a:latin typeface="+mj-lt"/>
              </a:rPr>
              <a:t>the</a:t>
            </a:r>
            <a:r>
              <a:rPr lang="de-DE" dirty="0" smtClean="0">
                <a:latin typeface="+mj-lt"/>
              </a:rPr>
              <a:t> </a:t>
            </a:r>
            <a:r>
              <a:rPr lang="de-DE" dirty="0" err="1" smtClean="0">
                <a:latin typeface="+mj-lt"/>
              </a:rPr>
              <a:t>advantage</a:t>
            </a:r>
            <a:r>
              <a:rPr lang="de-DE" dirty="0" smtClean="0">
                <a:latin typeface="+mj-lt"/>
              </a:rPr>
              <a:t>, </a:t>
            </a:r>
            <a:r>
              <a:rPr lang="de-DE" dirty="0" err="1" smtClean="0">
                <a:latin typeface="+mj-lt"/>
              </a:rPr>
              <a:t>that</a:t>
            </a:r>
            <a:r>
              <a:rPr lang="de-DE" dirty="0" smtClean="0">
                <a:latin typeface="+mj-lt"/>
              </a:rPr>
              <a:t> </a:t>
            </a:r>
            <a:r>
              <a:rPr lang="de-DE" dirty="0" err="1" smtClean="0">
                <a:latin typeface="+mj-lt"/>
              </a:rPr>
              <a:t>every</a:t>
            </a:r>
            <a:r>
              <a:rPr lang="de-DE" dirty="0" smtClean="0">
                <a:latin typeface="+mj-lt"/>
              </a:rPr>
              <a:t> </a:t>
            </a:r>
            <a:r>
              <a:rPr lang="de-DE" dirty="0" err="1" smtClean="0">
                <a:latin typeface="+mj-lt"/>
              </a:rPr>
              <a:t>student</a:t>
            </a:r>
            <a:r>
              <a:rPr lang="de-DE" dirty="0" smtClean="0">
                <a:latin typeface="+mj-lt"/>
              </a:rPr>
              <a:t> </a:t>
            </a:r>
            <a:r>
              <a:rPr lang="de-DE" dirty="0" err="1" smtClean="0">
                <a:latin typeface="+mj-lt"/>
              </a:rPr>
              <a:t>is</a:t>
            </a:r>
            <a:r>
              <a:rPr lang="de-DE" dirty="0" smtClean="0">
                <a:latin typeface="+mj-lt"/>
              </a:rPr>
              <a:t> a </a:t>
            </a:r>
            <a:r>
              <a:rPr lang="de-DE" dirty="0" err="1" smtClean="0">
                <a:latin typeface="+mj-lt"/>
              </a:rPr>
              <a:t>rookie</a:t>
            </a:r>
            <a:r>
              <a:rPr lang="de-DE" dirty="0" smtClean="0">
                <a:latin typeface="+mj-lt"/>
                <a:sym typeface="Wingdings" panose="05000000000000000000" pitchFamily="2" charset="2"/>
              </a:rPr>
              <a:t> </a:t>
            </a:r>
            <a:r>
              <a:rPr lang="de-DE" dirty="0" err="1" smtClean="0">
                <a:latin typeface="+mj-lt"/>
                <a:sym typeface="Wingdings" panose="05000000000000000000" pitchFamily="2" charset="2"/>
              </a:rPr>
              <a:t>nobody</a:t>
            </a:r>
            <a:r>
              <a:rPr lang="de-DE" dirty="0" smtClean="0">
                <a:latin typeface="+mj-lt"/>
                <a:sym typeface="Wingdings" panose="05000000000000000000" pitchFamily="2" charset="2"/>
              </a:rPr>
              <a:t> will </a:t>
            </a:r>
            <a:r>
              <a:rPr lang="de-DE" dirty="0" err="1" smtClean="0">
                <a:latin typeface="+mj-lt"/>
                <a:sym typeface="Wingdings" panose="05000000000000000000" pitchFamily="2" charset="2"/>
              </a:rPr>
              <a:t>disregard</a:t>
            </a:r>
            <a:endParaRPr lang="de-DE" dirty="0" smtClean="0">
              <a:latin typeface="+mj-lt"/>
              <a:sym typeface="Wingdings" panose="05000000000000000000" pitchFamily="2" charset="2"/>
            </a:endParaRPr>
          </a:p>
          <a:p>
            <a:endParaRPr lang="de-DE" dirty="0">
              <a:latin typeface="+mj-lt"/>
              <a:sym typeface="Wingdings" panose="05000000000000000000" pitchFamily="2" charset="2"/>
            </a:endParaRPr>
          </a:p>
          <a:p>
            <a:r>
              <a:rPr lang="de-DE" dirty="0" err="1" smtClean="0">
                <a:latin typeface="+mj-lt"/>
                <a:sym typeface="Wingdings" panose="05000000000000000000" pitchFamily="2" charset="2"/>
              </a:rPr>
              <a:t>One</a:t>
            </a:r>
            <a:r>
              <a:rPr lang="de-DE" dirty="0" smtClean="0">
                <a:latin typeface="+mj-lt"/>
                <a:sym typeface="Wingdings" panose="05000000000000000000" pitchFamily="2" charset="2"/>
              </a:rPr>
              <a:t> </a:t>
            </a:r>
            <a:r>
              <a:rPr lang="de-DE" dirty="0" err="1" smtClean="0">
                <a:latin typeface="+mj-lt"/>
                <a:sym typeface="Wingdings" panose="05000000000000000000" pitchFamily="2" charset="2"/>
              </a:rPr>
              <a:t>students</a:t>
            </a:r>
            <a:r>
              <a:rPr lang="de-DE" dirty="0" smtClean="0">
                <a:latin typeface="+mj-lt"/>
                <a:sym typeface="Wingdings" panose="05000000000000000000" pitchFamily="2" charset="2"/>
              </a:rPr>
              <a:t> </a:t>
            </a:r>
            <a:r>
              <a:rPr lang="de-DE" dirty="0" err="1" smtClean="0">
                <a:latin typeface="+mj-lt"/>
                <a:sym typeface="Wingdings" panose="05000000000000000000" pitchFamily="2" charset="2"/>
              </a:rPr>
              <a:t>says</a:t>
            </a:r>
            <a:r>
              <a:rPr lang="de-DE" dirty="0" smtClean="0">
                <a:latin typeface="+mj-lt"/>
                <a:sym typeface="Wingdings" panose="05000000000000000000" pitchFamily="2" charset="2"/>
              </a:rPr>
              <a:t> „</a:t>
            </a:r>
            <a:r>
              <a:rPr lang="de-DE" dirty="0" err="1" smtClean="0">
                <a:latin typeface="+mj-lt"/>
                <a:sym typeface="Wingdings" panose="05000000000000000000" pitchFamily="2" charset="2"/>
              </a:rPr>
              <a:t>It´s</a:t>
            </a:r>
            <a:r>
              <a:rPr lang="de-DE" dirty="0" smtClean="0">
                <a:latin typeface="+mj-lt"/>
                <a:sym typeface="Wingdings" panose="05000000000000000000" pitchFamily="2" charset="2"/>
              </a:rPr>
              <a:t> cool </a:t>
            </a:r>
            <a:r>
              <a:rPr lang="de-DE" dirty="0" err="1" smtClean="0">
                <a:latin typeface="+mj-lt"/>
                <a:sym typeface="Wingdings" panose="05000000000000000000" pitchFamily="2" charset="2"/>
              </a:rPr>
              <a:t>to</a:t>
            </a:r>
            <a:r>
              <a:rPr lang="de-DE" dirty="0" smtClean="0">
                <a:latin typeface="+mj-lt"/>
                <a:sym typeface="Wingdings" panose="05000000000000000000" pitchFamily="2" charset="2"/>
              </a:rPr>
              <a:t> </a:t>
            </a:r>
            <a:r>
              <a:rPr lang="de-DE" dirty="0" err="1" smtClean="0">
                <a:latin typeface="+mj-lt"/>
                <a:sym typeface="Wingdings" panose="05000000000000000000" pitchFamily="2" charset="2"/>
              </a:rPr>
              <a:t>play</a:t>
            </a:r>
            <a:r>
              <a:rPr lang="de-DE" dirty="0" smtClean="0">
                <a:latin typeface="+mj-lt"/>
                <a:sym typeface="Wingdings" panose="05000000000000000000" pitchFamily="2" charset="2"/>
              </a:rPr>
              <a:t> blind-soccer, </a:t>
            </a:r>
            <a:r>
              <a:rPr lang="de-DE" dirty="0" err="1" smtClean="0">
                <a:latin typeface="+mj-lt"/>
                <a:sym typeface="Wingdings" panose="05000000000000000000" pitchFamily="2" charset="2"/>
              </a:rPr>
              <a:t>because</a:t>
            </a:r>
            <a:r>
              <a:rPr lang="de-DE" dirty="0" smtClean="0">
                <a:latin typeface="+mj-lt"/>
                <a:sym typeface="Wingdings" panose="05000000000000000000" pitchFamily="2" charset="2"/>
              </a:rPr>
              <a:t> I </a:t>
            </a:r>
            <a:r>
              <a:rPr lang="de-DE" dirty="0" err="1" smtClean="0">
                <a:latin typeface="+mj-lt"/>
                <a:sym typeface="Wingdings" panose="05000000000000000000" pitchFamily="2" charset="2"/>
              </a:rPr>
              <a:t>cannot</a:t>
            </a:r>
            <a:r>
              <a:rPr lang="de-DE" dirty="0" smtClean="0">
                <a:latin typeface="+mj-lt"/>
                <a:sym typeface="Wingdings" panose="05000000000000000000" pitchFamily="2" charset="2"/>
              </a:rPr>
              <a:t> </a:t>
            </a:r>
            <a:r>
              <a:rPr lang="de-DE" dirty="0" err="1" smtClean="0">
                <a:latin typeface="+mj-lt"/>
                <a:sym typeface="Wingdings" panose="05000000000000000000" pitchFamily="2" charset="2"/>
              </a:rPr>
              <a:t>disgraced</a:t>
            </a:r>
            <a:r>
              <a:rPr lang="de-DE" dirty="0" smtClean="0">
                <a:latin typeface="+mj-lt"/>
                <a:sym typeface="Wingdings" panose="05000000000000000000" pitchFamily="2" charset="2"/>
              </a:rPr>
              <a:t> </a:t>
            </a:r>
            <a:r>
              <a:rPr lang="de-DE" dirty="0" err="1" smtClean="0">
                <a:latin typeface="+mj-lt"/>
                <a:sym typeface="Wingdings" panose="05000000000000000000" pitchFamily="2" charset="2"/>
              </a:rPr>
              <a:t>myself</a:t>
            </a:r>
            <a:r>
              <a:rPr lang="de-DE" dirty="0" smtClean="0">
                <a:latin typeface="+mj-lt"/>
                <a:sym typeface="Wingdings" panose="05000000000000000000" pitchFamily="2" charset="2"/>
              </a:rPr>
              <a:t>“</a:t>
            </a:r>
            <a:endParaRPr lang="el-GR" dirty="0">
              <a:latin typeface="+mj-lt"/>
            </a:endParaRPr>
          </a:p>
        </p:txBody>
      </p:sp>
    </p:spTree>
    <p:extLst>
      <p:ext uri="{BB962C8B-B14F-4D97-AF65-F5344CB8AC3E}">
        <p14:creationId xmlns:p14="http://schemas.microsoft.com/office/powerpoint/2010/main" val="4258012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1143000"/>
          </a:xfrm>
        </p:spPr>
        <p:txBody>
          <a:bodyPr/>
          <a:lstStyle/>
          <a:p>
            <a:r>
              <a:rPr lang="en-US" b="1" dirty="0" smtClean="0"/>
              <a:t>Game-based learning</a:t>
            </a:r>
            <a:endParaRPr lang="el-GR" b="1"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193784170"/>
              </p:ext>
            </p:extLst>
          </p:nvPr>
        </p:nvGraphicFramePr>
        <p:xfrm>
          <a:off x="467544" y="1698679"/>
          <a:ext cx="8208912" cy="4322609"/>
        </p:xfrm>
        <a:graphic>
          <a:graphicData uri="http://schemas.openxmlformats.org/drawingml/2006/table">
            <a:tbl>
              <a:tblPr firstRow="1" firstCol="1" bandRow="1">
                <a:tableStyleId>{5C22544A-7EE6-4342-B048-85BDC9FD1C3A}</a:tableStyleId>
              </a:tblPr>
              <a:tblGrid>
                <a:gridCol w="2218887"/>
                <a:gridCol w="5990025"/>
              </a:tblGrid>
              <a:tr h="299249">
                <a:tc>
                  <a:txBody>
                    <a:bodyPr/>
                    <a:lstStyle/>
                    <a:p>
                      <a:pPr algn="ctr">
                        <a:lnSpc>
                          <a:spcPct val="150000"/>
                        </a:lnSpc>
                        <a:spcAft>
                          <a:spcPts val="0"/>
                        </a:spcAft>
                      </a:pPr>
                      <a:r>
                        <a:rPr lang="en-GB" sz="1200" dirty="0" smtClean="0">
                          <a:effectLst/>
                        </a:rPr>
                        <a:t> Date </a:t>
                      </a:r>
                      <a:r>
                        <a:rPr lang="en-GB" sz="1200" dirty="0">
                          <a:effectLst/>
                        </a:rPr>
                        <a:t>of implementation</a:t>
                      </a:r>
                      <a:endParaRPr lang="de-DE"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en-GB" sz="1200" dirty="0">
                          <a:effectLst/>
                        </a:rPr>
                        <a:t>Didactical focal point</a:t>
                      </a:r>
                      <a:endParaRPr lang="de-DE" sz="1200" dirty="0">
                        <a:effectLst/>
                        <a:latin typeface="Times New Roman" panose="02020603050405020304" pitchFamily="18" charset="0"/>
                        <a:ea typeface="Times New Roman" panose="02020603050405020304" pitchFamily="18" charset="0"/>
                      </a:endParaRPr>
                    </a:p>
                  </a:txBody>
                  <a:tcPr marL="68580" marR="68580" marT="0" marB="0"/>
                </a:tc>
              </a:tr>
              <a:tr h="945735">
                <a:tc>
                  <a:txBody>
                    <a:bodyPr/>
                    <a:lstStyle/>
                    <a:p>
                      <a:pPr algn="ctr">
                        <a:lnSpc>
                          <a:spcPct val="150000"/>
                        </a:lnSpc>
                        <a:spcAft>
                          <a:spcPts val="0"/>
                        </a:spcAft>
                      </a:pPr>
                      <a:r>
                        <a:rPr lang="en-GB" sz="1200">
                          <a:effectLst/>
                        </a:rPr>
                        <a:t>       1st unit (10/10/2014)</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50000"/>
                        </a:lnSpc>
                        <a:spcAft>
                          <a:spcPts val="0"/>
                        </a:spcAft>
                      </a:pPr>
                      <a:r>
                        <a:rPr lang="en-GB" sz="2200" dirty="0">
                          <a:effectLst/>
                        </a:rPr>
                        <a:t>Spatial and apperception exercises, learning basic techniques (passing and dribbling)</a:t>
                      </a:r>
                      <a:endParaRPr lang="de-DE" sz="2200" dirty="0">
                        <a:effectLst/>
                        <a:latin typeface="Times New Roman" panose="02020603050405020304" pitchFamily="18" charset="0"/>
                        <a:ea typeface="Times New Roman" panose="02020603050405020304" pitchFamily="18" charset="0"/>
                      </a:endParaRPr>
                    </a:p>
                  </a:txBody>
                  <a:tcPr marL="68580" marR="68580" marT="0" marB="0"/>
                </a:tc>
              </a:tr>
              <a:tr h="945735">
                <a:tc>
                  <a:txBody>
                    <a:bodyPr/>
                    <a:lstStyle/>
                    <a:p>
                      <a:pPr algn="ctr">
                        <a:lnSpc>
                          <a:spcPct val="150000"/>
                        </a:lnSpc>
                        <a:spcAft>
                          <a:spcPts val="0"/>
                        </a:spcAft>
                      </a:pPr>
                      <a:r>
                        <a:rPr lang="en-GB" sz="1200">
                          <a:effectLst/>
                        </a:rPr>
                        <a:t>       2</a:t>
                      </a:r>
                      <a:r>
                        <a:rPr lang="en-GB" sz="1200" baseline="30000">
                          <a:effectLst/>
                        </a:rPr>
                        <a:t>nd</a:t>
                      </a:r>
                      <a:r>
                        <a:rPr lang="en-GB" sz="1200">
                          <a:effectLst/>
                        </a:rPr>
                        <a:t>  unit  (17/10/2014)</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50000"/>
                        </a:lnSpc>
                        <a:spcAft>
                          <a:spcPts val="0"/>
                        </a:spcAft>
                      </a:pPr>
                      <a:r>
                        <a:rPr lang="en-GB" sz="2200" dirty="0">
                          <a:effectLst/>
                        </a:rPr>
                        <a:t>Introduction to the games in a playful approach, implementing regular version of the games</a:t>
                      </a:r>
                      <a:endParaRPr lang="de-DE" sz="2200" dirty="0">
                        <a:effectLst/>
                        <a:latin typeface="Times New Roman" panose="02020603050405020304" pitchFamily="18" charset="0"/>
                        <a:ea typeface="Times New Roman" panose="02020603050405020304" pitchFamily="18" charset="0"/>
                      </a:endParaRPr>
                    </a:p>
                  </a:txBody>
                  <a:tcPr marL="68580" marR="68580" marT="0" marB="0"/>
                </a:tc>
              </a:tr>
              <a:tr h="618863">
                <a:tc>
                  <a:txBody>
                    <a:bodyPr/>
                    <a:lstStyle/>
                    <a:p>
                      <a:pPr marL="228600" algn="ctr">
                        <a:lnSpc>
                          <a:spcPct val="150000"/>
                        </a:lnSpc>
                        <a:spcAft>
                          <a:spcPts val="0"/>
                        </a:spcAft>
                      </a:pPr>
                      <a:r>
                        <a:rPr lang="en-GB" sz="1200">
                          <a:effectLst/>
                        </a:rPr>
                        <a:t>3</a:t>
                      </a:r>
                      <a:r>
                        <a:rPr lang="en-GB" sz="1200" baseline="30000">
                          <a:effectLst/>
                        </a:rPr>
                        <a:t>rd</a:t>
                      </a:r>
                      <a:r>
                        <a:rPr lang="en-GB" sz="1200">
                          <a:effectLst/>
                        </a:rPr>
                        <a:t>  unit (07/11/2014)</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50000"/>
                        </a:lnSpc>
                        <a:spcAft>
                          <a:spcPts val="0"/>
                        </a:spcAft>
                      </a:pPr>
                      <a:r>
                        <a:rPr lang="en-GB" sz="2200" dirty="0">
                          <a:effectLst/>
                        </a:rPr>
                        <a:t>Safety aspects, using the materials, Rules, dribbling and shot</a:t>
                      </a:r>
                      <a:endParaRPr lang="de-DE" sz="2200" dirty="0">
                        <a:effectLst/>
                        <a:latin typeface="Times New Roman" panose="02020603050405020304" pitchFamily="18" charset="0"/>
                        <a:ea typeface="Times New Roman" panose="02020603050405020304" pitchFamily="18" charset="0"/>
                      </a:endParaRPr>
                    </a:p>
                  </a:txBody>
                  <a:tcPr marL="68580" marR="68580" marT="0" marB="0"/>
                </a:tc>
              </a:tr>
              <a:tr h="618863">
                <a:tc>
                  <a:txBody>
                    <a:bodyPr/>
                    <a:lstStyle/>
                    <a:p>
                      <a:pPr marL="228600" algn="ctr">
                        <a:lnSpc>
                          <a:spcPct val="150000"/>
                        </a:lnSpc>
                        <a:spcAft>
                          <a:spcPts val="0"/>
                        </a:spcAft>
                      </a:pPr>
                      <a:r>
                        <a:rPr lang="en-GB" sz="1200">
                          <a:effectLst/>
                        </a:rPr>
                        <a:t>4</a:t>
                      </a:r>
                      <a:r>
                        <a:rPr lang="en-GB" sz="1200" baseline="30000">
                          <a:effectLst/>
                        </a:rPr>
                        <a:t>th</a:t>
                      </a:r>
                      <a:r>
                        <a:rPr lang="en-GB" sz="1200">
                          <a:effectLst/>
                        </a:rPr>
                        <a:t>  unit (14/11/2014)</a:t>
                      </a:r>
                      <a:endParaRPr lang="de-DE"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50000"/>
                        </a:lnSpc>
                        <a:spcAft>
                          <a:spcPts val="0"/>
                        </a:spcAft>
                      </a:pPr>
                      <a:r>
                        <a:rPr lang="en-GB" sz="2200" dirty="0">
                          <a:effectLst/>
                        </a:rPr>
                        <a:t>Shot on the basket and </a:t>
                      </a:r>
                      <a:r>
                        <a:rPr lang="en-GB" sz="2200" dirty="0" err="1">
                          <a:effectLst/>
                        </a:rPr>
                        <a:t>teampractical</a:t>
                      </a:r>
                      <a:r>
                        <a:rPr lang="en-GB" sz="2200" dirty="0">
                          <a:effectLst/>
                        </a:rPr>
                        <a:t> understanding in regard to the games</a:t>
                      </a:r>
                      <a:endParaRPr lang="de-DE" sz="2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657420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125113" cy="924475"/>
          </a:xfrm>
        </p:spPr>
        <p:txBody>
          <a:bodyPr/>
          <a:lstStyle/>
          <a:p>
            <a:r>
              <a:rPr lang="en-US" b="1" dirty="0" smtClean="0"/>
              <a:t>Phase 1: Preparation  </a:t>
            </a:r>
            <a:endParaRPr lang="el-GR" b="1" dirty="0"/>
          </a:p>
        </p:txBody>
      </p:sp>
      <p:sp>
        <p:nvSpPr>
          <p:cNvPr id="4" name="Content Placeholder 2"/>
          <p:cNvSpPr txBox="1">
            <a:spLocks/>
          </p:cNvSpPr>
          <p:nvPr/>
        </p:nvSpPr>
        <p:spPr>
          <a:xfrm>
            <a:off x="251520" y="2720549"/>
            <a:ext cx="8568952" cy="158417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endParaRPr lang="en-US" dirty="0" smtClean="0">
              <a:latin typeface="+mj-lt"/>
            </a:endParaRPr>
          </a:p>
          <a:p>
            <a:pPr marL="457200" lvl="1" indent="0">
              <a:buFont typeface="Wingdings 2"/>
              <a:buNone/>
            </a:pPr>
            <a:endParaRPr lang="en-US" dirty="0" smtClean="0">
              <a:latin typeface="+mj-lt"/>
            </a:endParaRPr>
          </a:p>
          <a:p>
            <a:endParaRPr lang="en-US" dirty="0" smtClean="0">
              <a:latin typeface="+mj-lt"/>
            </a:endParaRPr>
          </a:p>
          <a:p>
            <a:endParaRPr lang="el-GR" dirty="0">
              <a:latin typeface="+mj-lt"/>
            </a:endParaRPr>
          </a:p>
        </p:txBody>
      </p:sp>
      <p:sp>
        <p:nvSpPr>
          <p:cNvPr id="5" name="Content Placeholder 2"/>
          <p:cNvSpPr txBox="1">
            <a:spLocks/>
          </p:cNvSpPr>
          <p:nvPr/>
        </p:nvSpPr>
        <p:spPr>
          <a:xfrm>
            <a:off x="0" y="1628800"/>
            <a:ext cx="8568952" cy="1584176"/>
          </a:xfrm>
          <a:prstGeom prst="rect">
            <a:avLst/>
          </a:prstGeom>
        </p:spPr>
        <p:txBody>
          <a:bodyPr vert="horz">
            <a:normAutofit fontScale="925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r>
              <a:rPr lang="en-GB" sz="2800" dirty="0"/>
              <a:t>It provided good preconditions however, materials such as sport wheelchairs, masks and balls for blind-man soccer needed to be obtained by the teacher himself.</a:t>
            </a:r>
            <a:endParaRPr lang="de-DE" sz="2800" dirty="0"/>
          </a:p>
          <a:p>
            <a:pPr marL="393192" lvl="1" indent="0">
              <a:buNone/>
            </a:pPr>
            <a:endParaRPr lang="en-US" dirty="0" smtClean="0">
              <a:latin typeface="+mj-lt"/>
            </a:endParaRPr>
          </a:p>
          <a:p>
            <a:pPr marL="457200" lvl="1" indent="0">
              <a:buFont typeface="Wingdings 2"/>
              <a:buNone/>
            </a:pPr>
            <a:endParaRPr lang="en-US" dirty="0" smtClean="0">
              <a:latin typeface="+mj-lt"/>
            </a:endParaRPr>
          </a:p>
          <a:p>
            <a:endParaRPr lang="en-US" dirty="0" smtClean="0">
              <a:latin typeface="+mj-lt"/>
            </a:endParaRPr>
          </a:p>
          <a:p>
            <a:endParaRPr lang="el-GR" dirty="0">
              <a:latin typeface="+mj-lt"/>
            </a:endParaRPr>
          </a:p>
        </p:txBody>
      </p:sp>
      <p:sp>
        <p:nvSpPr>
          <p:cNvPr id="8" name="Content Placeholder 2"/>
          <p:cNvSpPr txBox="1">
            <a:spLocks/>
          </p:cNvSpPr>
          <p:nvPr/>
        </p:nvSpPr>
        <p:spPr>
          <a:xfrm>
            <a:off x="2019921" y="10147739"/>
            <a:ext cx="5515953" cy="312443"/>
          </a:xfrm>
          <a:prstGeom prst="rect">
            <a:avLst/>
          </a:prstGeom>
        </p:spPr>
        <p:txBody>
          <a:bodyPr vert="horz">
            <a:normAutofit fontScale="70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93192" lvl="1" indent="0">
              <a:buNone/>
            </a:pPr>
            <a:endParaRPr lang="en-US" dirty="0" smtClean="0">
              <a:latin typeface="+mj-lt"/>
            </a:endParaRPr>
          </a:p>
          <a:p>
            <a:pPr marL="457200" lvl="1" indent="0">
              <a:buFont typeface="Wingdings 2"/>
              <a:buNone/>
            </a:pPr>
            <a:endParaRPr lang="en-US" dirty="0" smtClean="0">
              <a:latin typeface="+mj-lt"/>
            </a:endParaRPr>
          </a:p>
          <a:p>
            <a:endParaRPr lang="en-US" dirty="0" smtClean="0">
              <a:latin typeface="+mj-lt"/>
            </a:endParaRPr>
          </a:p>
          <a:p>
            <a:endParaRPr lang="el-GR" dirty="0">
              <a:latin typeface="+mj-lt"/>
            </a:endParaRPr>
          </a:p>
        </p:txBody>
      </p:sp>
      <p:pic>
        <p:nvPicPr>
          <p:cNvPr id="3076" name="Picture 4" descr="http://www.goettinger-tageblatt.de/var/storage/images/gt-et/nachrichten/sport/themen/fussball-vor-ort/blindenfussball-das-ist-wie-topfschlagen/31939320-1-ger-DE/Blindenfussball-Das-ist-wie-Topfschlagen_ArtikelQu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284984"/>
            <a:ext cx="4793567" cy="309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22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125113" cy="924475"/>
          </a:xfrm>
        </p:spPr>
        <p:txBody>
          <a:bodyPr/>
          <a:lstStyle/>
          <a:p>
            <a:r>
              <a:rPr lang="en-US" b="1" dirty="0" smtClean="0"/>
              <a:t>Phase 2: Implementation   </a:t>
            </a:r>
            <a:endParaRPr lang="el-GR" b="1" dirty="0"/>
          </a:p>
        </p:txBody>
      </p:sp>
      <p:sp>
        <p:nvSpPr>
          <p:cNvPr id="5" name="Content Placeholder 2"/>
          <p:cNvSpPr txBox="1">
            <a:spLocks/>
          </p:cNvSpPr>
          <p:nvPr/>
        </p:nvSpPr>
        <p:spPr>
          <a:xfrm>
            <a:off x="279223" y="1916831"/>
            <a:ext cx="8568952" cy="5040561"/>
          </a:xfrm>
          <a:prstGeom prst="rect">
            <a:avLst/>
          </a:prstGeom>
        </p:spPr>
        <p:txBody>
          <a:bodyPr vert="horz" lIns="91440" tIns="45720" rIns="91440" bIns="45720" rtlCol="0" anchor="ctr">
            <a:normAutofit fontScale="85000" lnSpcReduction="10000"/>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lvl="1"/>
            <a:r>
              <a:rPr lang="en-US" sz="3000" dirty="0" smtClean="0"/>
              <a:t>Rules of blind-soccer and wheelchair basketball</a:t>
            </a:r>
          </a:p>
          <a:p>
            <a:pPr lvl="1"/>
            <a:r>
              <a:rPr lang="en-US" sz="3000" dirty="0" smtClean="0"/>
              <a:t>Knowledge how to introduce this kind of </a:t>
            </a:r>
            <a:r>
              <a:rPr lang="en-US" sz="3000" dirty="0" err="1" smtClean="0"/>
              <a:t>parasports</a:t>
            </a:r>
            <a:endParaRPr lang="en-US" sz="3000" dirty="0" smtClean="0"/>
          </a:p>
          <a:p>
            <a:pPr marL="457200" lvl="1" indent="0">
              <a:buNone/>
            </a:pPr>
            <a:endParaRPr lang="en-US" sz="3000" dirty="0" smtClean="0"/>
          </a:p>
          <a:p>
            <a:pPr lvl="1"/>
            <a:r>
              <a:rPr lang="en-US" sz="3000" b="1" u="sng" dirty="0" smtClean="0"/>
              <a:t>Blind-soccer</a:t>
            </a:r>
            <a:r>
              <a:rPr lang="en-US" sz="3000" dirty="0" smtClean="0">
                <a:sym typeface="Wingdings" panose="05000000000000000000" pitchFamily="2" charset="2"/>
              </a:rPr>
              <a:t> </a:t>
            </a:r>
            <a:r>
              <a:rPr lang="en-GB" sz="3000" dirty="0"/>
              <a:t>to help students getting familiarised with the circumstance of “not seeing</a:t>
            </a:r>
            <a:r>
              <a:rPr lang="en-GB" sz="3000" dirty="0" smtClean="0"/>
              <a:t>”</a:t>
            </a:r>
          </a:p>
          <a:p>
            <a:pPr marL="457200" lvl="1" indent="0">
              <a:buNone/>
            </a:pPr>
            <a:r>
              <a:rPr lang="en-GB" sz="3000" dirty="0" smtClean="0">
                <a:sym typeface="Wingdings" panose="05000000000000000000" pitchFamily="2" charset="2"/>
              </a:rPr>
              <a:t> </a:t>
            </a:r>
            <a:r>
              <a:rPr lang="en-GB" sz="3000" dirty="0"/>
              <a:t>Afterwards communication </a:t>
            </a:r>
            <a:r>
              <a:rPr lang="en-GB" sz="3000" dirty="0" err="1"/>
              <a:t>excercises</a:t>
            </a:r>
            <a:r>
              <a:rPr lang="en-GB" sz="3000" dirty="0"/>
              <a:t> and warm up </a:t>
            </a:r>
            <a:r>
              <a:rPr lang="en-GB" sz="3000" dirty="0" err="1"/>
              <a:t>exercices</a:t>
            </a:r>
            <a:r>
              <a:rPr lang="en-GB" sz="3000" dirty="0"/>
              <a:t> can be implemented. </a:t>
            </a:r>
            <a:endParaRPr lang="en-GB" sz="3000" dirty="0" smtClean="0"/>
          </a:p>
          <a:p>
            <a:pPr marL="457200" lvl="1" indent="0">
              <a:buNone/>
            </a:pPr>
            <a:r>
              <a:rPr lang="en-GB" sz="3000" dirty="0" smtClean="0">
                <a:sym typeface="Wingdings" panose="05000000000000000000" pitchFamily="2" charset="2"/>
              </a:rPr>
              <a:t></a:t>
            </a:r>
            <a:r>
              <a:rPr lang="en-GB" sz="3000" dirty="0" smtClean="0"/>
              <a:t>The </a:t>
            </a:r>
            <a:r>
              <a:rPr lang="en-GB" sz="3000" dirty="0"/>
              <a:t>next lesson should consist of small exercises which will be implemented playfully and represent elements of the final game leading the students to be capable to compete against each other in the end</a:t>
            </a:r>
            <a:endParaRPr lang="en-US" sz="3000" dirty="0" smtClean="0"/>
          </a:p>
          <a:p>
            <a:pPr marL="457200" lvl="1" indent="0">
              <a:buFont typeface="Wingdings 2" charset="2"/>
              <a:buNone/>
            </a:pPr>
            <a:endParaRPr lang="en-US" dirty="0" smtClean="0"/>
          </a:p>
          <a:p>
            <a:pPr lvl="1"/>
            <a:endParaRPr lang="en-US" dirty="0" smtClean="0"/>
          </a:p>
          <a:p>
            <a:pPr marL="457200" lvl="1" indent="0">
              <a:buFont typeface="Wingdings 2" charset="2"/>
              <a:buNone/>
            </a:pPr>
            <a:endParaRPr lang="en-US" dirty="0" smtClean="0"/>
          </a:p>
          <a:p>
            <a:endParaRPr lang="en-US" dirty="0" smtClean="0"/>
          </a:p>
          <a:p>
            <a:endParaRPr lang="el-GR" dirty="0"/>
          </a:p>
        </p:txBody>
      </p:sp>
    </p:spTree>
    <p:extLst>
      <p:ext uri="{BB962C8B-B14F-4D97-AF65-F5344CB8AC3E}">
        <p14:creationId xmlns:p14="http://schemas.microsoft.com/office/powerpoint/2010/main" val="3192521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125113" cy="924475"/>
          </a:xfrm>
        </p:spPr>
        <p:txBody>
          <a:bodyPr/>
          <a:lstStyle/>
          <a:p>
            <a:r>
              <a:rPr lang="en-US" b="1" dirty="0" smtClean="0"/>
              <a:t>Phase 2: Assessment   </a:t>
            </a:r>
            <a:endParaRPr lang="el-GR" b="1" dirty="0"/>
          </a:p>
        </p:txBody>
      </p:sp>
      <p:sp>
        <p:nvSpPr>
          <p:cNvPr id="5" name="Content Placeholder 2"/>
          <p:cNvSpPr txBox="1">
            <a:spLocks/>
          </p:cNvSpPr>
          <p:nvPr/>
        </p:nvSpPr>
        <p:spPr>
          <a:xfrm>
            <a:off x="251520" y="1340768"/>
            <a:ext cx="8568952" cy="3672408"/>
          </a:xfrm>
          <a:prstGeom prst="rect">
            <a:avLst/>
          </a:prstGeom>
        </p:spPr>
        <p:txBody>
          <a:bodyPr vert="horz" lIns="91440" tIns="45720" rIns="91440" bIns="45720" rtlCol="0" anchor="ctr">
            <a:normAutofit fontScale="70000" lnSpcReduction="20000"/>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endParaRPr lang="en-US" sz="2600" dirty="0" smtClean="0">
              <a:latin typeface="+mj-lt"/>
            </a:endParaRPr>
          </a:p>
          <a:p>
            <a:pPr lvl="1"/>
            <a:r>
              <a:rPr lang="en-US" sz="4500" dirty="0" smtClean="0"/>
              <a:t>Introducing a questionnaire before and after the learning scenario</a:t>
            </a:r>
          </a:p>
          <a:p>
            <a:pPr lvl="1"/>
            <a:r>
              <a:rPr lang="en-US" sz="4500" dirty="0" smtClean="0"/>
              <a:t>“I like to make sport with handicapped and non-handicapped students”</a:t>
            </a:r>
          </a:p>
          <a:p>
            <a:pPr lvl="1"/>
            <a:r>
              <a:rPr lang="en-US" sz="4500" dirty="0" smtClean="0"/>
              <a:t>“I like it, when handicapped students and non-handicapped students are together in a class”</a:t>
            </a:r>
          </a:p>
          <a:p>
            <a:pPr marL="457200" lvl="1" indent="0">
              <a:buNone/>
            </a:pPr>
            <a:endParaRPr lang="en-US" dirty="0" smtClean="0"/>
          </a:p>
          <a:p>
            <a:pPr marL="457200" lvl="1" indent="0">
              <a:buFont typeface="Wingdings 2" charset="2"/>
              <a:buNone/>
            </a:pPr>
            <a:endParaRPr lang="en-US" dirty="0" smtClean="0"/>
          </a:p>
          <a:p>
            <a:pPr lvl="1"/>
            <a:endParaRPr lang="en-US" dirty="0" smtClean="0"/>
          </a:p>
          <a:p>
            <a:pPr marL="457200" lvl="1" indent="0">
              <a:buFont typeface="Wingdings 2" charset="2"/>
              <a:buNone/>
            </a:pPr>
            <a:endParaRPr lang="en-US" dirty="0" smtClean="0"/>
          </a:p>
          <a:p>
            <a:endParaRPr lang="en-US" dirty="0" smtClean="0"/>
          </a:p>
          <a:p>
            <a:endParaRPr lang="el-GR" dirty="0"/>
          </a:p>
        </p:txBody>
      </p:sp>
      <p:pic>
        <p:nvPicPr>
          <p:cNvPr id="4" name="Grafik 3"/>
          <p:cNvPicPr>
            <a:picLocks noChangeAspect="1"/>
          </p:cNvPicPr>
          <p:nvPr/>
        </p:nvPicPr>
        <p:blipFill>
          <a:blip r:embed="rId2"/>
          <a:stretch>
            <a:fillRect/>
          </a:stretch>
        </p:blipFill>
        <p:spPr>
          <a:xfrm>
            <a:off x="452437" y="4131518"/>
            <a:ext cx="8239125" cy="2609850"/>
          </a:xfrm>
          <a:prstGeom prst="rect">
            <a:avLst/>
          </a:prstGeom>
        </p:spPr>
      </p:pic>
      <p:sp>
        <p:nvSpPr>
          <p:cNvPr id="6" name="Content Placeholder 2"/>
          <p:cNvSpPr txBox="1">
            <a:spLocks/>
          </p:cNvSpPr>
          <p:nvPr/>
        </p:nvSpPr>
        <p:spPr>
          <a:xfrm>
            <a:off x="287523" y="4653136"/>
            <a:ext cx="8568952" cy="1944216"/>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lvl="1"/>
            <a:endParaRPr lang="en-US" dirty="0" smtClean="0"/>
          </a:p>
          <a:p>
            <a:pPr marL="457200" lvl="1" indent="0">
              <a:buFont typeface="Wingdings 2" charset="2"/>
              <a:buNone/>
            </a:pPr>
            <a:endParaRPr lang="en-US" dirty="0" smtClean="0"/>
          </a:p>
          <a:p>
            <a:pPr lvl="1"/>
            <a:endParaRPr lang="en-US" dirty="0" smtClean="0"/>
          </a:p>
          <a:p>
            <a:pPr marL="457200" lvl="1" indent="0">
              <a:buFont typeface="Wingdings 2" charset="2"/>
              <a:buNone/>
            </a:pPr>
            <a:endParaRPr lang="en-US" dirty="0" smtClean="0"/>
          </a:p>
          <a:p>
            <a:endParaRPr lang="en-US" dirty="0" smtClean="0"/>
          </a:p>
          <a:p>
            <a:endParaRPr lang="el-GR" dirty="0"/>
          </a:p>
        </p:txBody>
      </p:sp>
    </p:spTree>
    <p:extLst>
      <p:ext uri="{BB962C8B-B14F-4D97-AF65-F5344CB8AC3E}">
        <p14:creationId xmlns:p14="http://schemas.microsoft.com/office/powerpoint/2010/main" val="2762553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1143000"/>
          </a:xfrm>
        </p:spPr>
        <p:txBody>
          <a:bodyPr/>
          <a:lstStyle/>
          <a:p>
            <a:r>
              <a:rPr lang="en-US" b="1" dirty="0"/>
              <a:t>Phase 2: Assessment </a:t>
            </a:r>
            <a:endParaRPr lang="de-DE" dirty="0"/>
          </a:p>
        </p:txBody>
      </p:sp>
      <p:pic>
        <p:nvPicPr>
          <p:cNvPr id="4" name="Inhaltsplatzhalter 3"/>
          <p:cNvPicPr>
            <a:picLocks noGrp="1" noChangeAspect="1"/>
          </p:cNvPicPr>
          <p:nvPr>
            <p:ph idx="1"/>
          </p:nvPr>
        </p:nvPicPr>
        <p:blipFill>
          <a:blip r:embed="rId2"/>
          <a:stretch>
            <a:fillRect/>
          </a:stretch>
        </p:blipFill>
        <p:spPr>
          <a:xfrm>
            <a:off x="395536" y="1484784"/>
            <a:ext cx="6858000" cy="3305175"/>
          </a:xfrm>
          <a:prstGeom prst="rect">
            <a:avLst/>
          </a:prstGeom>
        </p:spPr>
      </p:pic>
      <p:sp>
        <p:nvSpPr>
          <p:cNvPr id="5" name="Titel 1"/>
          <p:cNvSpPr txBox="1">
            <a:spLocks/>
          </p:cNvSpPr>
          <p:nvPr/>
        </p:nvSpPr>
        <p:spPr>
          <a:xfrm>
            <a:off x="457200" y="5310336"/>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342900" indent="-342900">
              <a:buFont typeface="Arial" panose="020B0604020202020204" pitchFamily="34" charset="0"/>
              <a:buChar char="•"/>
            </a:pPr>
            <a:r>
              <a:rPr lang="en-US" sz="2400" b="1" dirty="0" smtClean="0">
                <a:solidFill>
                  <a:schemeClr val="tx1"/>
                </a:solidFill>
                <a:latin typeface="+mn-lt"/>
              </a:rPr>
              <a:t>You can see a improvement in the part “Sensitivity against handicapped pupils” after the learning scenario</a:t>
            </a:r>
          </a:p>
          <a:p>
            <a:endParaRPr lang="de-DE" sz="2400" dirty="0">
              <a:solidFill>
                <a:schemeClr val="tx1"/>
              </a:solidFill>
              <a:latin typeface="+mn-lt"/>
            </a:endParaRPr>
          </a:p>
        </p:txBody>
      </p:sp>
      <p:cxnSp>
        <p:nvCxnSpPr>
          <p:cNvPr id="7" name="Gerade Verbindung mit Pfeil 6"/>
          <p:cNvCxnSpPr/>
          <p:nvPr/>
        </p:nvCxnSpPr>
        <p:spPr>
          <a:xfrm flipH="1" flipV="1">
            <a:off x="2195736" y="1700808"/>
            <a:ext cx="1080120" cy="32403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805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3212976"/>
            <a:ext cx="7715200" cy="2592288"/>
          </a:xfrm>
        </p:spPr>
        <p:txBody>
          <a:bodyPr/>
          <a:lstStyle/>
          <a:p>
            <a:endParaRPr lang="de-DE" dirty="0" smtClean="0"/>
          </a:p>
          <a:p>
            <a:pPr marL="0" indent="0">
              <a:buNone/>
            </a:pPr>
            <a:endParaRPr lang="de-DE" dirty="0"/>
          </a:p>
        </p:txBody>
      </p:sp>
      <p:sp>
        <p:nvSpPr>
          <p:cNvPr id="4" name="Titel 1"/>
          <p:cNvSpPr>
            <a:spLocks noGrp="1"/>
          </p:cNvSpPr>
          <p:nvPr>
            <p:ph type="title"/>
          </p:nvPr>
        </p:nvSpPr>
        <p:spPr>
          <a:xfrm>
            <a:off x="395536" y="557808"/>
            <a:ext cx="8229600" cy="1143000"/>
          </a:xfrm>
        </p:spPr>
        <p:txBody>
          <a:bodyPr/>
          <a:lstStyle/>
          <a:p>
            <a:r>
              <a:rPr lang="en-US" b="1" dirty="0"/>
              <a:t>Phase 2: Assessment </a:t>
            </a:r>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2213893204"/>
              </p:ext>
            </p:extLst>
          </p:nvPr>
        </p:nvGraphicFramePr>
        <p:xfrm>
          <a:off x="529207" y="3667744"/>
          <a:ext cx="7715201" cy="2569568"/>
        </p:xfrm>
        <a:graphic>
          <a:graphicData uri="http://schemas.openxmlformats.org/drawingml/2006/table">
            <a:tbl>
              <a:tblPr>
                <a:tableStyleId>{5C22544A-7EE6-4342-B048-85BDC9FD1C3A}</a:tableStyleId>
              </a:tblPr>
              <a:tblGrid>
                <a:gridCol w="2774005"/>
                <a:gridCol w="511159"/>
                <a:gridCol w="1002183"/>
                <a:gridCol w="1030888"/>
                <a:gridCol w="1002183"/>
                <a:gridCol w="1394783"/>
              </a:tblGrid>
              <a:tr h="502831">
                <a:tc gridSpan="6">
                  <a:txBody>
                    <a:bodyPr/>
                    <a:lstStyle/>
                    <a:p>
                      <a:pPr marL="38100" marR="38100" algn="ctr">
                        <a:lnSpc>
                          <a:spcPts val="1600"/>
                        </a:lnSpc>
                        <a:spcAft>
                          <a:spcPts val="0"/>
                        </a:spcAft>
                      </a:pPr>
                      <a:endParaRPr lang="de-DE" sz="24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1037131">
                <a:tc>
                  <a:txBody>
                    <a:bodyPr/>
                    <a:lstStyle/>
                    <a:p>
                      <a:pPr marL="38100" marR="38100">
                        <a:lnSpc>
                          <a:spcPts val="1600"/>
                        </a:lnSpc>
                        <a:spcAft>
                          <a:spcPts val="0"/>
                        </a:spcAft>
                      </a:pPr>
                      <a:r>
                        <a:rPr lang="de-DE" sz="900" dirty="0">
                          <a:effectLst/>
                        </a:rPr>
                        <a:t> </a:t>
                      </a:r>
                      <a:endParaRPr lang="de-DE"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algn="ctr">
                        <a:lnSpc>
                          <a:spcPts val="1600"/>
                        </a:lnSpc>
                        <a:spcAft>
                          <a:spcPts val="0"/>
                        </a:spcAft>
                      </a:pPr>
                      <a:endParaRPr lang="de-DE" sz="2400" dirty="0" smtClean="0">
                        <a:effectLst/>
                      </a:endParaRPr>
                    </a:p>
                    <a:p>
                      <a:pPr marL="38100" marR="38100" algn="ctr">
                        <a:lnSpc>
                          <a:spcPts val="1600"/>
                        </a:lnSpc>
                        <a:spcAft>
                          <a:spcPts val="0"/>
                        </a:spcAft>
                      </a:pPr>
                      <a:endParaRPr lang="de-DE" sz="2400" dirty="0" smtClean="0">
                        <a:effectLst/>
                      </a:endParaRPr>
                    </a:p>
                    <a:p>
                      <a:pPr marL="38100" marR="38100" algn="ctr">
                        <a:lnSpc>
                          <a:spcPts val="1600"/>
                        </a:lnSpc>
                        <a:spcAft>
                          <a:spcPts val="0"/>
                        </a:spcAft>
                      </a:pPr>
                      <a:r>
                        <a:rPr lang="de-DE" sz="2400" dirty="0" smtClean="0">
                          <a:effectLst/>
                        </a:rPr>
                        <a:t>N</a:t>
                      </a:r>
                      <a:endParaRPr lang="de-DE"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algn="ctr">
                        <a:lnSpc>
                          <a:spcPts val="1600"/>
                        </a:lnSpc>
                        <a:spcAft>
                          <a:spcPts val="0"/>
                        </a:spcAft>
                      </a:pPr>
                      <a:endParaRPr lang="de-DE" sz="2000" dirty="0" smtClean="0">
                        <a:effectLst/>
                      </a:endParaRPr>
                    </a:p>
                    <a:p>
                      <a:pPr marL="38100" marR="38100" algn="ctr">
                        <a:lnSpc>
                          <a:spcPts val="1600"/>
                        </a:lnSpc>
                        <a:spcAft>
                          <a:spcPts val="0"/>
                        </a:spcAft>
                      </a:pPr>
                      <a:endParaRPr lang="de-DE" sz="2000" dirty="0" smtClean="0">
                        <a:effectLst/>
                      </a:endParaRPr>
                    </a:p>
                    <a:p>
                      <a:pPr marL="38100" marR="38100" algn="ctr">
                        <a:lnSpc>
                          <a:spcPts val="1600"/>
                        </a:lnSpc>
                        <a:spcAft>
                          <a:spcPts val="0"/>
                        </a:spcAft>
                      </a:pPr>
                      <a:r>
                        <a:rPr lang="de-DE" sz="2000" dirty="0" smtClean="0">
                          <a:effectLst/>
                        </a:rPr>
                        <a:t>Mini-</a:t>
                      </a:r>
                      <a:r>
                        <a:rPr lang="de-DE" sz="2000" dirty="0" err="1" smtClean="0">
                          <a:effectLst/>
                        </a:rPr>
                        <a:t>mum</a:t>
                      </a:r>
                      <a:endParaRPr lang="de-DE"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algn="ctr">
                        <a:lnSpc>
                          <a:spcPts val="1600"/>
                        </a:lnSpc>
                        <a:spcAft>
                          <a:spcPts val="0"/>
                        </a:spcAft>
                      </a:pPr>
                      <a:endParaRPr lang="de-DE" sz="2000" dirty="0" smtClean="0">
                        <a:effectLst/>
                      </a:endParaRPr>
                    </a:p>
                    <a:p>
                      <a:pPr marL="38100" marR="38100" algn="ctr">
                        <a:lnSpc>
                          <a:spcPts val="1600"/>
                        </a:lnSpc>
                        <a:spcAft>
                          <a:spcPts val="0"/>
                        </a:spcAft>
                      </a:pPr>
                      <a:endParaRPr lang="de-DE" sz="2000" dirty="0" smtClean="0">
                        <a:effectLst/>
                      </a:endParaRPr>
                    </a:p>
                    <a:p>
                      <a:pPr marL="38100" marR="38100" algn="ctr">
                        <a:lnSpc>
                          <a:spcPts val="1600"/>
                        </a:lnSpc>
                        <a:spcAft>
                          <a:spcPts val="0"/>
                        </a:spcAft>
                      </a:pPr>
                      <a:r>
                        <a:rPr lang="de-DE" sz="2000" dirty="0" smtClean="0">
                          <a:effectLst/>
                        </a:rPr>
                        <a:t>Maxi-</a:t>
                      </a:r>
                      <a:r>
                        <a:rPr lang="de-DE" sz="2000" dirty="0" err="1" smtClean="0">
                          <a:effectLst/>
                        </a:rPr>
                        <a:t>mum</a:t>
                      </a:r>
                      <a:endParaRPr lang="de-DE"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algn="ctr">
                        <a:lnSpc>
                          <a:spcPts val="1600"/>
                        </a:lnSpc>
                        <a:spcAft>
                          <a:spcPts val="0"/>
                        </a:spcAft>
                      </a:pPr>
                      <a:endParaRPr lang="de-DE" sz="2000" dirty="0" smtClean="0">
                        <a:effectLst/>
                      </a:endParaRPr>
                    </a:p>
                    <a:p>
                      <a:pPr marL="38100" marR="38100" algn="ctr">
                        <a:lnSpc>
                          <a:spcPts val="1600"/>
                        </a:lnSpc>
                        <a:spcAft>
                          <a:spcPts val="0"/>
                        </a:spcAft>
                      </a:pPr>
                      <a:endParaRPr lang="de-DE" sz="2000" dirty="0" smtClean="0">
                        <a:effectLst/>
                      </a:endParaRPr>
                    </a:p>
                    <a:p>
                      <a:pPr marL="38100" marR="38100" algn="ctr">
                        <a:lnSpc>
                          <a:spcPts val="1600"/>
                        </a:lnSpc>
                        <a:spcAft>
                          <a:spcPts val="0"/>
                        </a:spcAft>
                      </a:pPr>
                      <a:r>
                        <a:rPr lang="de-DE" sz="2000" dirty="0" smtClean="0">
                          <a:effectLst/>
                        </a:rPr>
                        <a:t>Mittel-wert</a:t>
                      </a:r>
                      <a:endParaRPr lang="de-DE" sz="2000" dirty="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algn="ctr">
                        <a:lnSpc>
                          <a:spcPts val="1600"/>
                        </a:lnSpc>
                        <a:spcAft>
                          <a:spcPts val="0"/>
                        </a:spcAft>
                      </a:pPr>
                      <a:endParaRPr lang="de-DE" sz="2000" dirty="0" smtClean="0">
                        <a:effectLst/>
                      </a:endParaRPr>
                    </a:p>
                    <a:p>
                      <a:pPr marL="38100" marR="38100" algn="ctr">
                        <a:lnSpc>
                          <a:spcPts val="1600"/>
                        </a:lnSpc>
                        <a:spcAft>
                          <a:spcPts val="0"/>
                        </a:spcAft>
                      </a:pPr>
                      <a:endParaRPr lang="de-DE" sz="2000" dirty="0" smtClean="0">
                        <a:effectLst/>
                      </a:endParaRPr>
                    </a:p>
                    <a:p>
                      <a:pPr marL="38100" marR="38100" algn="ctr">
                        <a:lnSpc>
                          <a:spcPts val="1600"/>
                        </a:lnSpc>
                        <a:spcAft>
                          <a:spcPts val="0"/>
                        </a:spcAft>
                      </a:pPr>
                      <a:r>
                        <a:rPr lang="de-DE" sz="2000" dirty="0" err="1" smtClean="0">
                          <a:effectLst/>
                        </a:rPr>
                        <a:t>Standardab-weichung</a:t>
                      </a:r>
                      <a:endParaRPr lang="de-DE" sz="2000" dirty="0">
                        <a:effectLst/>
                        <a:latin typeface="Times New Roman" panose="02020603050405020304" pitchFamily="18" charset="0"/>
                        <a:ea typeface="Times New Roman" panose="02020603050405020304" pitchFamily="18" charset="0"/>
                      </a:endParaRPr>
                    </a:p>
                  </a:txBody>
                  <a:tcPr marL="0" marR="0" marT="0" marB="0"/>
                </a:tc>
              </a:tr>
              <a:tr h="1029606">
                <a:tc>
                  <a:txBody>
                    <a:bodyPr/>
                    <a:lstStyle/>
                    <a:p>
                      <a:pPr marL="38100" marR="38100">
                        <a:lnSpc>
                          <a:spcPts val="1600"/>
                        </a:lnSpc>
                        <a:spcAft>
                          <a:spcPts val="0"/>
                        </a:spcAft>
                      </a:pPr>
                      <a:r>
                        <a:rPr lang="de-DE" sz="2000" dirty="0" err="1" smtClean="0">
                          <a:effectLst/>
                        </a:rPr>
                        <a:t>Wheelchair_vs</a:t>
                      </a:r>
                      <a:endParaRPr lang="de-DE" sz="2000" dirty="0" smtClean="0">
                        <a:effectLst/>
                      </a:endParaRPr>
                    </a:p>
                    <a:p>
                      <a:pPr marL="38100" marR="38100">
                        <a:lnSpc>
                          <a:spcPts val="1600"/>
                        </a:lnSpc>
                        <a:spcAft>
                          <a:spcPts val="0"/>
                        </a:spcAft>
                      </a:pPr>
                      <a:r>
                        <a:rPr lang="de-DE" sz="2000" dirty="0" smtClean="0">
                          <a:effectLst/>
                        </a:rPr>
                        <a:t>_</a:t>
                      </a:r>
                      <a:r>
                        <a:rPr lang="de-DE" sz="2000" dirty="0" err="1" smtClean="0">
                          <a:effectLst/>
                        </a:rPr>
                        <a:t>Blind</a:t>
                      </a:r>
                      <a:r>
                        <a:rPr lang="de-DE" sz="2000" baseline="0" dirty="0" err="1" smtClean="0">
                          <a:effectLst/>
                        </a:rPr>
                        <a:t>_Soccer</a:t>
                      </a:r>
                      <a:endParaRPr lang="de-DE" sz="20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de-DE" sz="2000" dirty="0">
                          <a:effectLst/>
                        </a:rPr>
                        <a:t>16</a:t>
                      </a:r>
                      <a:endParaRPr lang="de-DE" sz="20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de-DE" sz="2000" dirty="0">
                          <a:effectLst/>
                        </a:rPr>
                        <a:t>1,00</a:t>
                      </a:r>
                      <a:endParaRPr lang="de-DE" sz="20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de-DE" sz="2000" dirty="0">
                          <a:effectLst/>
                        </a:rPr>
                        <a:t>4,00</a:t>
                      </a:r>
                      <a:endParaRPr lang="de-DE" sz="20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de-DE" sz="2000" dirty="0">
                          <a:effectLst/>
                        </a:rPr>
                        <a:t>3,5000</a:t>
                      </a:r>
                      <a:endParaRPr lang="de-DE" sz="20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de-DE" sz="2000" dirty="0">
                          <a:effectLst/>
                        </a:rPr>
                        <a:t>,89443</a:t>
                      </a:r>
                      <a:endParaRPr lang="de-DE" sz="2000" dirty="0">
                        <a:effectLst/>
                        <a:latin typeface="Times New Roman" panose="02020603050405020304" pitchFamily="18" charset="0"/>
                        <a:ea typeface="Times New Roman" panose="02020603050405020304" pitchFamily="18" charset="0"/>
                      </a:endParaRPr>
                    </a:p>
                  </a:txBody>
                  <a:tcPr marL="0" marR="0" marT="0" marB="0" anchor="ctr"/>
                </a:tc>
              </a:tr>
            </a:tbl>
          </a:graphicData>
        </a:graphic>
      </p:graphicFrame>
      <p:sp>
        <p:nvSpPr>
          <p:cNvPr id="9" name="Titel 1"/>
          <p:cNvSpPr txBox="1">
            <a:spLocks/>
          </p:cNvSpPr>
          <p:nvPr/>
        </p:nvSpPr>
        <p:spPr>
          <a:xfrm>
            <a:off x="107504" y="2069976"/>
            <a:ext cx="8928992" cy="1143000"/>
          </a:xfrm>
          <a:prstGeom prst="rect">
            <a:avLst/>
          </a:prstGeom>
        </p:spPr>
        <p:txBody>
          <a:bodyPr vert="horz" lIns="0" rIns="0" bIns="0" anchor="b">
            <a:normAutofit fontScale="92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de-DE" sz="2800" dirty="0" smtClean="0"/>
              <a:t>„I </a:t>
            </a:r>
            <a:r>
              <a:rPr lang="de-DE" sz="2800" dirty="0" err="1" smtClean="0"/>
              <a:t>prefer</a:t>
            </a:r>
            <a:r>
              <a:rPr lang="de-DE" sz="2800" dirty="0" smtClean="0"/>
              <a:t> </a:t>
            </a:r>
            <a:r>
              <a:rPr lang="de-DE" sz="2800" dirty="0" err="1" smtClean="0"/>
              <a:t>wheelchair</a:t>
            </a:r>
            <a:r>
              <a:rPr lang="de-DE" sz="2800" dirty="0" smtClean="0"/>
              <a:t>-basketball </a:t>
            </a:r>
            <a:r>
              <a:rPr lang="de-DE" sz="2800" dirty="0" err="1" smtClean="0"/>
              <a:t>compared</a:t>
            </a:r>
            <a:r>
              <a:rPr lang="de-DE" sz="2800" dirty="0" smtClean="0"/>
              <a:t> </a:t>
            </a:r>
            <a:r>
              <a:rPr lang="de-DE" sz="2800" dirty="0" err="1" smtClean="0"/>
              <a:t>with</a:t>
            </a:r>
            <a:r>
              <a:rPr lang="de-DE" sz="2800" dirty="0" smtClean="0"/>
              <a:t> blind </a:t>
            </a:r>
            <a:r>
              <a:rPr lang="de-DE" sz="2800" dirty="0" err="1" smtClean="0"/>
              <a:t>soccer</a:t>
            </a:r>
            <a:r>
              <a:rPr lang="de-DE" sz="2800" dirty="0" smtClean="0"/>
              <a:t>“</a:t>
            </a:r>
          </a:p>
          <a:p>
            <a:endParaRPr lang="de-DE" sz="2800" dirty="0" smtClean="0"/>
          </a:p>
          <a:p>
            <a:r>
              <a:rPr lang="de-DE" sz="2800" dirty="0" smtClean="0">
                <a:sym typeface="Wingdings" panose="05000000000000000000" pitchFamily="2" charset="2"/>
              </a:rPr>
              <a:t> </a:t>
            </a:r>
            <a:r>
              <a:rPr lang="de-DE" sz="2800" dirty="0" err="1" smtClean="0">
                <a:sym typeface="Wingdings" panose="05000000000000000000" pitchFamily="2" charset="2"/>
              </a:rPr>
              <a:t>Students</a:t>
            </a:r>
            <a:r>
              <a:rPr lang="de-DE" sz="2800" dirty="0" smtClean="0">
                <a:sym typeface="Wingdings" panose="05000000000000000000" pitchFamily="2" charset="2"/>
              </a:rPr>
              <a:t> </a:t>
            </a:r>
            <a:r>
              <a:rPr lang="de-DE" sz="2800" dirty="0" err="1" smtClean="0">
                <a:sym typeface="Wingdings" panose="05000000000000000000" pitchFamily="2" charset="2"/>
              </a:rPr>
              <a:t>prefered</a:t>
            </a:r>
            <a:r>
              <a:rPr lang="de-DE" sz="2800" dirty="0" smtClean="0">
                <a:sym typeface="Wingdings" panose="05000000000000000000" pitchFamily="2" charset="2"/>
              </a:rPr>
              <a:t> </a:t>
            </a:r>
            <a:r>
              <a:rPr lang="de-DE" sz="2800" dirty="0" err="1" smtClean="0">
                <a:sym typeface="Wingdings" panose="05000000000000000000" pitchFamily="2" charset="2"/>
              </a:rPr>
              <a:t>wheelchair</a:t>
            </a:r>
            <a:r>
              <a:rPr lang="de-DE" sz="2800" dirty="0" smtClean="0">
                <a:sym typeface="Wingdings" panose="05000000000000000000" pitchFamily="2" charset="2"/>
              </a:rPr>
              <a:t>-basketball</a:t>
            </a:r>
            <a:endParaRPr lang="de-DE" sz="2800" dirty="0"/>
          </a:p>
        </p:txBody>
      </p:sp>
    </p:spTree>
    <p:extLst>
      <p:ext uri="{BB962C8B-B14F-4D97-AF65-F5344CB8AC3E}">
        <p14:creationId xmlns:p14="http://schemas.microsoft.com/office/powerpoint/2010/main" val="570418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125113" cy="924475"/>
          </a:xfrm>
        </p:spPr>
        <p:txBody>
          <a:bodyPr/>
          <a:lstStyle/>
          <a:p>
            <a:r>
              <a:rPr lang="en-US" b="1" dirty="0" smtClean="0"/>
              <a:t>Resources</a:t>
            </a:r>
            <a:endParaRPr lang="el-GR" b="1" dirty="0"/>
          </a:p>
        </p:txBody>
      </p:sp>
      <p:sp>
        <p:nvSpPr>
          <p:cNvPr id="5" name="Content Placeholder 2"/>
          <p:cNvSpPr txBox="1">
            <a:spLocks/>
          </p:cNvSpPr>
          <p:nvPr/>
        </p:nvSpPr>
        <p:spPr>
          <a:xfrm>
            <a:off x="251520" y="1628800"/>
            <a:ext cx="8568952" cy="1944216"/>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lvl="1"/>
            <a:endParaRPr lang="en-US" dirty="0" smtClean="0"/>
          </a:p>
          <a:p>
            <a:pPr marL="457200" lvl="1" indent="0">
              <a:buFont typeface="Wingdings 2" charset="2"/>
              <a:buNone/>
            </a:pPr>
            <a:endParaRPr lang="en-US" dirty="0" smtClean="0"/>
          </a:p>
          <a:p>
            <a:pPr lvl="1"/>
            <a:endParaRPr lang="en-US" dirty="0" smtClean="0"/>
          </a:p>
          <a:p>
            <a:pPr marL="457200" lvl="1" indent="0">
              <a:buFont typeface="Wingdings 2" charset="2"/>
              <a:buNone/>
            </a:pPr>
            <a:endParaRPr lang="en-US" dirty="0" smtClean="0"/>
          </a:p>
          <a:p>
            <a:endParaRPr lang="en-US" dirty="0" smtClean="0"/>
          </a:p>
          <a:p>
            <a:endParaRPr lang="el-GR" dirty="0"/>
          </a:p>
        </p:txBody>
      </p:sp>
      <p:sp>
        <p:nvSpPr>
          <p:cNvPr id="3" name="Rechteck 2"/>
          <p:cNvSpPr/>
          <p:nvPr/>
        </p:nvSpPr>
        <p:spPr>
          <a:xfrm>
            <a:off x="105664" y="1700808"/>
            <a:ext cx="8568952" cy="2862322"/>
          </a:xfrm>
          <a:prstGeom prst="rect">
            <a:avLst/>
          </a:prstGeom>
        </p:spPr>
        <p:txBody>
          <a:bodyPr wrap="square">
            <a:spAutoFit/>
          </a:bodyPr>
          <a:lstStyle/>
          <a:p>
            <a:pPr marL="285750" indent="-285750">
              <a:buFont typeface="Arial" panose="020B0604020202020204" pitchFamily="34" charset="0"/>
              <a:buChar char="•"/>
            </a:pPr>
            <a:r>
              <a:rPr lang="de-DE" dirty="0">
                <a:hlinkClick r:id="rId2"/>
              </a:rPr>
              <a:t>http://www.teckbote.de/nachrichten/sport_artikel,-Zwischen-Toleranz-und-Training-_</a:t>
            </a:r>
            <a:r>
              <a:rPr lang="de-DE" dirty="0" smtClean="0">
                <a:hlinkClick r:id="rId2"/>
              </a:rPr>
              <a:t>arid,85341.html</a:t>
            </a:r>
            <a:endParaRPr lang="de-DE" dirty="0" smtClean="0"/>
          </a:p>
          <a:p>
            <a:endParaRPr lang="de-DE" dirty="0" smtClean="0"/>
          </a:p>
          <a:p>
            <a:pPr marL="285750" indent="-285750">
              <a:buFont typeface="Arial" panose="020B0604020202020204" pitchFamily="34" charset="0"/>
              <a:buChar char="•"/>
            </a:pPr>
            <a:r>
              <a:rPr lang="de-DE" dirty="0">
                <a:hlinkClick r:id="rId3"/>
              </a:rPr>
              <a:t>http://</a:t>
            </a:r>
            <a:r>
              <a:rPr lang="de-DE" dirty="0" smtClean="0">
                <a:hlinkClick r:id="rId3"/>
              </a:rPr>
              <a:t>www.blindenfussball.de/pdf/TrainerBuch_Blindenfussball.pdf</a:t>
            </a:r>
            <a:endParaRPr lang="de-DE" dirty="0" smtClean="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hlinkClick r:id="rId4"/>
              </a:rPr>
              <a:t>http://</a:t>
            </a:r>
            <a:r>
              <a:rPr lang="de-DE" dirty="0" smtClean="0">
                <a:hlinkClick r:id="rId4"/>
              </a:rPr>
              <a:t>portal.opendiscoveryspace.eu/de/node/819531</a:t>
            </a:r>
            <a:endParaRPr lang="de-DE" dirty="0" smtClean="0"/>
          </a:p>
          <a:p>
            <a:pPr marL="285750" indent="-285750">
              <a:buFont typeface="Arial" panose="020B0604020202020204" pitchFamily="34" charset="0"/>
              <a:buChar char="•"/>
            </a:pPr>
            <a:endParaRPr lang="de-DE" dirty="0"/>
          </a:p>
          <a:p>
            <a:endParaRPr lang="de-DE"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129976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4285"/>
            <a:ext cx="7125113" cy="924475"/>
          </a:xfrm>
        </p:spPr>
        <p:txBody>
          <a:bodyPr>
            <a:normAutofit/>
          </a:bodyPr>
          <a:lstStyle/>
          <a:p>
            <a:r>
              <a:rPr lang="en-US" b="1" dirty="0" smtClean="0"/>
              <a:t>Basic info on the scenario:</a:t>
            </a:r>
            <a:endParaRPr lang="el-GR" b="1" dirty="0"/>
          </a:p>
        </p:txBody>
      </p:sp>
      <p:sp>
        <p:nvSpPr>
          <p:cNvPr id="3" name="Content Placeholder 2"/>
          <p:cNvSpPr>
            <a:spLocks noGrp="1"/>
          </p:cNvSpPr>
          <p:nvPr>
            <p:ph idx="1"/>
          </p:nvPr>
        </p:nvSpPr>
        <p:spPr>
          <a:xfrm>
            <a:off x="0" y="1412776"/>
            <a:ext cx="9144000" cy="5616624"/>
          </a:xfrm>
        </p:spPr>
        <p:txBody>
          <a:bodyPr>
            <a:noAutofit/>
          </a:bodyPr>
          <a:lstStyle/>
          <a:p>
            <a:r>
              <a:rPr lang="en-US" dirty="0">
                <a:latin typeface="+mj-lt"/>
              </a:rPr>
              <a:t>Name of </a:t>
            </a:r>
            <a:r>
              <a:rPr lang="en-US" dirty="0" smtClean="0">
                <a:latin typeface="+mj-lt"/>
              </a:rPr>
              <a:t>participant: Armin </a:t>
            </a:r>
            <a:r>
              <a:rPr lang="en-US" dirty="0" err="1" smtClean="0">
                <a:latin typeface="+mj-lt"/>
              </a:rPr>
              <a:t>Ohran</a:t>
            </a:r>
            <a:r>
              <a:rPr lang="en-US" dirty="0" smtClean="0">
                <a:latin typeface="+mj-lt"/>
              </a:rPr>
              <a:t> </a:t>
            </a:r>
            <a:endParaRPr lang="en-US" dirty="0" smtClean="0">
              <a:latin typeface="+mj-lt"/>
            </a:endParaRPr>
          </a:p>
          <a:p>
            <a:endParaRPr lang="en-US" dirty="0">
              <a:latin typeface="+mj-lt"/>
            </a:endParaRPr>
          </a:p>
          <a:p>
            <a:r>
              <a:rPr lang="en-US" dirty="0" smtClean="0">
                <a:latin typeface="+mj-lt"/>
              </a:rPr>
              <a:t>School: </a:t>
            </a:r>
            <a:r>
              <a:rPr lang="en-US" dirty="0" err="1" smtClean="0">
                <a:latin typeface="+mj-lt"/>
              </a:rPr>
              <a:t>Jakob</a:t>
            </a:r>
            <a:r>
              <a:rPr lang="en-US" dirty="0" smtClean="0">
                <a:latin typeface="+mj-lt"/>
              </a:rPr>
              <a:t>-Friedrich-</a:t>
            </a:r>
            <a:r>
              <a:rPr lang="en-US" dirty="0" err="1" smtClean="0">
                <a:latin typeface="+mj-lt"/>
              </a:rPr>
              <a:t>Schöllkopf</a:t>
            </a:r>
            <a:r>
              <a:rPr lang="en-US" dirty="0" smtClean="0">
                <a:latin typeface="+mj-lt"/>
              </a:rPr>
              <a:t> </a:t>
            </a:r>
            <a:r>
              <a:rPr lang="en-US" dirty="0" err="1" smtClean="0">
                <a:latin typeface="+mj-lt"/>
              </a:rPr>
              <a:t>Schule</a:t>
            </a:r>
            <a:endParaRPr lang="en-US" dirty="0" smtClean="0">
              <a:latin typeface="+mj-lt"/>
            </a:endParaRPr>
          </a:p>
          <a:p>
            <a:endParaRPr lang="en-US" dirty="0">
              <a:latin typeface="+mj-lt"/>
            </a:endParaRPr>
          </a:p>
          <a:p>
            <a:r>
              <a:rPr lang="en-US" dirty="0">
                <a:latin typeface="+mj-lt"/>
              </a:rPr>
              <a:t>Country</a:t>
            </a:r>
            <a:r>
              <a:rPr lang="en-US" dirty="0" smtClean="0">
                <a:latin typeface="+mj-lt"/>
              </a:rPr>
              <a:t>: </a:t>
            </a:r>
            <a:r>
              <a:rPr lang="en-US" dirty="0" smtClean="0">
                <a:latin typeface="+mj-lt"/>
              </a:rPr>
              <a:t>Germany</a:t>
            </a:r>
          </a:p>
          <a:p>
            <a:pPr marL="0" indent="0">
              <a:buNone/>
            </a:pPr>
            <a:endParaRPr lang="en-US" dirty="0" smtClean="0">
              <a:latin typeface="+mj-lt"/>
            </a:endParaRPr>
          </a:p>
          <a:p>
            <a:r>
              <a:rPr lang="en-US" dirty="0" smtClean="0">
                <a:latin typeface="+mj-lt"/>
              </a:rPr>
              <a:t>Title of scenario: </a:t>
            </a:r>
            <a:r>
              <a:rPr lang="en-US" dirty="0" smtClean="0"/>
              <a:t>Inclusion </a:t>
            </a:r>
            <a:r>
              <a:rPr lang="en-US" dirty="0"/>
              <a:t>– Examining students‘ willingness and acceptance for different kinds of para-sports? An exemplary class </a:t>
            </a:r>
            <a:r>
              <a:rPr lang="en-US" dirty="0" smtClean="0"/>
              <a:t>experience</a:t>
            </a:r>
          </a:p>
          <a:p>
            <a:pPr marL="0" indent="0">
              <a:buNone/>
            </a:pPr>
            <a:endParaRPr lang="en-US" dirty="0" smtClean="0">
              <a:latin typeface="+mj-lt"/>
            </a:endParaRPr>
          </a:p>
        </p:txBody>
      </p:sp>
    </p:spTree>
    <p:extLst>
      <p:ext uri="{BB962C8B-B14F-4D97-AF65-F5344CB8AC3E}">
        <p14:creationId xmlns:p14="http://schemas.microsoft.com/office/powerpoint/2010/main" val="2955523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56992"/>
            <a:ext cx="8229600" cy="1143000"/>
          </a:xfrm>
        </p:spPr>
        <p:txBody>
          <a:bodyPr>
            <a:noAutofit/>
          </a:bodyPr>
          <a:lstStyle/>
          <a:p>
            <a:r>
              <a:rPr lang="en-US" sz="2800" dirty="0" smtClean="0"/>
              <a:t>Once you complete this </a:t>
            </a:r>
            <a:r>
              <a:rPr lang="en-US" sz="2800" dirty="0" err="1" smtClean="0"/>
              <a:t>ppt</a:t>
            </a:r>
            <a:r>
              <a:rPr lang="en-US" sz="2800" dirty="0" smtClean="0"/>
              <a:t>, please upload it on the Summer </a:t>
            </a:r>
            <a:r>
              <a:rPr lang="en-US" sz="2800" dirty="0"/>
              <a:t>School’s community </a:t>
            </a:r>
            <a:r>
              <a:rPr lang="en-US" sz="2800" dirty="0" smtClean="0"/>
              <a:t>in the “Resources area” as an educational object </a:t>
            </a:r>
            <a:r>
              <a:rPr lang="en-US" sz="2800" dirty="0" smtClean="0">
                <a:hlinkClick r:id="rId2"/>
              </a:rPr>
              <a:t>http</a:t>
            </a:r>
            <a:r>
              <a:rPr lang="en-US" sz="2800" dirty="0">
                <a:hlinkClick r:id="rId2"/>
              </a:rPr>
              <a:t>://</a:t>
            </a:r>
            <a:r>
              <a:rPr lang="en-US" sz="2800" dirty="0" smtClean="0">
                <a:hlinkClick r:id="rId2"/>
              </a:rPr>
              <a:t>portal.opendiscoveryspace.eu/community/ods-summer-school-2015-804293</a:t>
            </a:r>
            <a:r>
              <a:rPr lang="en-US" sz="2800" dirty="0" smtClean="0"/>
              <a:t> </a:t>
            </a:r>
            <a:br>
              <a:rPr lang="en-US" sz="2800" dirty="0" smtClean="0"/>
            </a:br>
            <a:r>
              <a:rPr lang="en-US" sz="2800" dirty="0"/>
              <a:t/>
            </a:r>
            <a:br>
              <a:rPr lang="en-US" sz="2800" dirty="0"/>
            </a:br>
            <a:r>
              <a:rPr lang="en-US" sz="2800" dirty="0" smtClean="0"/>
              <a:t>Also please don’t forget to send it to Eleni Chelioti </a:t>
            </a:r>
            <a:r>
              <a:rPr lang="en-US" sz="2800" dirty="0" smtClean="0">
                <a:hlinkClick r:id="rId3"/>
              </a:rPr>
              <a:t>chelioti@ea.gr</a:t>
            </a:r>
            <a:r>
              <a:rPr lang="en-US" sz="2800" dirty="0" smtClean="0"/>
              <a:t> </a:t>
            </a:r>
            <a:endParaRPr lang="el-GR" sz="2800" dirty="0"/>
          </a:p>
        </p:txBody>
      </p:sp>
    </p:spTree>
    <p:extLst>
      <p:ext uri="{BB962C8B-B14F-4D97-AF65-F5344CB8AC3E}">
        <p14:creationId xmlns:p14="http://schemas.microsoft.com/office/powerpoint/2010/main" val="1182351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404664"/>
            <a:ext cx="8229600" cy="1143000"/>
          </a:xfrm>
        </p:spPr>
        <p:txBody>
          <a:bodyPr>
            <a:normAutofit fontScale="90000"/>
          </a:bodyPr>
          <a:lstStyle/>
          <a:p>
            <a:r>
              <a:rPr lang="en-US" b="1" dirty="0"/>
              <a:t>Basic info on the scenario:</a:t>
            </a:r>
            <a:r>
              <a:rPr lang="el-GR" b="1" dirty="0"/>
              <a:t/>
            </a:r>
            <a:br>
              <a:rPr lang="el-GR" b="1" dirty="0"/>
            </a:br>
            <a:endParaRPr lang="de-DE" dirty="0"/>
          </a:p>
        </p:txBody>
      </p:sp>
      <p:sp>
        <p:nvSpPr>
          <p:cNvPr id="3" name="Inhaltsplatzhalter 2"/>
          <p:cNvSpPr>
            <a:spLocks noGrp="1"/>
          </p:cNvSpPr>
          <p:nvPr>
            <p:ph idx="1"/>
          </p:nvPr>
        </p:nvSpPr>
        <p:spPr>
          <a:xfrm>
            <a:off x="395536" y="1041107"/>
            <a:ext cx="8229600" cy="5484237"/>
          </a:xfrm>
        </p:spPr>
        <p:txBody>
          <a:bodyPr>
            <a:normAutofit fontScale="92500" lnSpcReduction="20000"/>
          </a:bodyPr>
          <a:lstStyle/>
          <a:p>
            <a:pPr marL="0" indent="0">
              <a:buNone/>
            </a:pPr>
            <a:r>
              <a:rPr lang="en-US" dirty="0"/>
              <a:t>Short description/ main idea</a:t>
            </a:r>
          </a:p>
          <a:p>
            <a:pPr marL="0" indent="0">
              <a:buNone/>
            </a:pPr>
            <a:r>
              <a:rPr lang="en-US" dirty="0"/>
              <a:t>This educational scenario is </a:t>
            </a:r>
            <a:r>
              <a:rPr lang="en-US" dirty="0" err="1"/>
              <a:t>focussing</a:t>
            </a:r>
            <a:r>
              <a:rPr lang="en-US" dirty="0"/>
              <a:t> on the following superordinate educational objectives </a:t>
            </a:r>
            <a:r>
              <a:rPr lang="en-US" dirty="0" smtClean="0"/>
              <a:t>:</a:t>
            </a:r>
          </a:p>
          <a:p>
            <a:pPr marL="0" indent="0">
              <a:buNone/>
            </a:pPr>
            <a:endParaRPr lang="en-US" dirty="0"/>
          </a:p>
          <a:p>
            <a:pPr marL="0" indent="0">
              <a:buNone/>
            </a:pPr>
            <a:r>
              <a:rPr lang="en-US" dirty="0"/>
              <a:t>1.    </a:t>
            </a:r>
            <a:r>
              <a:rPr lang="en-US" dirty="0" err="1"/>
              <a:t>Sensitising</a:t>
            </a:r>
            <a:r>
              <a:rPr lang="en-US" dirty="0"/>
              <a:t> students for inclusive sports</a:t>
            </a:r>
          </a:p>
          <a:p>
            <a:pPr marL="0" indent="0">
              <a:buNone/>
            </a:pPr>
            <a:endParaRPr lang="en-US" dirty="0" smtClean="0"/>
          </a:p>
          <a:p>
            <a:pPr marL="0" indent="0">
              <a:buNone/>
            </a:pPr>
            <a:r>
              <a:rPr lang="en-US" dirty="0" smtClean="0"/>
              <a:t>2 </a:t>
            </a:r>
            <a:r>
              <a:rPr lang="en-US" dirty="0" smtClean="0"/>
              <a:t>. Amplify </a:t>
            </a:r>
            <a:r>
              <a:rPr lang="en-US" dirty="0"/>
              <a:t>students’ understanding for sports and depict competencies for actions</a:t>
            </a:r>
            <a:r>
              <a:rPr lang="en-US" dirty="0" smtClean="0"/>
              <a:t>.</a:t>
            </a:r>
            <a:endParaRPr lang="en-US" dirty="0"/>
          </a:p>
          <a:p>
            <a:pPr marL="514350" indent="-514350">
              <a:buAutoNum type="arabicPeriod" startAt="2"/>
            </a:pPr>
            <a:endParaRPr lang="en-US" dirty="0"/>
          </a:p>
          <a:p>
            <a:pPr marL="0" indent="0">
              <a:buNone/>
            </a:pPr>
            <a:r>
              <a:rPr lang="en-US" dirty="0"/>
              <a:t>3.    Provide a change of perspective for regular students in regard to handicapped students.</a:t>
            </a:r>
          </a:p>
          <a:p>
            <a:pPr marL="0" indent="0">
              <a:buNone/>
            </a:pPr>
            <a:endParaRPr lang="en-US" dirty="0"/>
          </a:p>
          <a:p>
            <a:pPr marL="0" indent="0">
              <a:buNone/>
            </a:pPr>
            <a:r>
              <a:rPr lang="en-US" dirty="0"/>
              <a:t>This learning scenario consists of four double-lessons (each 90 min). Thereby two units were devoted to blind-man soccer and two to wheelchair basketball.</a:t>
            </a:r>
            <a:endParaRPr lang="el-GR" dirty="0"/>
          </a:p>
          <a:p>
            <a:endParaRPr lang="de-DE" dirty="0"/>
          </a:p>
        </p:txBody>
      </p:sp>
      <p:sp>
        <p:nvSpPr>
          <p:cNvPr id="4" name="Title 1"/>
          <p:cNvSpPr txBox="1">
            <a:spLocks/>
          </p:cNvSpPr>
          <p:nvPr/>
        </p:nvSpPr>
        <p:spPr>
          <a:xfrm>
            <a:off x="395536" y="116632"/>
            <a:ext cx="7125113" cy="924475"/>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l-GR" b="1" dirty="0"/>
          </a:p>
        </p:txBody>
      </p:sp>
    </p:spTree>
    <p:extLst>
      <p:ext uri="{BB962C8B-B14F-4D97-AF65-F5344CB8AC3E}">
        <p14:creationId xmlns:p14="http://schemas.microsoft.com/office/powerpoint/2010/main" val="211159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5" y="359044"/>
            <a:ext cx="4608512" cy="3105824"/>
          </a:xfrm>
          <a:prstGeom prst="rect">
            <a:avLst/>
          </a:prstGeom>
        </p:spPr>
      </p:pic>
      <p:pic>
        <p:nvPicPr>
          <p:cNvPr id="12"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5976" y="3356992"/>
            <a:ext cx="4540881" cy="3384376"/>
          </a:xfrm>
        </p:spPr>
      </p:pic>
    </p:spTree>
    <p:extLst>
      <p:ext uri="{BB962C8B-B14F-4D97-AF65-F5344CB8AC3E}">
        <p14:creationId xmlns:p14="http://schemas.microsoft.com/office/powerpoint/2010/main" val="2993097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996952"/>
            <a:ext cx="4104456" cy="324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60648"/>
            <a:ext cx="4187318" cy="3248500"/>
          </a:xfrm>
          <a:prstGeom prst="rect">
            <a:avLst/>
          </a:prstGeom>
        </p:spPr>
      </p:pic>
    </p:spTree>
    <p:extLst>
      <p:ext uri="{BB962C8B-B14F-4D97-AF65-F5344CB8AC3E}">
        <p14:creationId xmlns:p14="http://schemas.microsoft.com/office/powerpoint/2010/main" val="310619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00708"/>
            <a:ext cx="8229600" cy="1143000"/>
          </a:xfrm>
        </p:spPr>
        <p:txBody>
          <a:bodyPr>
            <a:normAutofit fontScale="90000"/>
          </a:bodyPr>
          <a:lstStyle/>
          <a:p>
            <a:r>
              <a:rPr lang="en-US" b="1" dirty="0" smtClean="0"/>
              <a:t>Educational objectives and pupils’ competences targeted: </a:t>
            </a:r>
            <a:endParaRPr lang="el-GR" b="1" dirty="0"/>
          </a:p>
        </p:txBody>
      </p:sp>
      <p:sp>
        <p:nvSpPr>
          <p:cNvPr id="5" name="Content Placeholder 2"/>
          <p:cNvSpPr>
            <a:spLocks noGrp="1"/>
          </p:cNvSpPr>
          <p:nvPr>
            <p:ph idx="1"/>
          </p:nvPr>
        </p:nvSpPr>
        <p:spPr>
          <a:xfrm>
            <a:off x="827584" y="2204864"/>
            <a:ext cx="7125112" cy="3672408"/>
          </a:xfrm>
        </p:spPr>
        <p:txBody>
          <a:bodyPr>
            <a:normAutofit fontScale="55000" lnSpcReduction="20000"/>
          </a:bodyPr>
          <a:lstStyle/>
          <a:p>
            <a:pPr marL="914400" indent="-914400">
              <a:buAutoNum type="arabicPeriod"/>
            </a:pPr>
            <a:r>
              <a:rPr lang="en-US" sz="5100" dirty="0" err="1" smtClean="0"/>
              <a:t>Sensitising</a:t>
            </a:r>
            <a:r>
              <a:rPr lang="en-US" sz="5100" dirty="0" smtClean="0"/>
              <a:t> </a:t>
            </a:r>
            <a:r>
              <a:rPr lang="en-US" sz="5100" dirty="0"/>
              <a:t>students for inclusive </a:t>
            </a:r>
            <a:r>
              <a:rPr lang="en-US" sz="5100" dirty="0" smtClean="0"/>
              <a:t>sports</a:t>
            </a:r>
          </a:p>
          <a:p>
            <a:pPr marL="0" indent="0">
              <a:buNone/>
            </a:pPr>
            <a:endParaRPr lang="en-US" sz="5100" dirty="0"/>
          </a:p>
          <a:p>
            <a:pPr marL="914400" indent="-914400">
              <a:buAutoNum type="arabicPeriod" startAt="2"/>
            </a:pPr>
            <a:r>
              <a:rPr lang="en-US" sz="5100" dirty="0" smtClean="0"/>
              <a:t>Amplify </a:t>
            </a:r>
            <a:r>
              <a:rPr lang="en-US" sz="5100" dirty="0"/>
              <a:t>students’ understanding for sports and depict competencies for actions</a:t>
            </a:r>
            <a:r>
              <a:rPr lang="en-US" sz="5100" dirty="0" smtClean="0"/>
              <a:t>.</a:t>
            </a:r>
          </a:p>
          <a:p>
            <a:pPr marL="0" indent="0">
              <a:buNone/>
            </a:pPr>
            <a:endParaRPr lang="en-US" sz="5100" dirty="0"/>
          </a:p>
          <a:p>
            <a:pPr marL="914400" indent="-914400">
              <a:buAutoNum type="arabicPeriod" startAt="3"/>
            </a:pPr>
            <a:r>
              <a:rPr lang="en-US" sz="5100" dirty="0" smtClean="0"/>
              <a:t>Provide </a:t>
            </a:r>
            <a:r>
              <a:rPr lang="en-US" sz="5100" dirty="0"/>
              <a:t>a change of </a:t>
            </a:r>
            <a:r>
              <a:rPr lang="en-US" sz="5900" dirty="0"/>
              <a:t>perspective</a:t>
            </a:r>
            <a:r>
              <a:rPr lang="en-US" sz="5100" dirty="0"/>
              <a:t> for regular students in regard to handicapped students</a:t>
            </a:r>
            <a:r>
              <a:rPr lang="en-US" dirty="0" smtClean="0"/>
              <a:t>.</a:t>
            </a:r>
          </a:p>
          <a:p>
            <a:pPr marL="514350" indent="-514350">
              <a:buAutoNum type="arabicPeriod" startAt="3"/>
            </a:pPr>
            <a:endParaRPr lang="en-US" dirty="0" smtClean="0"/>
          </a:p>
          <a:p>
            <a:endParaRPr lang="en-US" dirty="0" smtClean="0"/>
          </a:p>
          <a:p>
            <a:endParaRPr lang="en-US" dirty="0"/>
          </a:p>
          <a:p>
            <a:endParaRPr lang="en-US" dirty="0" smtClean="0"/>
          </a:p>
          <a:p>
            <a:endParaRPr lang="en-US" dirty="0"/>
          </a:p>
          <a:p>
            <a:pPr marL="0" indent="0">
              <a:buNone/>
            </a:pPr>
            <a:endParaRPr lang="en-US" dirty="0" smtClean="0"/>
          </a:p>
          <a:p>
            <a:endParaRPr lang="el-GR" dirty="0"/>
          </a:p>
        </p:txBody>
      </p:sp>
      <p:sp>
        <p:nvSpPr>
          <p:cNvPr id="4" name="Content Placeholder 2"/>
          <p:cNvSpPr txBox="1">
            <a:spLocks/>
          </p:cNvSpPr>
          <p:nvPr/>
        </p:nvSpPr>
        <p:spPr>
          <a:xfrm>
            <a:off x="611560" y="3870176"/>
            <a:ext cx="7125112" cy="244827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US" dirty="0" smtClean="0"/>
          </a:p>
          <a:p>
            <a:endParaRPr lang="el-GR" dirty="0"/>
          </a:p>
        </p:txBody>
      </p:sp>
    </p:spTree>
    <p:extLst>
      <p:ext uri="{BB962C8B-B14F-4D97-AF65-F5344CB8AC3E}">
        <p14:creationId xmlns:p14="http://schemas.microsoft.com/office/powerpoint/2010/main" val="1210798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1143000"/>
          </a:xfrm>
        </p:spPr>
        <p:txBody>
          <a:bodyPr/>
          <a:lstStyle/>
          <a:p>
            <a:r>
              <a:rPr lang="de-DE" dirty="0" smtClean="0"/>
              <a:t>Sports-</a:t>
            </a:r>
            <a:r>
              <a:rPr lang="de-DE" dirty="0" err="1" smtClean="0"/>
              <a:t>based</a:t>
            </a:r>
            <a:r>
              <a:rPr lang="de-DE" dirty="0" smtClean="0"/>
              <a:t> </a:t>
            </a:r>
            <a:r>
              <a:rPr lang="de-DE" dirty="0" err="1" smtClean="0"/>
              <a:t>targets</a:t>
            </a:r>
            <a:endParaRPr lang="de-DE" dirty="0"/>
          </a:p>
        </p:txBody>
      </p:sp>
      <p:sp>
        <p:nvSpPr>
          <p:cNvPr id="3" name="Inhaltsplatzhalter 2"/>
          <p:cNvSpPr>
            <a:spLocks noGrp="1"/>
          </p:cNvSpPr>
          <p:nvPr>
            <p:ph idx="1"/>
          </p:nvPr>
        </p:nvSpPr>
        <p:spPr/>
        <p:txBody>
          <a:bodyPr>
            <a:normAutofit/>
          </a:bodyPr>
          <a:lstStyle/>
          <a:p>
            <a:r>
              <a:rPr lang="en-US" dirty="0"/>
              <a:t> 1st unit (10/10/2014):    Spatial and apperception exercises, learning basic techniques (passing and dribbling</a:t>
            </a:r>
            <a:r>
              <a:rPr lang="en-US" dirty="0" smtClean="0"/>
              <a:t>)</a:t>
            </a:r>
          </a:p>
          <a:p>
            <a:r>
              <a:rPr lang="en-US" dirty="0"/>
              <a:t> 2nd  unit  (17/10/2014):    Introduction to the games in a playful approach, implementing regular version of the </a:t>
            </a:r>
            <a:r>
              <a:rPr lang="en-US" dirty="0" smtClean="0"/>
              <a:t>games</a:t>
            </a:r>
          </a:p>
          <a:p>
            <a:r>
              <a:rPr lang="en-US" dirty="0" smtClean="0"/>
              <a:t>3rd</a:t>
            </a:r>
            <a:r>
              <a:rPr lang="en-US" dirty="0"/>
              <a:t>  unit (07/11/2014): Safety aspects, using the materials, Rules, dribbling and </a:t>
            </a:r>
            <a:r>
              <a:rPr lang="en-US" dirty="0" smtClean="0"/>
              <a:t>shot</a:t>
            </a:r>
          </a:p>
          <a:p>
            <a:r>
              <a:rPr lang="en-US" dirty="0" smtClean="0"/>
              <a:t>4th</a:t>
            </a:r>
            <a:r>
              <a:rPr lang="en-US" dirty="0"/>
              <a:t>  unit (14/11/2014): Shot on the basket and </a:t>
            </a:r>
            <a:r>
              <a:rPr lang="en-US" dirty="0" err="1"/>
              <a:t>teampractical</a:t>
            </a:r>
            <a:r>
              <a:rPr lang="en-US" dirty="0"/>
              <a:t> understanding in regard to the games</a:t>
            </a:r>
          </a:p>
          <a:p>
            <a:endParaRPr lang="de-DE" dirty="0"/>
          </a:p>
        </p:txBody>
      </p:sp>
    </p:spTree>
    <p:extLst>
      <p:ext uri="{BB962C8B-B14F-4D97-AF65-F5344CB8AC3E}">
        <p14:creationId xmlns:p14="http://schemas.microsoft.com/office/powerpoint/2010/main" val="124836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b="1" dirty="0" smtClean="0"/>
              <a:t> Pupils’ ages: </a:t>
            </a:r>
            <a:endParaRPr lang="el-GR" b="1" dirty="0"/>
          </a:p>
        </p:txBody>
      </p:sp>
      <p:sp>
        <p:nvSpPr>
          <p:cNvPr id="5" name="Content Placeholder 2"/>
          <p:cNvSpPr txBox="1">
            <a:spLocks/>
          </p:cNvSpPr>
          <p:nvPr/>
        </p:nvSpPr>
        <p:spPr>
          <a:xfrm>
            <a:off x="399216" y="1484784"/>
            <a:ext cx="7125112" cy="90155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US" sz="2800" dirty="0" smtClean="0"/>
              <a:t>16 – 18 years old</a:t>
            </a:r>
          </a:p>
          <a:p>
            <a:endParaRPr lang="en-US" dirty="0" smtClean="0"/>
          </a:p>
          <a:p>
            <a:endParaRPr lang="en-US" dirty="0" smtClean="0"/>
          </a:p>
          <a:p>
            <a:endParaRPr lang="el-GR" dirty="0"/>
          </a:p>
        </p:txBody>
      </p:sp>
      <p:sp>
        <p:nvSpPr>
          <p:cNvPr id="4" name="Title 1"/>
          <p:cNvSpPr txBox="1">
            <a:spLocks/>
          </p:cNvSpPr>
          <p:nvPr/>
        </p:nvSpPr>
        <p:spPr>
          <a:xfrm>
            <a:off x="395536" y="1916832"/>
            <a:ext cx="8229600" cy="1143000"/>
          </a:xfrm>
          <a:prstGeom prst="rect">
            <a:avLst/>
          </a:prstGeom>
        </p:spPr>
        <p:txBody>
          <a:bodyPr vert="horz" lIns="0" rIns="0" bIns="0" anchor="b">
            <a:normAutofit fontScale="90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b="1" dirty="0" smtClean="0"/>
              <a:t>Curriculum areas/ domains involved: </a:t>
            </a:r>
            <a:endParaRPr lang="el-GR" b="1" dirty="0"/>
          </a:p>
        </p:txBody>
      </p:sp>
      <p:sp>
        <p:nvSpPr>
          <p:cNvPr id="6" name="Rechteck 5"/>
          <p:cNvSpPr/>
          <p:nvPr/>
        </p:nvSpPr>
        <p:spPr>
          <a:xfrm>
            <a:off x="323528" y="3406348"/>
            <a:ext cx="8640960" cy="3046988"/>
          </a:xfrm>
          <a:prstGeom prst="rect">
            <a:avLst/>
          </a:prstGeom>
        </p:spPr>
        <p:txBody>
          <a:bodyPr wrap="square">
            <a:spAutoFit/>
          </a:bodyPr>
          <a:lstStyle/>
          <a:p>
            <a:pPr marL="285750" indent="-285750">
              <a:buFont typeface="Arial" panose="020B0604020202020204" pitchFamily="34" charset="0"/>
              <a:buChar char="•"/>
            </a:pPr>
            <a:r>
              <a:rPr lang="en-US" sz="2400" dirty="0" smtClean="0"/>
              <a:t>Physical Education</a:t>
            </a:r>
          </a:p>
          <a:p>
            <a:pPr marL="285750" indent="-285750">
              <a:buFont typeface="Arial" panose="020B0604020202020204" pitchFamily="34" charset="0"/>
              <a:buChar char="•"/>
            </a:pPr>
            <a:r>
              <a:rPr lang="en-US" sz="2400" dirty="0" smtClean="0">
                <a:sym typeface="Wingdings" panose="05000000000000000000" pitchFamily="2" charset="2"/>
              </a:rPr>
              <a:t> Wheelchair basketball and blind-soccer is not part of the curriculum</a:t>
            </a:r>
          </a:p>
          <a:p>
            <a:pPr marL="285750" indent="-285750">
              <a:buFont typeface="Arial" panose="020B0604020202020204" pitchFamily="34" charset="0"/>
              <a:buChar char="•"/>
            </a:pPr>
            <a:r>
              <a:rPr lang="en-US" sz="2400" dirty="0" smtClean="0"/>
              <a:t>Primary Sport (Soccer or Basketball is part of it)</a:t>
            </a:r>
            <a:endParaRPr lang="en-US" sz="2400" dirty="0"/>
          </a:p>
          <a:p>
            <a:pPr marL="285750" indent="-285750">
              <a:buFont typeface="Arial" panose="020B0604020202020204" pitchFamily="34" charset="0"/>
              <a:buChar char="•"/>
            </a:pPr>
            <a:r>
              <a:rPr lang="en-US" sz="2400" dirty="0"/>
              <a:t>S</a:t>
            </a:r>
            <a:r>
              <a:rPr lang="en-US" sz="2400" dirty="0" smtClean="0"/>
              <a:t>tudents </a:t>
            </a:r>
            <a:r>
              <a:rPr lang="en-US" sz="2400" dirty="0"/>
              <a:t>should learn to </a:t>
            </a:r>
            <a:r>
              <a:rPr lang="en-US" sz="2400" dirty="0" smtClean="0"/>
              <a:t>perform </a:t>
            </a:r>
            <a:r>
              <a:rPr lang="en-US" sz="2400" dirty="0"/>
              <a:t>basketball specific motions while sitting in the wheelchair (scoring), students should be capable to perform the basic techniques passing and dribbling</a:t>
            </a:r>
            <a:r>
              <a:rPr lang="en-US" sz="2400" dirty="0" smtClean="0"/>
              <a:t>.</a:t>
            </a:r>
            <a:endParaRPr lang="en-US" sz="2400" dirty="0"/>
          </a:p>
        </p:txBody>
      </p:sp>
    </p:spTree>
    <p:extLst>
      <p:ext uri="{BB962C8B-B14F-4D97-AF65-F5344CB8AC3E}">
        <p14:creationId xmlns:p14="http://schemas.microsoft.com/office/powerpoint/2010/main" val="285648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8229600" cy="1143000"/>
          </a:xfrm>
        </p:spPr>
        <p:txBody>
          <a:bodyPr>
            <a:normAutofit fontScale="90000"/>
          </a:bodyPr>
          <a:lstStyle/>
          <a:p>
            <a:r>
              <a:rPr lang="en-US" b="1" dirty="0" smtClean="0"/>
              <a:t>Which school needs does your scenario address?  </a:t>
            </a:r>
            <a:endParaRPr lang="el-GR" b="1" dirty="0"/>
          </a:p>
        </p:txBody>
      </p:sp>
      <p:sp>
        <p:nvSpPr>
          <p:cNvPr id="3" name="Rechteck 2"/>
          <p:cNvSpPr/>
          <p:nvPr/>
        </p:nvSpPr>
        <p:spPr>
          <a:xfrm>
            <a:off x="179512" y="1916832"/>
            <a:ext cx="8640960" cy="4524315"/>
          </a:xfrm>
          <a:prstGeom prst="rect">
            <a:avLst/>
          </a:prstGeom>
        </p:spPr>
        <p:txBody>
          <a:bodyPr wrap="square">
            <a:spAutoFit/>
          </a:bodyPr>
          <a:lstStyle/>
          <a:p>
            <a:pPr marL="342900" indent="-342900" algn="just">
              <a:lnSpc>
                <a:spcPct val="150000"/>
              </a:lnSpc>
              <a:spcAft>
                <a:spcPts val="0"/>
              </a:spcAft>
              <a:buFont typeface="Arial" panose="020B0604020202020204" pitchFamily="34" charset="0"/>
              <a:buChar char="•"/>
            </a:pPr>
            <a:r>
              <a:rPr lang="en-GB" sz="2400" dirty="0" smtClean="0">
                <a:ea typeface="Times New Roman" panose="02020603050405020304" pitchFamily="18" charset="0"/>
              </a:rPr>
              <a:t>Special </a:t>
            </a:r>
            <a:r>
              <a:rPr lang="en-GB" sz="2400" dirty="0">
                <a:ea typeface="Times New Roman" panose="02020603050405020304" pitchFamily="18" charset="0"/>
              </a:rPr>
              <a:t>compulsorily education for handicapped students is planned to be abolished from the school year 2015/2016 onwards. </a:t>
            </a:r>
            <a:endParaRPr lang="en-GB" sz="2400" dirty="0" smtClean="0">
              <a:ea typeface="Times New Roman" panose="02020603050405020304" pitchFamily="18" charset="0"/>
            </a:endParaRPr>
          </a:p>
          <a:p>
            <a:pPr marL="342900" indent="-342900" algn="just">
              <a:lnSpc>
                <a:spcPct val="150000"/>
              </a:lnSpc>
              <a:spcAft>
                <a:spcPts val="0"/>
              </a:spcAft>
              <a:buFont typeface="Arial" panose="020B0604020202020204" pitchFamily="34" charset="0"/>
              <a:buChar char="•"/>
            </a:pPr>
            <a:r>
              <a:rPr lang="en-GB" sz="2400" dirty="0" smtClean="0">
                <a:ea typeface="Times New Roman" panose="02020603050405020304" pitchFamily="18" charset="0"/>
              </a:rPr>
              <a:t>Consequently </a:t>
            </a:r>
            <a:r>
              <a:rPr lang="en-GB" sz="2400" dirty="0">
                <a:ea typeface="Times New Roman" panose="02020603050405020304" pitchFamily="18" charset="0"/>
              </a:rPr>
              <a:t>parents are allowed to decide on their own if their child will be studying at a special or a regular school – correct or incorrect Decision? -  </a:t>
            </a:r>
            <a:endParaRPr lang="en-GB" sz="2400" dirty="0" smtClean="0">
              <a:ea typeface="Times New Roman" panose="02020603050405020304" pitchFamily="18" charset="0"/>
            </a:endParaRPr>
          </a:p>
          <a:p>
            <a:pPr marL="342900" indent="-342900" algn="just">
              <a:lnSpc>
                <a:spcPct val="150000"/>
              </a:lnSpc>
              <a:spcAft>
                <a:spcPts val="0"/>
              </a:spcAft>
              <a:buFont typeface="Arial" panose="020B0604020202020204" pitchFamily="34" charset="0"/>
              <a:buChar char="•"/>
            </a:pPr>
            <a:r>
              <a:rPr lang="en-GB" sz="2400" dirty="0" smtClean="0">
                <a:effectLst/>
                <a:ea typeface="Times New Roman" panose="02020603050405020304" pitchFamily="18" charset="0"/>
              </a:rPr>
              <a:t>So we need to prepare us as a school for these new </a:t>
            </a:r>
            <a:r>
              <a:rPr lang="en-GB" sz="2400" dirty="0" smtClean="0">
                <a:effectLst/>
                <a:ea typeface="Times New Roman" panose="02020603050405020304" pitchFamily="18" charset="0"/>
              </a:rPr>
              <a:t>tasks </a:t>
            </a:r>
            <a:r>
              <a:rPr lang="en-GB" sz="2400" dirty="0" smtClean="0">
                <a:effectLst/>
                <a:ea typeface="Times New Roman" panose="02020603050405020304" pitchFamily="18" charset="0"/>
              </a:rPr>
              <a:t>and responsibilities</a:t>
            </a:r>
            <a:endParaRPr lang="de-DE" sz="2400" dirty="0">
              <a:effectLst/>
              <a:ea typeface="Times New Roman" panose="02020603050405020304" pitchFamily="18" charset="0"/>
            </a:endParaRPr>
          </a:p>
        </p:txBody>
      </p:sp>
    </p:spTree>
    <p:extLst>
      <p:ext uri="{BB962C8B-B14F-4D97-AF65-F5344CB8AC3E}">
        <p14:creationId xmlns:p14="http://schemas.microsoft.com/office/powerpoint/2010/main" val="29049113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868</Words>
  <Application>Microsoft Office PowerPoint</Application>
  <PresentationFormat>Bildschirmpräsentation (4:3)</PresentationFormat>
  <Paragraphs>163</Paragraphs>
  <Slides>20</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20</vt:i4>
      </vt:variant>
    </vt:vector>
  </HeadingPairs>
  <TitlesOfParts>
    <vt:vector size="27" baseType="lpstr">
      <vt:lpstr>Arial</vt:lpstr>
      <vt:lpstr>Calibri</vt:lpstr>
      <vt:lpstr>Constantia</vt:lpstr>
      <vt:lpstr>Times New Roman</vt:lpstr>
      <vt:lpstr>Wingdings</vt:lpstr>
      <vt:lpstr>Wingdings 2</vt:lpstr>
      <vt:lpstr>Flow</vt:lpstr>
      <vt:lpstr>Summer School 2015 Mati, Greece, July 12-17</vt:lpstr>
      <vt:lpstr>Basic info on the scenario:</vt:lpstr>
      <vt:lpstr>Basic info on the scenario: </vt:lpstr>
      <vt:lpstr>PowerPoint-Präsentation</vt:lpstr>
      <vt:lpstr>PowerPoint-Präsentation</vt:lpstr>
      <vt:lpstr>Educational objectives and pupils’ competences targeted: </vt:lpstr>
      <vt:lpstr>Sports-based targets</vt:lpstr>
      <vt:lpstr> Pupils’ ages: </vt:lpstr>
      <vt:lpstr>Which school needs does your scenario address?  </vt:lpstr>
      <vt:lpstr>Innovative characteristics</vt:lpstr>
      <vt:lpstr>Parental engagement </vt:lpstr>
      <vt:lpstr>Equal learning opportunities</vt:lpstr>
      <vt:lpstr>Game-based learning</vt:lpstr>
      <vt:lpstr>Phase 1: Preparation  </vt:lpstr>
      <vt:lpstr>Phase 2: Implementation   </vt:lpstr>
      <vt:lpstr>Phase 2: Assessment   </vt:lpstr>
      <vt:lpstr>Phase 2: Assessment </vt:lpstr>
      <vt:lpstr>Phase 2: Assessment </vt:lpstr>
      <vt:lpstr>Resources</vt:lpstr>
      <vt:lpstr>Once you complete this ppt, please upload it on the Summer School’s community in the “Resources area” as an educational object http://portal.opendiscoveryspace.eu/community/ods-summer-school-2015-804293   Also please don’t forget to send it to Eleni Chelioti chelioti@ea.gr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Discovery Space Summer Academy 2014</dc:title>
  <dc:creator>Chelioti Eleni</dc:creator>
  <cp:lastModifiedBy>Jennifer Baumer</cp:lastModifiedBy>
  <cp:revision>36</cp:revision>
  <dcterms:created xsi:type="dcterms:W3CDTF">2014-06-12T09:44:21Z</dcterms:created>
  <dcterms:modified xsi:type="dcterms:W3CDTF">2015-07-07T17:10:00Z</dcterms:modified>
</cp:coreProperties>
</file>