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2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1" r:id="rId6"/>
    <p:sldId id="269" r:id="rId7"/>
    <p:sldId id="262" r:id="rId8"/>
    <p:sldId id="263" r:id="rId9"/>
    <p:sldId id="270" r:id="rId10"/>
    <p:sldId id="271" r:id="rId11"/>
    <p:sldId id="264" r:id="rId12"/>
    <p:sldId id="265" r:id="rId13"/>
    <p:sldId id="266" r:id="rId14"/>
    <p:sldId id="267" r:id="rId15"/>
    <p:sldId id="268" r:id="rId16"/>
    <p:sldId id="272" r:id="rId17"/>
  </p:sldIdLst>
  <p:sldSz cx="9144000" cy="6858000" type="screen4x3"/>
  <p:notesSz cx="6797675" cy="9926638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9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68B47E-94F6-44CA-9321-B0B8EEBE3778}" type="datetimeFigureOut">
              <a:rPr lang="fi-FI" smtClean="0"/>
              <a:t>22.6.2015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F05D67-2BC0-4973-A83A-D3D957D1121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953381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F05D67-2BC0-4973-A83A-D3D957D11214}" type="slidenum">
              <a:rPr lang="fi-FI" smtClean="0"/>
              <a:t>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94786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F05D67-2BC0-4973-A83A-D3D957D11214}" type="slidenum">
              <a:rPr lang="fi-FI" smtClean="0"/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680388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F05D67-2BC0-4973-A83A-D3D957D11214}" type="slidenum">
              <a:rPr lang="fi-FI" smtClean="0"/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007964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F05D67-2BC0-4973-A83A-D3D957D11214}" type="slidenum">
              <a:rPr lang="fi-FI" smtClean="0"/>
              <a:t>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027905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b="1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F05D67-2BC0-4973-A83A-D3D957D11214}" type="slidenum">
              <a:rPr lang="fi-FI" smtClean="0"/>
              <a:t>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9843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F05D67-2BC0-4973-A83A-D3D957D11214}" type="slidenum">
              <a:rPr lang="fi-FI" smtClean="0"/>
              <a:t>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82212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F05D67-2BC0-4973-A83A-D3D957D11214}" type="slidenum">
              <a:rPr lang="fi-FI" smtClean="0"/>
              <a:t>9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655555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F9B18-C178-454A-B2C4-5180EBDA6A70}" type="datetimeFigureOut">
              <a:rPr lang="el-GR" smtClean="0"/>
              <a:t>22/6/2015</a:t>
            </a:fld>
            <a:endParaRPr lang="el-GR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E926-0022-403E-962D-4BEE7D175F92}" type="slidenum">
              <a:rPr lang="el-GR" smtClean="0"/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F9B18-C178-454A-B2C4-5180EBDA6A70}" type="datetimeFigureOut">
              <a:rPr lang="el-GR" smtClean="0"/>
              <a:t>22/6/2015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E926-0022-403E-962D-4BEE7D175F92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F9B18-C178-454A-B2C4-5180EBDA6A70}" type="datetimeFigureOut">
              <a:rPr lang="el-GR" smtClean="0"/>
              <a:t>22/6/2015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E926-0022-403E-962D-4BEE7D175F92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F9B18-C178-454A-B2C4-5180EBDA6A70}" type="datetimeFigureOut">
              <a:rPr lang="el-GR" smtClean="0"/>
              <a:t>22/6/2015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E926-0022-403E-962D-4BEE7D175F92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F9B18-C178-454A-B2C4-5180EBDA6A70}" type="datetimeFigureOut">
              <a:rPr lang="el-GR" smtClean="0"/>
              <a:t>22/6/2015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E926-0022-403E-962D-4BEE7D175F92}" type="slidenum">
              <a:rPr lang="el-GR" smtClean="0"/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F9B18-C178-454A-B2C4-5180EBDA6A70}" type="datetimeFigureOut">
              <a:rPr lang="el-GR" smtClean="0"/>
              <a:t>22/6/2015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E926-0022-403E-962D-4BEE7D175F92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F9B18-C178-454A-B2C4-5180EBDA6A70}" type="datetimeFigureOut">
              <a:rPr lang="el-GR" smtClean="0"/>
              <a:t>22/6/2015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E926-0022-403E-962D-4BEE7D175F92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F9B18-C178-454A-B2C4-5180EBDA6A70}" type="datetimeFigureOut">
              <a:rPr lang="el-GR" smtClean="0"/>
              <a:t>22/6/2015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E926-0022-403E-962D-4BEE7D175F92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F9B18-C178-454A-B2C4-5180EBDA6A70}" type="datetimeFigureOut">
              <a:rPr lang="el-GR" smtClean="0"/>
              <a:t>22/6/2015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E926-0022-403E-962D-4BEE7D175F92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F9B18-C178-454A-B2C4-5180EBDA6A70}" type="datetimeFigureOut">
              <a:rPr lang="el-GR" smtClean="0"/>
              <a:t>22/6/2015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E926-0022-403E-962D-4BEE7D175F92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F9B18-C178-454A-B2C4-5180EBDA6A70}" type="datetimeFigureOut">
              <a:rPr lang="el-GR" smtClean="0"/>
              <a:t>22/6/2015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20A1E926-0022-403E-962D-4BEE7D175F92}" type="slidenum">
              <a:rPr lang="el-GR" smtClean="0"/>
              <a:t>‹#›</a:t>
            </a:fld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C9F9B18-C178-454A-B2C4-5180EBDA6A70}" type="datetimeFigureOut">
              <a:rPr lang="el-GR" smtClean="0"/>
              <a:t>22/6/2015</a:t>
            </a:fld>
            <a:endParaRPr lang="el-GR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0A1E926-0022-403E-962D-4BEE7D175F92}" type="slidenum">
              <a:rPr lang="el-GR" smtClean="0"/>
              <a:t>‹#›</a:t>
            </a:fld>
            <a:endParaRPr lang="el-GR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ph.fi/download/163781_esiopetuksen_opetussuunnitelman_perusteet_2014.pdf" TargetMode="External"/><Relationship Id="rId2" Type="http://schemas.openxmlformats.org/officeDocument/2006/relationships/hyperlink" Target="http://www.sport.fi/system/resources/W1siZiIsIjIwMTUvMDUvMjkvMTJfMDJfNDNfNjU2X0VzaXRlX2lsb19rYXN2YWFfbGlpa2t1ZW5fZW5nbF9maW5hbC5wZGYiXV0/Esite_ilo_kasvaa_liikkuen_engl_final.pdf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papunet.net/sites/papunet.net/files/tietoa/Apuvalineet/tabletit_apuvalineena_tikoteekki_rm_0.pdf" TargetMode="External"/><Relationship Id="rId4" Type="http://schemas.openxmlformats.org/officeDocument/2006/relationships/hyperlink" Target="http://www.sport.fi/system/resources/W1siZiIsIjIwMTMvMTEvMjcvMTRfMjNfNDBfNzE1X1ZhcmhhaXNrYXN2YXR1a3Nlbl9saWlrdW5uYW5fc3Vvc2l0dWtzZXQucGRmIl1d/Varhaiskasvatuksen%20liikunnan%20suositukset.pdf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chelioti@ea.gr" TargetMode="External"/><Relationship Id="rId2" Type="http://schemas.openxmlformats.org/officeDocument/2006/relationships/hyperlink" Target="http://portal.opendiscoveryspace.eu/community/ods-summer-school-2015-804293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915"/>
          <a:stretch/>
        </p:blipFill>
        <p:spPr>
          <a:xfrm>
            <a:off x="467544" y="1769907"/>
            <a:ext cx="4928272" cy="393089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66339" y="3086199"/>
            <a:ext cx="3723136" cy="649154"/>
          </a:xfrm>
        </p:spPr>
        <p:txBody>
          <a:bodyPr>
            <a:noAutofit/>
          </a:bodyPr>
          <a:lstStyle/>
          <a:p>
            <a:pPr algn="ctr"/>
            <a:r>
              <a:rPr lang="en-US" sz="4800" dirty="0" smtClean="0"/>
              <a:t>Summer School 2015</a:t>
            </a:r>
            <a:br>
              <a:rPr lang="en-US" sz="4800" dirty="0" smtClean="0"/>
            </a:br>
            <a:r>
              <a:rPr lang="en-US" sz="4800" dirty="0" err="1" smtClean="0"/>
              <a:t>Mati</a:t>
            </a:r>
            <a:r>
              <a:rPr lang="en-US" sz="4800" dirty="0" smtClean="0"/>
              <a:t>, Greece, July 12-17</a:t>
            </a:r>
            <a:endParaRPr lang="el-GR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07904" y="5503228"/>
            <a:ext cx="5760640" cy="828092"/>
          </a:xfrm>
        </p:spPr>
        <p:txBody>
          <a:bodyPr>
            <a:noAutofit/>
          </a:bodyPr>
          <a:lstStyle/>
          <a:p>
            <a:pPr algn="ctr"/>
            <a:r>
              <a:rPr lang="en-US" sz="3600" dirty="0" smtClean="0"/>
              <a:t>Educational Scenario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71599"/>
            <a:ext cx="4928272" cy="129830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5732865"/>
            <a:ext cx="1940056" cy="1371604"/>
          </a:xfrm>
          <a:prstGeom prst="rect">
            <a:avLst/>
          </a:prstGeom>
        </p:spPr>
      </p:pic>
      <p:pic>
        <p:nvPicPr>
          <p:cNvPr id="1028" name="Picture 4" descr="C:\Users\chelioti\AppData\Local\Microsoft\Windows\Temporary Internet Files\Content.Outlook\N0GO5AO6\UDL_LOGO_TEL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5735490"/>
            <a:ext cx="1290382" cy="943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4138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8229600" cy="1143000"/>
          </a:xfrm>
        </p:spPr>
        <p:txBody>
          <a:bodyPr/>
          <a:lstStyle/>
          <a:p>
            <a:r>
              <a:rPr lang="en-US" b="1" dirty="0" smtClean="0"/>
              <a:t>Game-based learning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+mj-lt"/>
              </a:rPr>
              <a:t>How could you add a game-based element in your scenario? Please describe your ideas the phases of the scenario (preparation, implementation, assessment) in which you would introduce this aspect.  </a:t>
            </a:r>
            <a:endParaRPr lang="el-GR" dirty="0">
              <a:latin typeface="+mj-lt"/>
            </a:endParaRPr>
          </a:p>
        </p:txBody>
      </p:sp>
      <p:sp>
        <p:nvSpPr>
          <p:cNvPr id="4" name="Tekstiruutu 3"/>
          <p:cNvSpPr txBox="1"/>
          <p:nvPr/>
        </p:nvSpPr>
        <p:spPr>
          <a:xfrm>
            <a:off x="1187624" y="4149080"/>
            <a:ext cx="715484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 smtClean="0"/>
              <a:t>I </a:t>
            </a:r>
            <a:r>
              <a:rPr lang="fi-FI" dirty="0" err="1" smtClean="0"/>
              <a:t>will</a:t>
            </a:r>
            <a:r>
              <a:rPr lang="fi-FI" dirty="0" smtClean="0"/>
              <a:t> </a:t>
            </a:r>
            <a:r>
              <a:rPr lang="fi-FI" dirty="0" err="1" smtClean="0"/>
              <a:t>try</a:t>
            </a:r>
            <a:r>
              <a:rPr lang="fi-FI" dirty="0" smtClean="0"/>
              <a:t> to </a:t>
            </a:r>
            <a:r>
              <a:rPr lang="fi-FI" dirty="0" err="1" smtClean="0"/>
              <a:t>find</a:t>
            </a:r>
            <a:r>
              <a:rPr lang="fi-FI" dirty="0" smtClean="0"/>
              <a:t> </a:t>
            </a:r>
            <a:r>
              <a:rPr lang="fi-FI" dirty="0" err="1" smtClean="0"/>
              <a:t>iPad</a:t>
            </a:r>
            <a:r>
              <a:rPr lang="fi-FI" dirty="0" smtClean="0"/>
              <a:t> </a:t>
            </a:r>
            <a:r>
              <a:rPr lang="fi-FI" dirty="0" err="1" smtClean="0"/>
              <a:t>apps</a:t>
            </a:r>
            <a:r>
              <a:rPr lang="fi-FI" dirty="0" smtClean="0"/>
              <a:t>, </a:t>
            </a:r>
            <a:r>
              <a:rPr lang="fi-FI" dirty="0" err="1" smtClean="0"/>
              <a:t>computer&amp;laptop</a:t>
            </a:r>
            <a:r>
              <a:rPr lang="fi-FI" dirty="0" smtClean="0"/>
              <a:t> </a:t>
            </a:r>
            <a:r>
              <a:rPr lang="fi-FI" dirty="0" err="1" smtClean="0"/>
              <a:t>games</a:t>
            </a:r>
            <a:r>
              <a:rPr lang="fi-FI" dirty="0" smtClean="0"/>
              <a:t> </a:t>
            </a:r>
            <a:r>
              <a:rPr lang="fi-FI" dirty="0" err="1" smtClean="0"/>
              <a:t>that</a:t>
            </a:r>
            <a:r>
              <a:rPr lang="fi-FI" dirty="0" smtClean="0"/>
              <a:t> </a:t>
            </a:r>
            <a:r>
              <a:rPr lang="fi-FI" dirty="0" err="1" smtClean="0"/>
              <a:t>will</a:t>
            </a:r>
            <a:r>
              <a:rPr lang="fi-FI" dirty="0" smtClean="0"/>
              <a:t> </a:t>
            </a:r>
            <a:r>
              <a:rPr lang="fi-FI" dirty="0" err="1" smtClean="0"/>
              <a:t>increase</a:t>
            </a:r>
            <a:endParaRPr lang="fi-FI" dirty="0" smtClean="0"/>
          </a:p>
          <a:p>
            <a:r>
              <a:rPr lang="fi-FI" dirty="0" smtClean="0"/>
              <a:t> </a:t>
            </a:r>
            <a:r>
              <a:rPr lang="fi-FI" dirty="0" err="1" smtClean="0"/>
              <a:t>physical</a:t>
            </a:r>
            <a:r>
              <a:rPr lang="fi-FI" dirty="0" smtClean="0"/>
              <a:t> </a:t>
            </a:r>
            <a:r>
              <a:rPr lang="fi-FI" dirty="0" err="1" smtClean="0"/>
              <a:t>activity</a:t>
            </a:r>
            <a:r>
              <a:rPr lang="fi-FI" dirty="0" smtClean="0"/>
              <a:t> </a:t>
            </a:r>
            <a:r>
              <a:rPr lang="fi-FI" dirty="0" err="1" smtClean="0"/>
              <a:t>during</a:t>
            </a:r>
            <a:r>
              <a:rPr lang="fi-FI" dirty="0" smtClean="0"/>
              <a:t> the </a:t>
            </a:r>
            <a:r>
              <a:rPr lang="fi-FI" dirty="0" err="1" smtClean="0"/>
              <a:t>day</a:t>
            </a:r>
            <a:r>
              <a:rPr lang="fi-FI" dirty="0" smtClean="0"/>
              <a:t>. And </a:t>
            </a:r>
            <a:r>
              <a:rPr lang="fi-FI" dirty="0" err="1" smtClean="0"/>
              <a:t>how</a:t>
            </a:r>
            <a:r>
              <a:rPr lang="fi-FI" dirty="0" smtClean="0"/>
              <a:t> to </a:t>
            </a:r>
            <a:r>
              <a:rPr lang="fi-FI" dirty="0" err="1" smtClean="0"/>
              <a:t>use</a:t>
            </a:r>
            <a:r>
              <a:rPr lang="fi-FI" dirty="0" smtClean="0"/>
              <a:t> </a:t>
            </a:r>
            <a:r>
              <a:rPr lang="fi-FI" dirty="0" err="1" smtClean="0"/>
              <a:t>all</a:t>
            </a:r>
            <a:r>
              <a:rPr lang="fi-FI" dirty="0" smtClean="0"/>
              <a:t> the </a:t>
            </a:r>
            <a:r>
              <a:rPr lang="fi-FI" dirty="0" err="1" smtClean="0"/>
              <a:t>ict</a:t>
            </a:r>
            <a:r>
              <a:rPr lang="fi-FI" dirty="0" smtClean="0"/>
              <a:t> </a:t>
            </a:r>
            <a:r>
              <a:rPr lang="fi-FI" dirty="0" err="1" smtClean="0"/>
              <a:t>equipments</a:t>
            </a:r>
            <a:endParaRPr lang="fi-FI" dirty="0" smtClean="0"/>
          </a:p>
          <a:p>
            <a:r>
              <a:rPr lang="fi-FI" dirty="0" smtClean="0"/>
              <a:t>For </a:t>
            </a:r>
            <a:r>
              <a:rPr lang="fi-FI" dirty="0" err="1" smtClean="0"/>
              <a:t>kids</a:t>
            </a:r>
            <a:r>
              <a:rPr lang="fi-FI" dirty="0" smtClean="0"/>
              <a:t> </a:t>
            </a:r>
            <a:r>
              <a:rPr lang="fi-FI" dirty="0" err="1" smtClean="0"/>
              <a:t>well-being</a:t>
            </a:r>
            <a:r>
              <a:rPr lang="fi-FI" dirty="0" smtClean="0"/>
              <a:t> and </a:t>
            </a:r>
            <a:r>
              <a:rPr lang="fi-FI" dirty="0" err="1" smtClean="0"/>
              <a:t>moving</a:t>
            </a:r>
            <a:r>
              <a:rPr lang="fi-FI" dirty="0" smtClean="0"/>
              <a:t> </a:t>
            </a:r>
            <a:r>
              <a:rPr lang="fi-FI" dirty="0" err="1" smtClean="0"/>
              <a:t>them</a:t>
            </a:r>
            <a:r>
              <a:rPr lang="fi-FI" dirty="0" smtClean="0"/>
              <a:t>.</a:t>
            </a:r>
          </a:p>
          <a:p>
            <a:r>
              <a:rPr lang="fi-FI" dirty="0" err="1" smtClean="0"/>
              <a:t>Dance</a:t>
            </a:r>
            <a:r>
              <a:rPr lang="fi-FI" dirty="0" smtClean="0"/>
              <a:t> </a:t>
            </a:r>
            <a:r>
              <a:rPr lang="fi-FI" dirty="0" err="1" smtClean="0"/>
              <a:t>games</a:t>
            </a:r>
            <a:r>
              <a:rPr lang="fi-FI" dirty="0" smtClean="0"/>
              <a:t> and sport </a:t>
            </a:r>
            <a:r>
              <a:rPr lang="fi-FI" dirty="0" err="1" smtClean="0"/>
              <a:t>games</a:t>
            </a:r>
            <a:r>
              <a:rPr lang="fi-FI" dirty="0" smtClean="0"/>
              <a:t> for </a:t>
            </a:r>
            <a:r>
              <a:rPr lang="fi-FI" dirty="0" err="1" smtClean="0"/>
              <a:t>Ps</a:t>
            </a:r>
            <a:r>
              <a:rPr lang="fi-FI" dirty="0" smtClean="0"/>
              <a:t>, </a:t>
            </a:r>
            <a:r>
              <a:rPr lang="fi-FI" dirty="0" err="1" smtClean="0"/>
              <a:t>xbox</a:t>
            </a:r>
            <a:r>
              <a:rPr lang="fi-FI" dirty="0" smtClean="0"/>
              <a:t>, </a:t>
            </a:r>
            <a:r>
              <a:rPr lang="fi-FI" dirty="0" err="1" smtClean="0"/>
              <a:t>wii</a:t>
            </a:r>
            <a:r>
              <a:rPr lang="fi-FI" dirty="0" smtClean="0"/>
              <a:t> </a:t>
            </a:r>
            <a:r>
              <a:rPr lang="fi-FI" dirty="0" err="1" smtClean="0"/>
              <a:t>will</a:t>
            </a:r>
            <a:r>
              <a:rPr lang="fi-FI" dirty="0" smtClean="0"/>
              <a:t> </a:t>
            </a:r>
            <a:r>
              <a:rPr lang="fi-FI" dirty="0" err="1" smtClean="0"/>
              <a:t>increase</a:t>
            </a:r>
            <a:r>
              <a:rPr lang="fi-FI" dirty="0" smtClean="0"/>
              <a:t> </a:t>
            </a:r>
            <a:r>
              <a:rPr lang="fi-FI" dirty="0" err="1" smtClean="0"/>
              <a:t>activity</a:t>
            </a:r>
            <a:r>
              <a:rPr lang="fi-FI" dirty="0" smtClean="0"/>
              <a:t>.</a:t>
            </a:r>
          </a:p>
          <a:p>
            <a:r>
              <a:rPr lang="fi-FI" dirty="0" smtClean="0"/>
              <a:t>I </a:t>
            </a:r>
            <a:r>
              <a:rPr lang="fi-FI" dirty="0" err="1" smtClean="0"/>
              <a:t>will</a:t>
            </a:r>
            <a:r>
              <a:rPr lang="fi-FI" dirty="0" smtClean="0"/>
              <a:t> </a:t>
            </a:r>
            <a:r>
              <a:rPr lang="fi-FI" dirty="0" err="1" smtClean="0"/>
              <a:t>use</a:t>
            </a:r>
            <a:r>
              <a:rPr lang="fi-FI" dirty="0" smtClean="0"/>
              <a:t> </a:t>
            </a:r>
            <a:r>
              <a:rPr lang="fi-FI" dirty="0" err="1" smtClean="0"/>
              <a:t>qr-codes</a:t>
            </a:r>
            <a:r>
              <a:rPr lang="fi-FI" dirty="0" smtClean="0"/>
              <a:t>, </a:t>
            </a:r>
            <a:r>
              <a:rPr lang="fi-FI" dirty="0" err="1" smtClean="0"/>
              <a:t>iMovie</a:t>
            </a:r>
            <a:r>
              <a:rPr lang="fi-FI" dirty="0" smtClean="0"/>
              <a:t>, </a:t>
            </a:r>
            <a:r>
              <a:rPr lang="fi-FI" dirty="0" err="1" smtClean="0"/>
              <a:t>photo</a:t>
            </a:r>
            <a:r>
              <a:rPr lang="fi-FI" dirty="0" smtClean="0"/>
              <a:t> </a:t>
            </a:r>
            <a:r>
              <a:rPr lang="fi-FI" dirty="0" err="1" smtClean="0"/>
              <a:t>navigation</a:t>
            </a:r>
            <a:r>
              <a:rPr lang="fi-FI" smtClean="0"/>
              <a:t>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657420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116632"/>
            <a:ext cx="7125113" cy="924475"/>
          </a:xfrm>
        </p:spPr>
        <p:txBody>
          <a:bodyPr/>
          <a:lstStyle/>
          <a:p>
            <a:r>
              <a:rPr lang="en-US" b="1" dirty="0" smtClean="0"/>
              <a:t>Phase 1: Preparation  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484784"/>
            <a:ext cx="8568952" cy="1944216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>
                <a:latin typeface="+mj-lt"/>
              </a:rPr>
              <a:t>Please describe the preparation that the teacher needs to do before implementing the scenario. Define steps and activities, if applicable.</a:t>
            </a:r>
          </a:p>
          <a:p>
            <a:pPr lvl="1"/>
            <a:endParaRPr lang="en-US" dirty="0" smtClean="0">
              <a:latin typeface="+mj-lt"/>
            </a:endParaRPr>
          </a:p>
          <a:p>
            <a:pPr marL="457200" lvl="1" indent="0">
              <a:buNone/>
            </a:pPr>
            <a:r>
              <a:rPr lang="en-US" dirty="0" smtClean="0">
                <a:latin typeface="+mj-lt"/>
              </a:rPr>
              <a:t>Pre-schools year-plan must include motor skills, basic sports skills and</a:t>
            </a:r>
          </a:p>
          <a:p>
            <a:pPr marL="457200" lvl="1" indent="0">
              <a:buNone/>
            </a:pPr>
            <a:r>
              <a:rPr lang="en-US" dirty="0" smtClean="0">
                <a:latin typeface="+mj-lt"/>
              </a:rPr>
              <a:t>The joy of sports. Teacher must take into account </a:t>
            </a:r>
            <a:r>
              <a:rPr lang="en-US" dirty="0" err="1" smtClean="0">
                <a:latin typeface="+mj-lt"/>
              </a:rPr>
              <a:t>childrens</a:t>
            </a:r>
            <a:r>
              <a:rPr lang="en-US" dirty="0" smtClean="0">
                <a:latin typeface="+mj-lt"/>
              </a:rPr>
              <a:t> own ideas and</a:t>
            </a:r>
          </a:p>
          <a:p>
            <a:pPr marL="457200" lvl="1" indent="0">
              <a:buNone/>
            </a:pPr>
            <a:r>
              <a:rPr lang="en-US" dirty="0" smtClean="0">
                <a:latin typeface="+mj-lt"/>
              </a:rPr>
              <a:t>Proposals. How often teacher is saying “don’t do that, its dangerous” instead</a:t>
            </a:r>
          </a:p>
          <a:p>
            <a:pPr marL="457200" lvl="1" indent="0">
              <a:buNone/>
            </a:pPr>
            <a:r>
              <a:rPr lang="en-US" dirty="0" smtClean="0">
                <a:latin typeface="+mj-lt"/>
              </a:rPr>
              <a:t>Teacher can say “we can think together how  that thing can be done”. Teacher needs to</a:t>
            </a:r>
          </a:p>
          <a:p>
            <a:pPr marL="457200" lvl="1" indent="0">
              <a:buNone/>
            </a:pPr>
            <a:r>
              <a:rPr lang="en-US" dirty="0" smtClean="0">
                <a:latin typeface="+mj-lt"/>
              </a:rPr>
              <a:t>Have positive attitude!</a:t>
            </a:r>
            <a:endParaRPr lang="en-US" dirty="0" smtClean="0">
              <a:latin typeface="+mj-lt"/>
            </a:endParaRPr>
          </a:p>
          <a:p>
            <a:pPr lvl="1"/>
            <a:endParaRPr lang="en-US" dirty="0">
              <a:latin typeface="+mj-lt"/>
            </a:endParaRPr>
          </a:p>
          <a:p>
            <a:pPr marL="457200" lvl="1" indent="0">
              <a:buNone/>
            </a:pPr>
            <a:endParaRPr lang="en-US" dirty="0">
              <a:latin typeface="+mj-lt"/>
            </a:endParaRPr>
          </a:p>
          <a:p>
            <a:endParaRPr lang="en-US" dirty="0" smtClean="0">
              <a:latin typeface="+mj-lt"/>
            </a:endParaRPr>
          </a:p>
          <a:p>
            <a:endParaRPr lang="el-G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4022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116632"/>
            <a:ext cx="7125113" cy="924475"/>
          </a:xfrm>
        </p:spPr>
        <p:txBody>
          <a:bodyPr/>
          <a:lstStyle/>
          <a:p>
            <a:r>
              <a:rPr lang="en-US" b="1" dirty="0" smtClean="0"/>
              <a:t>Phase 2: Implementation   </a:t>
            </a:r>
            <a:endParaRPr lang="el-GR" b="1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79223" y="2456892"/>
            <a:ext cx="8568952" cy="19442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dirty="0">
                <a:latin typeface="+mj-lt"/>
              </a:rPr>
              <a:t>Please describe the preparation that the teacher needs to do before implementing the scenario. Define steps and activities, if applicable.</a:t>
            </a:r>
          </a:p>
          <a:p>
            <a:pPr lvl="1"/>
            <a:endParaRPr lang="en-US" dirty="0" smtClean="0"/>
          </a:p>
          <a:p>
            <a:pPr marL="457200" lvl="1" indent="0">
              <a:buFont typeface="Wingdings 2" charset="2"/>
              <a:buNone/>
            </a:pPr>
            <a:r>
              <a:rPr lang="en-US" dirty="0" smtClean="0"/>
              <a:t>Teacher must be aware of </a:t>
            </a:r>
            <a:r>
              <a:rPr lang="en-US" dirty="0" err="1" smtClean="0"/>
              <a:t>childrens</a:t>
            </a:r>
            <a:r>
              <a:rPr lang="en-US" dirty="0" smtClean="0"/>
              <a:t> development. All the sports </a:t>
            </a:r>
            <a:r>
              <a:rPr lang="en-US" dirty="0" err="1" smtClean="0"/>
              <a:t>equipments</a:t>
            </a:r>
            <a:r>
              <a:rPr lang="en-US" dirty="0" smtClean="0"/>
              <a:t> should be good and</a:t>
            </a:r>
          </a:p>
          <a:p>
            <a:pPr marL="457200" lvl="1" indent="0">
              <a:buFont typeface="Wingdings 2" charset="2"/>
              <a:buNone/>
            </a:pPr>
            <a:r>
              <a:rPr lang="en-US" dirty="0" smtClean="0"/>
              <a:t>Proper. Teacher must read all the Joy in Motion –</a:t>
            </a:r>
            <a:r>
              <a:rPr lang="en-US" dirty="0" err="1" smtClean="0"/>
              <a:t>programmes</a:t>
            </a:r>
            <a:r>
              <a:rPr lang="en-US" dirty="0" smtClean="0"/>
              <a:t> support materials to help develop, plan and evaluate all the activities.</a:t>
            </a:r>
            <a:endParaRPr lang="en-US" dirty="0" smtClean="0"/>
          </a:p>
          <a:p>
            <a:pPr lvl="1"/>
            <a:endParaRPr lang="en-US" dirty="0" smtClean="0"/>
          </a:p>
          <a:p>
            <a:pPr marL="457200" lvl="1" indent="0">
              <a:buFont typeface="Wingdings 2" charset="2"/>
              <a:buNone/>
            </a:pPr>
            <a:endParaRPr lang="en-US" dirty="0" smtClean="0"/>
          </a:p>
          <a:p>
            <a:endParaRPr lang="en-US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92521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116632"/>
            <a:ext cx="7125113" cy="924475"/>
          </a:xfrm>
        </p:spPr>
        <p:txBody>
          <a:bodyPr/>
          <a:lstStyle/>
          <a:p>
            <a:r>
              <a:rPr lang="en-US" b="1" dirty="0" smtClean="0"/>
              <a:t>Phase 2: Assessment   </a:t>
            </a:r>
            <a:endParaRPr lang="el-GR" b="1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15516" y="1834221"/>
            <a:ext cx="8568952" cy="19442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0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600" dirty="0" smtClean="0">
              <a:latin typeface="+mj-lt"/>
            </a:endParaRPr>
          </a:p>
          <a:p>
            <a:r>
              <a:rPr lang="en-US" sz="2600" dirty="0" smtClean="0">
                <a:latin typeface="+mj-lt"/>
              </a:rPr>
              <a:t>Please </a:t>
            </a:r>
            <a:r>
              <a:rPr lang="en-US" sz="2600" dirty="0">
                <a:latin typeface="+mj-lt"/>
              </a:rPr>
              <a:t>describe how you intend to assess the outcomes of the scenario. Define steps and activities, if applicable.</a:t>
            </a:r>
          </a:p>
          <a:p>
            <a:pPr lvl="1"/>
            <a:endParaRPr lang="en-US" dirty="0" smtClean="0"/>
          </a:p>
          <a:p>
            <a:pPr marL="457200" lvl="1" indent="0">
              <a:buFont typeface="Wingdings 2" charset="2"/>
              <a:buNone/>
            </a:pPr>
            <a:r>
              <a:rPr lang="en-US" dirty="0" smtClean="0"/>
              <a:t>Self-</a:t>
            </a:r>
            <a:r>
              <a:rPr lang="en-US" dirty="0" err="1" smtClean="0"/>
              <a:t>assesment</a:t>
            </a:r>
            <a:endParaRPr lang="en-US" dirty="0" smtClean="0"/>
          </a:p>
          <a:p>
            <a:pPr marL="457200" lvl="1" indent="0">
              <a:buFont typeface="Wingdings 2" charset="2"/>
              <a:buNone/>
            </a:pPr>
            <a:r>
              <a:rPr lang="en-US" dirty="0" smtClean="0"/>
              <a:t>Positive working culture</a:t>
            </a:r>
          </a:p>
          <a:p>
            <a:pPr marL="457200" lvl="1" indent="0">
              <a:buFont typeface="Wingdings 2" charset="2"/>
              <a:buNone/>
            </a:pPr>
            <a:r>
              <a:rPr lang="en-US" dirty="0" smtClean="0"/>
              <a:t>Feedback survey</a:t>
            </a:r>
          </a:p>
          <a:p>
            <a:pPr marL="457200" lvl="1" indent="0">
              <a:buFont typeface="Wingdings 2" charset="2"/>
              <a:buNone/>
            </a:pPr>
            <a:r>
              <a:rPr lang="en-US" dirty="0" smtClean="0"/>
              <a:t>Annual report</a:t>
            </a:r>
          </a:p>
          <a:p>
            <a:pPr marL="457200" lvl="1" indent="0">
              <a:buFont typeface="Wingdings 2" charset="2"/>
              <a:buNone/>
            </a:pPr>
            <a:r>
              <a:rPr lang="en-US" dirty="0" smtClean="0"/>
              <a:t>Events and seminars</a:t>
            </a:r>
          </a:p>
          <a:p>
            <a:pPr marL="457200" lvl="1" indent="0">
              <a:buFont typeface="Wingdings 2" charset="2"/>
              <a:buNone/>
            </a:pPr>
            <a:r>
              <a:rPr lang="en-US" dirty="0" smtClean="0"/>
              <a:t>Communication with other teachers</a:t>
            </a:r>
          </a:p>
          <a:p>
            <a:pPr marL="457200" lvl="1" indent="0">
              <a:buFont typeface="Wingdings 2" charset="2"/>
              <a:buNone/>
            </a:pPr>
            <a:r>
              <a:rPr lang="en-US" dirty="0" smtClean="0"/>
              <a:t>Sharing good examples and good </a:t>
            </a:r>
            <a:r>
              <a:rPr lang="en-US" dirty="0" err="1" smtClean="0"/>
              <a:t>practise</a:t>
            </a:r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  <a:p>
            <a:pPr lvl="1"/>
            <a:endParaRPr lang="en-US" dirty="0" smtClean="0"/>
          </a:p>
          <a:p>
            <a:pPr marL="457200" lvl="1" indent="0">
              <a:buFont typeface="Wingdings 2" charset="2"/>
              <a:buNone/>
            </a:pPr>
            <a:endParaRPr lang="en-US" dirty="0" smtClean="0"/>
          </a:p>
          <a:p>
            <a:endParaRPr lang="en-US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62553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116632"/>
            <a:ext cx="7125113" cy="924475"/>
          </a:xfrm>
        </p:spPr>
        <p:txBody>
          <a:bodyPr/>
          <a:lstStyle/>
          <a:p>
            <a:r>
              <a:rPr lang="en-US" b="1" dirty="0" smtClean="0"/>
              <a:t>Resources</a:t>
            </a:r>
            <a:endParaRPr lang="el-GR" b="1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51520" y="2496334"/>
            <a:ext cx="8568952" cy="19442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32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dirty="0">
                <a:latin typeface="+mj-lt"/>
              </a:rPr>
              <a:t>Please identify at least 5 resources (links, files </a:t>
            </a:r>
            <a:r>
              <a:rPr lang="en-US" sz="2600" dirty="0" err="1">
                <a:latin typeface="+mj-lt"/>
              </a:rPr>
              <a:t>etc</a:t>
            </a:r>
            <a:r>
              <a:rPr lang="en-US" sz="2600" dirty="0">
                <a:latin typeface="+mj-lt"/>
              </a:rPr>
              <a:t>) that will be used in the scenario. You are advised to look for relevant resources on the ODS portal. You can also add external resources. </a:t>
            </a:r>
            <a:endParaRPr lang="en-US" sz="2600" dirty="0" smtClean="0">
              <a:latin typeface="+mj-lt"/>
            </a:endParaRPr>
          </a:p>
          <a:p>
            <a:r>
              <a:rPr lang="en-US" sz="2600" dirty="0">
                <a:latin typeface="+mj-lt"/>
                <a:hlinkClick r:id="rId2"/>
              </a:rPr>
              <a:t>http://</a:t>
            </a:r>
            <a:r>
              <a:rPr lang="en-US" sz="2600" dirty="0" smtClean="0">
                <a:latin typeface="+mj-lt"/>
                <a:hlinkClick r:id="rId2"/>
              </a:rPr>
              <a:t>www.sport.fi/system/resources/W1siZiIsIjIwMTUvMDUvMjkvMTJfMDJfNDNfNjU2X0VzaXRlX2lsb19rYXN2YWFfbGlpa2t1ZW5fZW5nbF9maW5hbC5wZGYiXV0/Esite_ilo_kasvaa_liikkuen_engl_final.pdf</a:t>
            </a:r>
            <a:endParaRPr lang="en-US" sz="2600" dirty="0" smtClean="0">
              <a:latin typeface="+mj-lt"/>
            </a:endParaRPr>
          </a:p>
          <a:p>
            <a:r>
              <a:rPr lang="en-US" sz="2600" dirty="0">
                <a:latin typeface="+mj-lt"/>
                <a:hlinkClick r:id="rId3"/>
              </a:rPr>
              <a:t>http://</a:t>
            </a:r>
            <a:r>
              <a:rPr lang="en-US" sz="2600" dirty="0" smtClean="0">
                <a:latin typeface="+mj-lt"/>
                <a:hlinkClick r:id="rId3"/>
              </a:rPr>
              <a:t>www.oph.fi/download/163781_esiopetuksen_opetussuunnitelman_perusteet_2014.pdf</a:t>
            </a:r>
            <a:endParaRPr lang="en-US" sz="2600" dirty="0" smtClean="0">
              <a:latin typeface="+mj-lt"/>
            </a:endParaRPr>
          </a:p>
          <a:p>
            <a:r>
              <a:rPr lang="en-US" sz="2600" dirty="0">
                <a:latin typeface="+mj-lt"/>
                <a:hlinkClick r:id="rId4"/>
              </a:rPr>
              <a:t>http://</a:t>
            </a:r>
            <a:r>
              <a:rPr lang="en-US" sz="2600" dirty="0" smtClean="0">
                <a:latin typeface="+mj-lt"/>
                <a:hlinkClick r:id="rId4"/>
              </a:rPr>
              <a:t>www.sport.fi/system/resources/W1siZiIsIjIwMTMvMTEvMjcvMTRfMjNfNDBfNzE1X1ZhcmhhaXNrYXN2YXR1a3Nlbl9saWlrdW5uYW5fc3Vvc2l0dWtzZXQucGRmIl1d/Varhaiskasvatuksen%20liikunnan%20suositukset.pdf</a:t>
            </a:r>
            <a:endParaRPr lang="en-US" sz="2600" dirty="0" smtClean="0">
              <a:latin typeface="+mj-lt"/>
            </a:endParaRPr>
          </a:p>
          <a:p>
            <a:r>
              <a:rPr lang="en-US" sz="2600" dirty="0">
                <a:latin typeface="+mj-lt"/>
                <a:hlinkClick r:id="rId5"/>
              </a:rPr>
              <a:t>http://</a:t>
            </a:r>
            <a:r>
              <a:rPr lang="en-US" sz="2600" dirty="0" smtClean="0">
                <a:latin typeface="+mj-lt"/>
                <a:hlinkClick r:id="rId5"/>
              </a:rPr>
              <a:t>papunet.net/sites/papunet.net/files/tietoa/Apuvalineet/tabletit_apuvalineena_tikoteekki_rm_0.pdf</a:t>
            </a:r>
            <a:endParaRPr lang="en-US" sz="2600" dirty="0" smtClean="0">
              <a:latin typeface="+mj-lt"/>
            </a:endParaRPr>
          </a:p>
          <a:p>
            <a:r>
              <a:rPr lang="en-US" sz="2600" dirty="0">
                <a:latin typeface="+mj-lt"/>
              </a:rPr>
              <a:t>https://ipadalkuopetuksessa.wordpress.com</a:t>
            </a:r>
            <a:r>
              <a:rPr lang="en-US" sz="2600" dirty="0" smtClean="0">
                <a:latin typeface="+mj-lt"/>
              </a:rPr>
              <a:t>/</a:t>
            </a:r>
            <a:endParaRPr lang="en-US" dirty="0" smtClean="0"/>
          </a:p>
          <a:p>
            <a:pPr marL="457200" lvl="1" indent="0">
              <a:buNone/>
            </a:pPr>
            <a:r>
              <a:rPr lang="en-US" dirty="0"/>
              <a:t>https://helda.helsinki.fi/bitstream/handle/10138/154779/Mobiilioppiminen_ja_leikkiva_lapsi.pdf?sequence=1</a:t>
            </a:r>
            <a:endParaRPr lang="en-US" dirty="0" smtClean="0"/>
          </a:p>
          <a:p>
            <a:pPr lvl="1"/>
            <a:endParaRPr lang="en-US" dirty="0" smtClean="0"/>
          </a:p>
          <a:p>
            <a:pPr marL="457200" lvl="1" indent="0">
              <a:buFont typeface="Wingdings 2" charset="2"/>
              <a:buNone/>
            </a:pPr>
            <a:endParaRPr lang="en-US" dirty="0" smtClean="0"/>
          </a:p>
          <a:p>
            <a:endParaRPr lang="en-US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9976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126876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If you wish, please, add any other specifications or guidelines</a:t>
            </a:r>
            <a:endParaRPr lang="el-GR" dirty="0"/>
          </a:p>
        </p:txBody>
      </p:sp>
      <p:sp>
        <p:nvSpPr>
          <p:cNvPr id="3" name="Suorakulmio 2"/>
          <p:cNvSpPr/>
          <p:nvPr/>
        </p:nvSpPr>
        <p:spPr>
          <a:xfrm>
            <a:off x="2286000" y="2690336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i-FI" dirty="0"/>
              <a:t>http://www.sport.fi/system/resources/W1siZiIsIjIwMTUvMDUvMjkvMTJfMDJfNDNfNjU2X0VzaXRlX2lsb19rYXN2YWFfbGlpa2t1ZW5fZW5nbF9maW5hbC5wZGYiXV0/Esite_ilo_kasvaa_liikkuen_engl_final.pdf</a:t>
            </a:r>
          </a:p>
        </p:txBody>
      </p:sp>
    </p:spTree>
    <p:extLst>
      <p:ext uri="{BB962C8B-B14F-4D97-AF65-F5344CB8AC3E}">
        <p14:creationId xmlns:p14="http://schemas.microsoft.com/office/powerpoint/2010/main" val="3114859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3356992"/>
            <a:ext cx="8229600" cy="1143000"/>
          </a:xfrm>
        </p:spPr>
        <p:txBody>
          <a:bodyPr>
            <a:noAutofit/>
          </a:bodyPr>
          <a:lstStyle/>
          <a:p>
            <a:r>
              <a:rPr lang="en-US" sz="2800" dirty="0" smtClean="0"/>
              <a:t>Once you complete this </a:t>
            </a:r>
            <a:r>
              <a:rPr lang="en-US" sz="2800" dirty="0" err="1" smtClean="0"/>
              <a:t>ppt</a:t>
            </a:r>
            <a:r>
              <a:rPr lang="en-US" sz="2800" dirty="0" smtClean="0"/>
              <a:t>, please upload it on the Summer </a:t>
            </a:r>
            <a:r>
              <a:rPr lang="en-US" sz="2800" dirty="0"/>
              <a:t>School’s community </a:t>
            </a:r>
            <a:r>
              <a:rPr lang="en-US" sz="2800" dirty="0" smtClean="0"/>
              <a:t>in the “Resources area” as an educational object </a:t>
            </a:r>
            <a:r>
              <a:rPr lang="en-US" sz="2800" dirty="0" smtClean="0">
                <a:hlinkClick r:id="rId2"/>
              </a:rPr>
              <a:t>http</a:t>
            </a:r>
            <a:r>
              <a:rPr lang="en-US" sz="2800" dirty="0">
                <a:hlinkClick r:id="rId2"/>
              </a:rPr>
              <a:t>://</a:t>
            </a:r>
            <a:r>
              <a:rPr lang="en-US" sz="2800" dirty="0" smtClean="0">
                <a:hlinkClick r:id="rId2"/>
              </a:rPr>
              <a:t>portal.opendiscoveryspace.eu/community/ods-summer-school-2015-804293</a:t>
            </a:r>
            <a:r>
              <a:rPr lang="en-US" sz="2800" dirty="0" smtClean="0"/>
              <a:t> </a:t>
            </a:r>
            <a:br>
              <a:rPr lang="en-US" sz="2800" dirty="0" smtClean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 smtClean="0"/>
              <a:t>Also please don’t forget to send it to Eleni Chelioti </a:t>
            </a:r>
            <a:r>
              <a:rPr lang="en-US" sz="2800" dirty="0" smtClean="0">
                <a:hlinkClick r:id="rId3"/>
              </a:rPr>
              <a:t>chelioti@ea.gr</a:t>
            </a:r>
            <a:r>
              <a:rPr lang="en-US" sz="2800" dirty="0" smtClean="0"/>
              <a:t> 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1182351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7125113" cy="924475"/>
          </a:xfrm>
        </p:spPr>
        <p:txBody>
          <a:bodyPr>
            <a:normAutofit/>
          </a:bodyPr>
          <a:lstStyle/>
          <a:p>
            <a:r>
              <a:rPr lang="en-US" b="1" dirty="0" smtClean="0"/>
              <a:t>Basic info on the scenario: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4518030"/>
          </a:xfrm>
        </p:spPr>
        <p:txBody>
          <a:bodyPr>
            <a:noAutofit/>
          </a:bodyPr>
          <a:lstStyle/>
          <a:p>
            <a:r>
              <a:rPr lang="en-US" dirty="0">
                <a:latin typeface="+mj-lt"/>
              </a:rPr>
              <a:t>Name of </a:t>
            </a:r>
            <a:r>
              <a:rPr lang="en-US" dirty="0" err="1" smtClean="0">
                <a:latin typeface="+mj-lt"/>
              </a:rPr>
              <a:t>participantKrista</a:t>
            </a:r>
            <a:endParaRPr lang="en-US" dirty="0" smtClean="0">
              <a:latin typeface="+mj-lt"/>
            </a:endParaRPr>
          </a:p>
          <a:p>
            <a:r>
              <a:rPr lang="en-US" dirty="0" err="1" smtClean="0">
                <a:latin typeface="+mj-lt"/>
              </a:rPr>
              <a:t>Kurki</a:t>
            </a:r>
            <a:r>
              <a:rPr lang="en-US" dirty="0" smtClean="0">
                <a:latin typeface="+mj-lt"/>
              </a:rPr>
              <a:t> </a:t>
            </a:r>
            <a:endParaRPr lang="en-US" dirty="0">
              <a:latin typeface="+mj-lt"/>
            </a:endParaRPr>
          </a:p>
          <a:p>
            <a:r>
              <a:rPr lang="en-US" dirty="0" smtClean="0">
                <a:latin typeface="+mj-lt"/>
              </a:rPr>
              <a:t>School</a:t>
            </a:r>
            <a:r>
              <a:rPr lang="en-US" dirty="0" smtClean="0">
                <a:latin typeface="+mj-lt"/>
              </a:rPr>
              <a:t>: </a:t>
            </a:r>
            <a:r>
              <a:rPr lang="en-US" dirty="0" err="1" smtClean="0">
                <a:latin typeface="+mj-lt"/>
              </a:rPr>
              <a:t>Nissniku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Kindergarten&amp;Pre-school</a:t>
            </a:r>
            <a:r>
              <a:rPr lang="en-US" dirty="0" smtClean="0">
                <a:latin typeface="+mj-lt"/>
              </a:rPr>
              <a:t> classes</a:t>
            </a:r>
            <a:endParaRPr lang="en-US" dirty="0">
              <a:latin typeface="+mj-lt"/>
            </a:endParaRPr>
          </a:p>
          <a:p>
            <a:r>
              <a:rPr lang="en-US" dirty="0">
                <a:latin typeface="+mj-lt"/>
              </a:rPr>
              <a:t>Country</a:t>
            </a:r>
            <a:r>
              <a:rPr lang="en-US" dirty="0" smtClean="0">
                <a:latin typeface="+mj-lt"/>
              </a:rPr>
              <a:t>: Finland</a:t>
            </a:r>
            <a:endParaRPr lang="el-GR" dirty="0">
              <a:latin typeface="+mj-lt"/>
            </a:endParaRPr>
          </a:p>
          <a:p>
            <a:endParaRPr lang="en-US" dirty="0" smtClean="0">
              <a:latin typeface="+mj-lt"/>
            </a:endParaRPr>
          </a:p>
          <a:p>
            <a:r>
              <a:rPr lang="en-US" dirty="0" smtClean="0">
                <a:latin typeface="+mj-lt"/>
              </a:rPr>
              <a:t>Title of scenario: </a:t>
            </a:r>
            <a:r>
              <a:rPr lang="en-US" dirty="0" smtClean="0">
                <a:latin typeface="+mj-lt"/>
              </a:rPr>
              <a:t>The Joy on Motion -</a:t>
            </a:r>
            <a:r>
              <a:rPr lang="en-US" dirty="0" err="1" smtClean="0">
                <a:latin typeface="+mj-lt"/>
              </a:rPr>
              <a:t>programme</a:t>
            </a:r>
            <a:endParaRPr lang="en-US" dirty="0" smtClean="0">
              <a:latin typeface="+mj-lt"/>
            </a:endParaRPr>
          </a:p>
          <a:p>
            <a:pPr marL="0" indent="0">
              <a:buNone/>
            </a:pPr>
            <a:r>
              <a:rPr lang="en-US" dirty="0">
                <a:latin typeface="+mj-lt"/>
              </a:rPr>
              <a:t> </a:t>
            </a:r>
            <a:r>
              <a:rPr lang="en-US" dirty="0" smtClean="0">
                <a:latin typeface="+mj-lt"/>
              </a:rPr>
              <a:t>  </a:t>
            </a:r>
            <a:r>
              <a:rPr lang="en-US" dirty="0" smtClean="0">
                <a:latin typeface="+mj-lt"/>
              </a:rPr>
              <a:t>Short </a:t>
            </a:r>
            <a:r>
              <a:rPr lang="en-US" dirty="0" smtClean="0">
                <a:latin typeface="+mj-lt"/>
              </a:rPr>
              <a:t>description/ main idea</a:t>
            </a:r>
            <a:r>
              <a:rPr lang="en-US" dirty="0" smtClean="0">
                <a:latin typeface="+mj-lt"/>
              </a:rPr>
              <a:t>: </a:t>
            </a:r>
          </a:p>
          <a:p>
            <a:r>
              <a:rPr lang="en-US" dirty="0" smtClean="0">
                <a:latin typeface="+mj-lt"/>
              </a:rPr>
              <a:t>The Joy in Motion –</a:t>
            </a:r>
            <a:r>
              <a:rPr lang="en-US" dirty="0" err="1" smtClean="0">
                <a:latin typeface="+mj-lt"/>
              </a:rPr>
              <a:t>programme</a:t>
            </a:r>
            <a:r>
              <a:rPr lang="en-US" dirty="0" smtClean="0">
                <a:latin typeface="+mj-lt"/>
              </a:rPr>
              <a:t> will start in Finland 2015 </a:t>
            </a:r>
            <a:r>
              <a:rPr lang="en-US" dirty="0" err="1" smtClean="0">
                <a:latin typeface="+mj-lt"/>
              </a:rPr>
              <a:t>autumn.It</a:t>
            </a:r>
            <a:r>
              <a:rPr lang="en-US" dirty="0" smtClean="0">
                <a:latin typeface="+mj-lt"/>
              </a:rPr>
              <a:t> is a new physical activity and well-being </a:t>
            </a:r>
            <a:r>
              <a:rPr lang="en-US" dirty="0" err="1" smtClean="0">
                <a:latin typeface="+mj-lt"/>
              </a:rPr>
              <a:t>programme</a:t>
            </a:r>
            <a:r>
              <a:rPr lang="en-US" dirty="0" smtClean="0">
                <a:latin typeface="+mj-lt"/>
              </a:rPr>
              <a:t> for early childhood education. </a:t>
            </a:r>
            <a:r>
              <a:rPr lang="en-US" dirty="0" err="1" smtClean="0">
                <a:latin typeface="+mj-lt"/>
              </a:rPr>
              <a:t>Im</a:t>
            </a:r>
            <a:r>
              <a:rPr lang="en-US" dirty="0" smtClean="0">
                <a:latin typeface="+mj-lt"/>
              </a:rPr>
              <a:t> the leader in this </a:t>
            </a:r>
            <a:r>
              <a:rPr lang="en-US" dirty="0" err="1" smtClean="0">
                <a:latin typeface="+mj-lt"/>
              </a:rPr>
              <a:t>programme</a:t>
            </a:r>
            <a:r>
              <a:rPr lang="en-US" dirty="0" smtClean="0">
                <a:latin typeface="+mj-lt"/>
              </a:rPr>
              <a:t> in our pre-school. I will try to </a:t>
            </a:r>
            <a:r>
              <a:rPr lang="en-US" dirty="0" err="1" smtClean="0">
                <a:latin typeface="+mj-lt"/>
              </a:rPr>
              <a:t>engade</a:t>
            </a:r>
            <a:r>
              <a:rPr lang="en-US" dirty="0" smtClean="0">
                <a:latin typeface="+mj-lt"/>
              </a:rPr>
              <a:t> parents to this </a:t>
            </a:r>
            <a:r>
              <a:rPr lang="en-US" dirty="0" err="1" smtClean="0">
                <a:latin typeface="+mj-lt"/>
              </a:rPr>
              <a:t>programme</a:t>
            </a:r>
            <a:r>
              <a:rPr lang="en-US" dirty="0" smtClean="0">
                <a:latin typeface="+mj-lt"/>
              </a:rPr>
              <a:t>. And also bring </a:t>
            </a:r>
            <a:r>
              <a:rPr lang="en-US" dirty="0" err="1" smtClean="0">
                <a:latin typeface="+mj-lt"/>
              </a:rPr>
              <a:t>ict</a:t>
            </a:r>
            <a:r>
              <a:rPr lang="en-US" dirty="0" smtClean="0">
                <a:latin typeface="+mj-lt"/>
              </a:rPr>
              <a:t> to increase kid physical activity during pre-school days.</a:t>
            </a:r>
            <a:endParaRPr lang="en-US" dirty="0" smtClean="0">
              <a:latin typeface="+mj-lt"/>
            </a:endParaRPr>
          </a:p>
          <a:p>
            <a:pPr marL="0" indent="0">
              <a:buNone/>
            </a:pPr>
            <a:endParaRPr lang="el-G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55523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Educational objectives and pupils’ competences targeted: </a:t>
            </a:r>
            <a:endParaRPr lang="el-GR" b="1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115616" y="2276872"/>
            <a:ext cx="7125112" cy="1656184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>
                <a:latin typeface="+mj-lt"/>
              </a:rPr>
              <a:t>Every child should have the opportunity to partake in and enjoy physical activity and exercise every day.</a:t>
            </a:r>
          </a:p>
          <a:p>
            <a:r>
              <a:rPr lang="en-US" dirty="0" smtClean="0">
                <a:latin typeface="+mj-lt"/>
              </a:rPr>
              <a:t>Activity should be child oriented.</a:t>
            </a:r>
          </a:p>
          <a:p>
            <a:r>
              <a:rPr lang="en-US" dirty="0" err="1" smtClean="0">
                <a:latin typeface="+mj-lt"/>
              </a:rPr>
              <a:t>Childrens</a:t>
            </a:r>
            <a:r>
              <a:rPr lang="en-US" dirty="0" smtClean="0">
                <a:latin typeface="+mj-lt"/>
              </a:rPr>
              <a:t> parents should be involved in this </a:t>
            </a:r>
            <a:r>
              <a:rPr lang="en-US" dirty="0" err="1" smtClean="0">
                <a:latin typeface="+mj-lt"/>
              </a:rPr>
              <a:t>programme</a:t>
            </a:r>
            <a:r>
              <a:rPr lang="en-US" dirty="0" smtClean="0">
                <a:latin typeface="+mj-lt"/>
              </a:rPr>
              <a:t>. </a:t>
            </a:r>
            <a:r>
              <a:rPr lang="en-US" dirty="0" smtClean="0">
                <a:latin typeface="+mj-lt"/>
              </a:rPr>
              <a:t>Physical activity and well-being must be part of </a:t>
            </a:r>
            <a:r>
              <a:rPr lang="en-US" dirty="0" err="1" smtClean="0">
                <a:latin typeface="+mj-lt"/>
              </a:rPr>
              <a:t>childrens</a:t>
            </a:r>
            <a:r>
              <a:rPr lang="en-US" dirty="0" smtClean="0">
                <a:latin typeface="+mj-lt"/>
              </a:rPr>
              <a:t> life all the time.</a:t>
            </a:r>
          </a:p>
          <a:p>
            <a:r>
              <a:rPr lang="en-US" dirty="0" err="1" smtClean="0">
                <a:latin typeface="+mj-lt"/>
              </a:rPr>
              <a:t>Ict</a:t>
            </a:r>
            <a:r>
              <a:rPr lang="en-US" dirty="0" smtClean="0">
                <a:latin typeface="+mj-lt"/>
              </a:rPr>
              <a:t> can increase </a:t>
            </a:r>
            <a:r>
              <a:rPr lang="en-US" dirty="0" err="1" smtClean="0">
                <a:latin typeface="+mj-lt"/>
              </a:rPr>
              <a:t>childrens</a:t>
            </a:r>
            <a:r>
              <a:rPr lang="en-US" dirty="0" smtClean="0">
                <a:latin typeface="+mj-lt"/>
              </a:rPr>
              <a:t> activity. It is not always passive sitting.</a:t>
            </a:r>
            <a:endParaRPr lang="en-US" dirty="0" smtClean="0">
              <a:latin typeface="+mj-lt"/>
            </a:endParaRPr>
          </a:p>
          <a:p>
            <a:endParaRPr lang="en-US" dirty="0"/>
          </a:p>
          <a:p>
            <a:endParaRPr lang="en-US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10798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 Pupils’ ages: </a:t>
            </a:r>
            <a:endParaRPr lang="el-GR" b="1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115616" y="2276872"/>
            <a:ext cx="7125112" cy="9015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6-7 years old, pre-school</a:t>
            </a:r>
            <a:endParaRPr lang="en-US" dirty="0" smtClean="0"/>
          </a:p>
          <a:p>
            <a:endParaRPr lang="en-US" dirty="0" smtClean="0"/>
          </a:p>
          <a:p>
            <a:endParaRPr lang="el-GR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95536" y="3018636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 fontScale="900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/>
              <a:t>Curriculum areas/ domains involved: </a:t>
            </a:r>
            <a:endParaRPr lang="el-GR" b="1" dirty="0"/>
          </a:p>
        </p:txBody>
      </p:sp>
      <p:sp>
        <p:nvSpPr>
          <p:cNvPr id="7" name="Rectangle 6"/>
          <p:cNvSpPr/>
          <p:nvPr/>
        </p:nvSpPr>
        <p:spPr>
          <a:xfrm>
            <a:off x="1107803" y="4365104"/>
            <a:ext cx="612039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>
                <a:latin typeface="+mj-lt"/>
              </a:rPr>
              <a:t>Healt</a:t>
            </a:r>
            <a:r>
              <a:rPr lang="en-US" dirty="0" smtClean="0">
                <a:latin typeface="+mj-lt"/>
              </a:rPr>
              <a:t>, physical and motor development, mental and social also.</a:t>
            </a:r>
          </a:p>
          <a:p>
            <a:r>
              <a:rPr lang="en-US" dirty="0" smtClean="0">
                <a:latin typeface="+mj-lt"/>
              </a:rPr>
              <a:t>Language and </a:t>
            </a:r>
            <a:r>
              <a:rPr lang="en-US" dirty="0" err="1" smtClean="0">
                <a:latin typeface="+mj-lt"/>
              </a:rPr>
              <a:t>aintercation</a:t>
            </a:r>
            <a:r>
              <a:rPr lang="en-US" dirty="0" smtClean="0">
                <a:latin typeface="+mj-lt"/>
              </a:rPr>
              <a:t>, </a:t>
            </a:r>
            <a:r>
              <a:rPr lang="en-US" dirty="0" err="1" smtClean="0">
                <a:latin typeface="+mj-lt"/>
              </a:rPr>
              <a:t>ict</a:t>
            </a:r>
            <a:r>
              <a:rPr lang="en-US" dirty="0" smtClean="0">
                <a:latin typeface="+mj-lt"/>
              </a:rPr>
              <a:t>, co-operation with homes</a:t>
            </a:r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5648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Which school needs does your scenario address? 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l-GR" b="1" dirty="0"/>
          </a:p>
        </p:txBody>
      </p:sp>
      <p:sp>
        <p:nvSpPr>
          <p:cNvPr id="3" name="Tekstiruutu 2"/>
          <p:cNvSpPr txBox="1"/>
          <p:nvPr/>
        </p:nvSpPr>
        <p:spPr>
          <a:xfrm>
            <a:off x="1115616" y="2060848"/>
            <a:ext cx="7861896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 err="1" smtClean="0"/>
              <a:t>This</a:t>
            </a:r>
            <a:r>
              <a:rPr lang="fi-FI" dirty="0" smtClean="0"/>
              <a:t> </a:t>
            </a:r>
            <a:r>
              <a:rPr lang="fi-FI" dirty="0" err="1" smtClean="0"/>
              <a:t>programme</a:t>
            </a:r>
            <a:r>
              <a:rPr lang="fi-FI" dirty="0" smtClean="0"/>
              <a:t> </a:t>
            </a:r>
            <a:r>
              <a:rPr lang="fi-FI" dirty="0" err="1" smtClean="0"/>
              <a:t>will</a:t>
            </a:r>
            <a:r>
              <a:rPr lang="fi-FI" dirty="0" smtClean="0"/>
              <a:t> </a:t>
            </a:r>
            <a:r>
              <a:rPr lang="fi-FI" dirty="0" err="1" smtClean="0"/>
              <a:t>start</a:t>
            </a:r>
            <a:r>
              <a:rPr lang="fi-FI" dirty="0" smtClean="0"/>
              <a:t> in August and Im </a:t>
            </a:r>
            <a:r>
              <a:rPr lang="fi-FI" dirty="0" err="1" smtClean="0"/>
              <a:t>planning</a:t>
            </a:r>
            <a:r>
              <a:rPr lang="fi-FI" dirty="0" smtClean="0"/>
              <a:t> </a:t>
            </a:r>
            <a:r>
              <a:rPr lang="fi-FI" dirty="0" err="1" smtClean="0"/>
              <a:t>this</a:t>
            </a:r>
            <a:r>
              <a:rPr lang="fi-FI" dirty="0" smtClean="0"/>
              <a:t> </a:t>
            </a:r>
            <a:r>
              <a:rPr lang="fi-FI" dirty="0" err="1" smtClean="0"/>
              <a:t>allready</a:t>
            </a:r>
            <a:r>
              <a:rPr lang="fi-FI" dirty="0" smtClean="0"/>
              <a:t>. </a:t>
            </a:r>
            <a:r>
              <a:rPr lang="fi-FI" dirty="0" err="1" smtClean="0"/>
              <a:t>Children</a:t>
            </a:r>
            <a:r>
              <a:rPr lang="fi-FI" dirty="0" smtClean="0"/>
              <a:t> </a:t>
            </a:r>
          </a:p>
          <a:p>
            <a:r>
              <a:rPr lang="fi-FI" dirty="0" err="1" smtClean="0"/>
              <a:t>will</a:t>
            </a:r>
            <a:r>
              <a:rPr lang="fi-FI" dirty="0" smtClean="0"/>
              <a:t> </a:t>
            </a:r>
            <a:r>
              <a:rPr lang="fi-FI" dirty="0" err="1" smtClean="0"/>
              <a:t>learn</a:t>
            </a:r>
            <a:r>
              <a:rPr lang="fi-FI" dirty="0" smtClean="0"/>
              <a:t> and </a:t>
            </a:r>
            <a:r>
              <a:rPr lang="fi-FI" dirty="0" err="1" smtClean="0"/>
              <a:t>be</a:t>
            </a:r>
            <a:r>
              <a:rPr lang="fi-FI" dirty="0" smtClean="0"/>
              <a:t> </a:t>
            </a:r>
            <a:r>
              <a:rPr lang="fi-FI" dirty="0" err="1" smtClean="0"/>
              <a:t>physically</a:t>
            </a:r>
            <a:r>
              <a:rPr lang="fi-FI" dirty="0" smtClean="0"/>
              <a:t> </a:t>
            </a:r>
            <a:r>
              <a:rPr lang="fi-FI" dirty="0" err="1" smtClean="0"/>
              <a:t>active</a:t>
            </a:r>
            <a:r>
              <a:rPr lang="fi-FI" dirty="0" smtClean="0"/>
              <a:t> </a:t>
            </a:r>
            <a:r>
              <a:rPr lang="fi-FI" dirty="0" err="1" smtClean="0"/>
              <a:t>during</a:t>
            </a:r>
            <a:r>
              <a:rPr lang="fi-FI" dirty="0" smtClean="0"/>
              <a:t> the </a:t>
            </a:r>
            <a:r>
              <a:rPr lang="fi-FI" dirty="0" err="1" smtClean="0"/>
              <a:t>day</a:t>
            </a:r>
            <a:r>
              <a:rPr lang="fi-FI" dirty="0" smtClean="0"/>
              <a:t>. </a:t>
            </a:r>
            <a:r>
              <a:rPr lang="fi-FI" dirty="0" err="1" smtClean="0"/>
              <a:t>We</a:t>
            </a:r>
            <a:r>
              <a:rPr lang="fi-FI" dirty="0" smtClean="0"/>
              <a:t> </a:t>
            </a:r>
            <a:r>
              <a:rPr lang="fi-FI" dirty="0" err="1" smtClean="0"/>
              <a:t>have</a:t>
            </a:r>
            <a:r>
              <a:rPr lang="fi-FI" dirty="0" smtClean="0"/>
              <a:t> </a:t>
            </a:r>
            <a:r>
              <a:rPr lang="fi-FI" dirty="0" err="1" smtClean="0"/>
              <a:t>lots</a:t>
            </a:r>
            <a:r>
              <a:rPr lang="fi-FI" dirty="0" smtClean="0"/>
              <a:t> of new </a:t>
            </a:r>
            <a:r>
              <a:rPr lang="fi-FI" dirty="0" err="1" smtClean="0"/>
              <a:t>ict-</a:t>
            </a:r>
            <a:endParaRPr lang="fi-FI" dirty="0" smtClean="0"/>
          </a:p>
          <a:p>
            <a:r>
              <a:rPr lang="fi-FI" dirty="0" err="1" smtClean="0"/>
              <a:t>Ecuipments</a:t>
            </a:r>
            <a:r>
              <a:rPr lang="fi-FI" dirty="0" smtClean="0"/>
              <a:t> for </a:t>
            </a:r>
            <a:r>
              <a:rPr lang="fi-FI" dirty="0" err="1" smtClean="0"/>
              <a:t>example</a:t>
            </a:r>
            <a:r>
              <a:rPr lang="fi-FI" dirty="0" smtClean="0"/>
              <a:t> </a:t>
            </a:r>
            <a:r>
              <a:rPr lang="fi-FI" dirty="0" err="1" smtClean="0"/>
              <a:t>iPad</a:t>
            </a:r>
            <a:r>
              <a:rPr lang="fi-FI" dirty="0" smtClean="0"/>
              <a:t>, </a:t>
            </a:r>
            <a:r>
              <a:rPr lang="fi-FI" dirty="0" err="1" smtClean="0"/>
              <a:t>document</a:t>
            </a:r>
            <a:r>
              <a:rPr lang="fi-FI" dirty="0" smtClean="0"/>
              <a:t> </a:t>
            </a:r>
            <a:r>
              <a:rPr lang="fi-FI" dirty="0" err="1" smtClean="0"/>
              <a:t>cameras</a:t>
            </a:r>
            <a:r>
              <a:rPr lang="fi-FI" dirty="0" smtClean="0"/>
              <a:t>, SLR, </a:t>
            </a:r>
            <a:r>
              <a:rPr lang="fi-FI" dirty="0" err="1" smtClean="0"/>
              <a:t>digital</a:t>
            </a:r>
            <a:r>
              <a:rPr lang="fi-FI" dirty="0" smtClean="0"/>
              <a:t> </a:t>
            </a:r>
            <a:r>
              <a:rPr lang="fi-FI" dirty="0" err="1" smtClean="0"/>
              <a:t>cameras</a:t>
            </a:r>
            <a:r>
              <a:rPr lang="fi-FI" dirty="0" smtClean="0"/>
              <a:t>, </a:t>
            </a:r>
            <a:r>
              <a:rPr lang="fi-FI" dirty="0" err="1" smtClean="0"/>
              <a:t>high</a:t>
            </a:r>
            <a:r>
              <a:rPr lang="fi-FI" dirty="0" smtClean="0"/>
              <a:t> </a:t>
            </a:r>
          </a:p>
          <a:p>
            <a:r>
              <a:rPr lang="fi-FI" dirty="0" err="1" smtClean="0"/>
              <a:t>Speed</a:t>
            </a:r>
            <a:r>
              <a:rPr lang="fi-FI" dirty="0" smtClean="0"/>
              <a:t> </a:t>
            </a:r>
            <a:r>
              <a:rPr lang="fi-FI" dirty="0" err="1" smtClean="0"/>
              <a:t>camera</a:t>
            </a:r>
            <a:r>
              <a:rPr lang="fi-FI" dirty="0" smtClean="0"/>
              <a:t>, </a:t>
            </a:r>
            <a:r>
              <a:rPr lang="fi-FI" dirty="0" err="1" smtClean="0"/>
              <a:t>apple</a:t>
            </a:r>
            <a:r>
              <a:rPr lang="fi-FI" dirty="0" smtClean="0"/>
              <a:t> tv, 60 </a:t>
            </a:r>
            <a:r>
              <a:rPr lang="fi-FI" dirty="0" err="1" smtClean="0"/>
              <a:t>inch</a:t>
            </a:r>
            <a:r>
              <a:rPr lang="fi-FI" dirty="0" smtClean="0"/>
              <a:t> tv, </a:t>
            </a:r>
            <a:r>
              <a:rPr lang="fi-FI" dirty="0" err="1" smtClean="0"/>
              <a:t>recording</a:t>
            </a:r>
            <a:r>
              <a:rPr lang="fi-FI" dirty="0" smtClean="0"/>
              <a:t> </a:t>
            </a:r>
            <a:r>
              <a:rPr lang="fi-FI" dirty="0" err="1" smtClean="0"/>
              <a:t>device</a:t>
            </a:r>
            <a:r>
              <a:rPr lang="fi-FI" dirty="0"/>
              <a:t> </a:t>
            </a:r>
            <a:r>
              <a:rPr lang="fi-FI" dirty="0" smtClean="0"/>
              <a:t>, </a:t>
            </a:r>
            <a:r>
              <a:rPr lang="fi-FI" dirty="0" err="1" smtClean="0"/>
              <a:t>wifi-camera</a:t>
            </a:r>
            <a:r>
              <a:rPr lang="fi-FI" dirty="0" smtClean="0"/>
              <a:t> and </a:t>
            </a:r>
          </a:p>
          <a:p>
            <a:r>
              <a:rPr lang="fi-FI" dirty="0" err="1" smtClean="0"/>
              <a:t>We</a:t>
            </a:r>
            <a:r>
              <a:rPr lang="fi-FI" dirty="0" smtClean="0"/>
              <a:t> </a:t>
            </a:r>
            <a:r>
              <a:rPr lang="fi-FI" dirty="0" err="1" smtClean="0"/>
              <a:t>would</a:t>
            </a:r>
            <a:r>
              <a:rPr lang="fi-FI" dirty="0" smtClean="0"/>
              <a:t> </a:t>
            </a:r>
            <a:r>
              <a:rPr lang="fi-FI" dirty="0" err="1" smtClean="0"/>
              <a:t>like</a:t>
            </a:r>
            <a:r>
              <a:rPr lang="fi-FI" dirty="0" smtClean="0"/>
              <a:t> to </a:t>
            </a:r>
            <a:r>
              <a:rPr lang="fi-FI" dirty="0" err="1" smtClean="0"/>
              <a:t>learn</a:t>
            </a:r>
            <a:r>
              <a:rPr lang="fi-FI" dirty="0" smtClean="0"/>
              <a:t> </a:t>
            </a:r>
          </a:p>
          <a:p>
            <a:r>
              <a:rPr lang="fi-FI" dirty="0" smtClean="0"/>
              <a:t>How to </a:t>
            </a:r>
            <a:r>
              <a:rPr lang="fi-FI" dirty="0" err="1" smtClean="0"/>
              <a:t>use</a:t>
            </a:r>
            <a:r>
              <a:rPr lang="fi-FI" dirty="0" smtClean="0"/>
              <a:t> </a:t>
            </a:r>
            <a:r>
              <a:rPr lang="fi-FI" dirty="0" err="1" smtClean="0"/>
              <a:t>these</a:t>
            </a:r>
            <a:r>
              <a:rPr lang="fi-FI" dirty="0" smtClean="0"/>
              <a:t> with </a:t>
            </a:r>
            <a:r>
              <a:rPr lang="fi-FI" dirty="0" err="1" smtClean="0"/>
              <a:t>children</a:t>
            </a:r>
            <a:r>
              <a:rPr lang="fi-FI" dirty="0" smtClean="0"/>
              <a:t>. And </a:t>
            </a:r>
            <a:r>
              <a:rPr lang="fi-FI" dirty="0" err="1" smtClean="0"/>
              <a:t>how</a:t>
            </a:r>
            <a:r>
              <a:rPr lang="fi-FI" dirty="0" smtClean="0"/>
              <a:t> to </a:t>
            </a:r>
            <a:r>
              <a:rPr lang="fi-FI" dirty="0" err="1" smtClean="0"/>
              <a:t>use</a:t>
            </a:r>
            <a:r>
              <a:rPr lang="fi-FI" dirty="0" smtClean="0"/>
              <a:t> </a:t>
            </a:r>
            <a:r>
              <a:rPr lang="fi-FI" dirty="0" err="1" smtClean="0"/>
              <a:t>them</a:t>
            </a:r>
            <a:r>
              <a:rPr lang="fi-FI" dirty="0" smtClean="0"/>
              <a:t> </a:t>
            </a:r>
            <a:r>
              <a:rPr lang="fi-FI" dirty="0" err="1" smtClean="0"/>
              <a:t>child-orientated</a:t>
            </a:r>
            <a:r>
              <a:rPr lang="fi-FI" dirty="0" smtClean="0"/>
              <a:t> and </a:t>
            </a:r>
          </a:p>
          <a:p>
            <a:r>
              <a:rPr lang="fi-FI" dirty="0" err="1" smtClean="0"/>
              <a:t>Versatile</a:t>
            </a:r>
            <a:r>
              <a:rPr lang="fi-FI" dirty="0" smtClean="0"/>
              <a:t>. In Finland </a:t>
            </a:r>
            <a:r>
              <a:rPr lang="fi-FI" dirty="0" err="1" smtClean="0"/>
              <a:t>we</a:t>
            </a:r>
            <a:r>
              <a:rPr lang="fi-FI" dirty="0" smtClean="0"/>
              <a:t> </a:t>
            </a:r>
            <a:r>
              <a:rPr lang="fi-FI" dirty="0" err="1" smtClean="0"/>
              <a:t>have</a:t>
            </a:r>
            <a:r>
              <a:rPr lang="fi-FI" dirty="0" smtClean="0"/>
              <a:t> new </a:t>
            </a:r>
            <a:r>
              <a:rPr lang="fi-FI" dirty="0" err="1" smtClean="0"/>
              <a:t>pre-school</a:t>
            </a:r>
            <a:r>
              <a:rPr lang="fi-FI" dirty="0" smtClean="0"/>
              <a:t> </a:t>
            </a:r>
            <a:r>
              <a:rPr lang="fi-FI" dirty="0" err="1" smtClean="0"/>
              <a:t>education</a:t>
            </a:r>
            <a:r>
              <a:rPr lang="fi-FI" dirty="0" smtClean="0"/>
              <a:t> </a:t>
            </a:r>
            <a:r>
              <a:rPr lang="fi-FI" dirty="0" err="1" smtClean="0"/>
              <a:t>plan</a:t>
            </a:r>
            <a:r>
              <a:rPr lang="fi-FI" dirty="0"/>
              <a:t> </a:t>
            </a:r>
            <a:r>
              <a:rPr lang="fi-FI" dirty="0" smtClean="0"/>
              <a:t>and </a:t>
            </a:r>
            <a:r>
              <a:rPr lang="fi-FI" dirty="0" err="1" smtClean="0"/>
              <a:t>all</a:t>
            </a:r>
            <a:r>
              <a:rPr lang="fi-FI" dirty="0" smtClean="0"/>
              <a:t> </a:t>
            </a:r>
            <a:r>
              <a:rPr lang="fi-FI" dirty="0" err="1" smtClean="0"/>
              <a:t>these</a:t>
            </a:r>
            <a:r>
              <a:rPr lang="fi-FI" dirty="0" smtClean="0"/>
              <a:t> </a:t>
            </a:r>
          </a:p>
          <a:p>
            <a:r>
              <a:rPr lang="fi-FI" dirty="0" err="1" smtClean="0"/>
              <a:t>Things</a:t>
            </a:r>
            <a:r>
              <a:rPr lang="fi-FI" dirty="0" smtClean="0"/>
              <a:t> </a:t>
            </a:r>
            <a:r>
              <a:rPr lang="fi-FI" dirty="0" err="1" smtClean="0"/>
              <a:t>are</a:t>
            </a:r>
            <a:r>
              <a:rPr lang="fi-FI" dirty="0" smtClean="0"/>
              <a:t> </a:t>
            </a:r>
            <a:r>
              <a:rPr lang="fi-FI" dirty="0" err="1" smtClean="0"/>
              <a:t>important</a:t>
            </a:r>
            <a:r>
              <a:rPr lang="fi-FI" dirty="0" smtClean="0"/>
              <a:t>. </a:t>
            </a:r>
            <a:r>
              <a:rPr lang="fi-FI" dirty="0" err="1" smtClean="0"/>
              <a:t>Co-operation</a:t>
            </a:r>
            <a:r>
              <a:rPr lang="fi-FI" dirty="0" smtClean="0"/>
              <a:t> with </a:t>
            </a:r>
            <a:r>
              <a:rPr lang="fi-FI" dirty="0" err="1" smtClean="0"/>
              <a:t>childrens</a:t>
            </a:r>
            <a:r>
              <a:rPr lang="fi-FI" dirty="0" smtClean="0"/>
              <a:t> </a:t>
            </a:r>
            <a:r>
              <a:rPr lang="fi-FI" dirty="0" err="1" smtClean="0"/>
              <a:t>parents</a:t>
            </a:r>
            <a:r>
              <a:rPr lang="fi-FI" dirty="0" smtClean="0"/>
              <a:t> is </a:t>
            </a:r>
            <a:r>
              <a:rPr lang="fi-FI" dirty="0" err="1" smtClean="0"/>
              <a:t>one</a:t>
            </a:r>
            <a:r>
              <a:rPr lang="fi-FI" dirty="0" smtClean="0"/>
              <a:t> of the </a:t>
            </a:r>
            <a:r>
              <a:rPr lang="fi-FI" dirty="0" err="1" smtClean="0"/>
              <a:t>most</a:t>
            </a:r>
            <a:r>
              <a:rPr lang="fi-FI" dirty="0" smtClean="0"/>
              <a:t> </a:t>
            </a:r>
          </a:p>
          <a:p>
            <a:r>
              <a:rPr lang="fi-FI" dirty="0" err="1" smtClean="0"/>
              <a:t>Important</a:t>
            </a:r>
            <a:r>
              <a:rPr lang="fi-FI" dirty="0" smtClean="0"/>
              <a:t> </a:t>
            </a:r>
            <a:r>
              <a:rPr lang="fi-FI" dirty="0" err="1" smtClean="0"/>
              <a:t>things</a:t>
            </a:r>
            <a:r>
              <a:rPr lang="fi-FI" dirty="0" smtClean="0"/>
              <a:t> </a:t>
            </a:r>
            <a:r>
              <a:rPr lang="fi-FI" dirty="0" err="1" smtClean="0"/>
              <a:t>nowadays</a:t>
            </a:r>
            <a:r>
              <a:rPr lang="fi-FI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04911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143000"/>
          </a:xfrm>
        </p:spPr>
        <p:txBody>
          <a:bodyPr/>
          <a:lstStyle/>
          <a:p>
            <a:r>
              <a:rPr lang="en-US" b="1" dirty="0" smtClean="0"/>
              <a:t>Innovative characteristics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+mj-lt"/>
              </a:rPr>
              <a:t>In what sense is your scenario innovative? What are its </a:t>
            </a:r>
            <a:r>
              <a:rPr lang="en-US" b="1" dirty="0" smtClean="0">
                <a:latin typeface="+mj-lt"/>
              </a:rPr>
              <a:t>Innovative</a:t>
            </a:r>
            <a:r>
              <a:rPr lang="en-US" dirty="0" smtClean="0">
                <a:latin typeface="+mj-lt"/>
              </a:rPr>
              <a:t> </a:t>
            </a:r>
            <a:r>
              <a:rPr lang="en-US" dirty="0" smtClean="0">
                <a:latin typeface="+mj-lt"/>
              </a:rPr>
              <a:t>aspects with regard to your school context</a:t>
            </a:r>
            <a:r>
              <a:rPr lang="en-US" dirty="0" smtClean="0">
                <a:latin typeface="+mj-lt"/>
              </a:rPr>
              <a:t>?</a:t>
            </a:r>
          </a:p>
          <a:p>
            <a:endParaRPr lang="en-US" dirty="0">
              <a:latin typeface="+mj-lt"/>
            </a:endParaRPr>
          </a:p>
          <a:p>
            <a:r>
              <a:rPr lang="en-US" dirty="0" smtClean="0">
                <a:latin typeface="+mj-lt"/>
              </a:rPr>
              <a:t>Physical activity and </a:t>
            </a:r>
            <a:r>
              <a:rPr lang="en-US" dirty="0" err="1" smtClean="0">
                <a:latin typeface="+mj-lt"/>
              </a:rPr>
              <a:t>ict</a:t>
            </a:r>
            <a:r>
              <a:rPr lang="en-US" dirty="0" smtClean="0">
                <a:latin typeface="+mj-lt"/>
              </a:rPr>
              <a:t> is not the thing your could first think. </a:t>
            </a:r>
            <a:r>
              <a:rPr lang="en-US" dirty="0" err="1" smtClean="0">
                <a:latin typeface="+mj-lt"/>
              </a:rPr>
              <a:t>Ipads</a:t>
            </a:r>
            <a:r>
              <a:rPr lang="en-US" dirty="0" smtClean="0">
                <a:latin typeface="+mj-lt"/>
              </a:rPr>
              <a:t> and other </a:t>
            </a:r>
            <a:r>
              <a:rPr lang="en-US" dirty="0" err="1" smtClean="0">
                <a:latin typeface="+mj-lt"/>
              </a:rPr>
              <a:t>equipments</a:t>
            </a:r>
            <a:r>
              <a:rPr lang="en-US" dirty="0" smtClean="0">
                <a:latin typeface="+mj-lt"/>
              </a:rPr>
              <a:t> are commonly used as playing games and not to use as increase physical activity</a:t>
            </a:r>
            <a:endParaRPr lang="el-G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13117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116632"/>
            <a:ext cx="7125113" cy="924475"/>
          </a:xfrm>
        </p:spPr>
        <p:txBody>
          <a:bodyPr/>
          <a:lstStyle/>
          <a:p>
            <a:r>
              <a:rPr lang="en-US" b="1" dirty="0" smtClean="0"/>
              <a:t>Parental engagement 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484784"/>
            <a:ext cx="8568952" cy="4968552"/>
          </a:xfrm>
        </p:spPr>
        <p:txBody>
          <a:bodyPr>
            <a:normAutofit lnSpcReduction="10000"/>
          </a:bodyPr>
          <a:lstStyle/>
          <a:p>
            <a:pPr lvl="1"/>
            <a:r>
              <a:rPr lang="en-US" dirty="0" smtClean="0">
                <a:latin typeface="+mj-lt"/>
              </a:rPr>
              <a:t>How are pupils’ parents engaged in the process or/ and implementation of the educational scenario? What is their role? </a:t>
            </a:r>
          </a:p>
          <a:p>
            <a:pPr lvl="1"/>
            <a:r>
              <a:rPr lang="en-US" dirty="0" smtClean="0">
                <a:latin typeface="+mj-lt"/>
              </a:rPr>
              <a:t>Parents should be aware </a:t>
            </a:r>
            <a:r>
              <a:rPr lang="en-US" dirty="0" smtClean="0">
                <a:latin typeface="+mj-lt"/>
              </a:rPr>
              <a:t>that </a:t>
            </a:r>
            <a:r>
              <a:rPr lang="en-US" dirty="0" err="1" smtClean="0">
                <a:latin typeface="+mj-lt"/>
              </a:rPr>
              <a:t>childrens</a:t>
            </a:r>
            <a:r>
              <a:rPr lang="en-US" dirty="0" smtClean="0">
                <a:latin typeface="+mj-lt"/>
              </a:rPr>
              <a:t> need to be physically active 2 hours/day. </a:t>
            </a:r>
            <a:r>
              <a:rPr lang="en-US" dirty="0" err="1" smtClean="0">
                <a:latin typeface="+mj-lt"/>
              </a:rPr>
              <a:t>Childrens</a:t>
            </a:r>
            <a:r>
              <a:rPr lang="en-US" dirty="0" smtClean="0">
                <a:latin typeface="+mj-lt"/>
              </a:rPr>
              <a:t> well-being is largely parents responsibility.</a:t>
            </a:r>
            <a:endParaRPr lang="en-US" dirty="0">
              <a:latin typeface="+mj-lt"/>
            </a:endParaRPr>
          </a:p>
          <a:p>
            <a:pPr marL="393192" lvl="1" indent="0">
              <a:buNone/>
            </a:pPr>
            <a:endParaRPr lang="en-US" dirty="0" smtClean="0">
              <a:latin typeface="+mj-lt"/>
            </a:endParaRPr>
          </a:p>
          <a:p>
            <a:pPr marL="457200" lvl="1" indent="0">
              <a:buNone/>
            </a:pPr>
            <a:endParaRPr lang="en-US" dirty="0" smtClean="0">
              <a:latin typeface="+mj-lt"/>
            </a:endParaRPr>
          </a:p>
          <a:p>
            <a:pPr lvl="1"/>
            <a:r>
              <a:rPr lang="en-US" dirty="0" smtClean="0">
                <a:latin typeface="+mj-lt"/>
              </a:rPr>
              <a:t>Which school needs does their engagement in this scenario intend to serve?</a:t>
            </a:r>
            <a:r>
              <a:rPr lang="en-US" dirty="0">
                <a:latin typeface="+mj-lt"/>
              </a:rPr>
              <a:t> </a:t>
            </a:r>
            <a:endParaRPr lang="en-US" dirty="0" smtClean="0">
              <a:latin typeface="+mj-lt"/>
            </a:endParaRPr>
          </a:p>
          <a:p>
            <a:pPr lvl="1"/>
            <a:r>
              <a:rPr lang="en-US" dirty="0" smtClean="0">
                <a:latin typeface="+mj-lt"/>
              </a:rPr>
              <a:t>Co-operation with parents. Children can be active also after pre-school and their well-being will increase.</a:t>
            </a:r>
          </a:p>
          <a:p>
            <a:pPr marL="393192" lvl="1" indent="0">
              <a:buNone/>
            </a:pPr>
            <a:r>
              <a:rPr lang="en-US" dirty="0" smtClean="0">
                <a:latin typeface="+mj-lt"/>
              </a:rPr>
              <a:t>   -They will  learn </a:t>
            </a:r>
            <a:r>
              <a:rPr lang="en-US" dirty="0" smtClean="0">
                <a:latin typeface="+mj-lt"/>
              </a:rPr>
              <a:t>Better and they will be happier kids</a:t>
            </a:r>
            <a:endParaRPr lang="en-US" dirty="0">
              <a:latin typeface="+mj-lt"/>
            </a:endParaRPr>
          </a:p>
          <a:p>
            <a:pPr marL="457200" lvl="1" indent="0">
              <a:buNone/>
            </a:pPr>
            <a:endParaRPr lang="en-US" dirty="0">
              <a:latin typeface="+mj-lt"/>
            </a:endParaRPr>
          </a:p>
          <a:p>
            <a:endParaRPr lang="en-US" dirty="0" smtClean="0">
              <a:latin typeface="+mj-lt"/>
            </a:endParaRPr>
          </a:p>
          <a:p>
            <a:endParaRPr lang="el-G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1387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116632"/>
            <a:ext cx="7125113" cy="924475"/>
          </a:xfrm>
        </p:spPr>
        <p:txBody>
          <a:bodyPr/>
          <a:lstStyle/>
          <a:p>
            <a:r>
              <a:rPr lang="en-US" b="1" dirty="0" smtClean="0"/>
              <a:t>Parental engagement 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484784"/>
            <a:ext cx="8568952" cy="4968552"/>
          </a:xfrm>
        </p:spPr>
        <p:txBody>
          <a:bodyPr>
            <a:normAutofit/>
          </a:bodyPr>
          <a:lstStyle/>
          <a:p>
            <a:pPr lvl="1"/>
            <a:r>
              <a:rPr lang="en-US" dirty="0" smtClean="0">
                <a:latin typeface="+mj-lt"/>
              </a:rPr>
              <a:t>What are the expected benefits from parents’ engagement in this scenario? </a:t>
            </a:r>
            <a:endParaRPr lang="en-US" dirty="0" smtClean="0">
              <a:latin typeface="+mj-lt"/>
            </a:endParaRPr>
          </a:p>
          <a:p>
            <a:pPr lvl="1"/>
            <a:r>
              <a:rPr lang="en-US" dirty="0" smtClean="0">
                <a:latin typeface="+mj-lt"/>
              </a:rPr>
              <a:t>Healthy and happy child!</a:t>
            </a:r>
            <a:endParaRPr lang="en-US" dirty="0" smtClean="0">
              <a:latin typeface="+mj-lt"/>
            </a:endParaRPr>
          </a:p>
          <a:p>
            <a:pPr marL="457200" lvl="1" indent="0">
              <a:buNone/>
            </a:pPr>
            <a:endParaRPr lang="en-US" dirty="0" smtClean="0">
              <a:latin typeface="+mj-lt"/>
            </a:endParaRPr>
          </a:p>
          <a:p>
            <a:pPr lvl="1"/>
            <a:endParaRPr lang="en-US" dirty="0">
              <a:latin typeface="+mj-lt"/>
            </a:endParaRPr>
          </a:p>
          <a:p>
            <a:pPr marL="457200" lvl="1" indent="0">
              <a:buNone/>
            </a:pPr>
            <a:endParaRPr lang="en-US" dirty="0">
              <a:latin typeface="+mj-lt"/>
            </a:endParaRPr>
          </a:p>
          <a:p>
            <a:endParaRPr lang="en-US" dirty="0" smtClean="0">
              <a:latin typeface="+mj-lt"/>
            </a:endParaRPr>
          </a:p>
          <a:p>
            <a:endParaRPr lang="el-G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35073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8229600" cy="1143000"/>
          </a:xfrm>
        </p:spPr>
        <p:txBody>
          <a:bodyPr/>
          <a:lstStyle/>
          <a:p>
            <a:r>
              <a:rPr lang="en-US" b="1" dirty="0" smtClean="0"/>
              <a:t>Equal learning opportunities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772816"/>
            <a:ext cx="8229600" cy="4389120"/>
          </a:xfrm>
        </p:spPr>
        <p:txBody>
          <a:bodyPr/>
          <a:lstStyle/>
          <a:p>
            <a:r>
              <a:rPr lang="en-US" dirty="0" smtClean="0">
                <a:latin typeface="+mj-lt"/>
              </a:rPr>
              <a:t>How do you plan to address pupils with different learning styles and needs through the design and implementation of your scenario? </a:t>
            </a:r>
            <a:endParaRPr lang="en-US" dirty="0" smtClean="0">
              <a:latin typeface="+mj-lt"/>
            </a:endParaRPr>
          </a:p>
          <a:p>
            <a:endParaRPr lang="el-GR" dirty="0">
              <a:latin typeface="+mj-lt"/>
            </a:endParaRPr>
          </a:p>
        </p:txBody>
      </p:sp>
      <p:sp>
        <p:nvSpPr>
          <p:cNvPr id="4" name="Tekstiruutu 3"/>
          <p:cNvSpPr txBox="1"/>
          <p:nvPr/>
        </p:nvSpPr>
        <p:spPr>
          <a:xfrm>
            <a:off x="1043608" y="3645024"/>
            <a:ext cx="785144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 err="1" smtClean="0"/>
              <a:t>Every</a:t>
            </a:r>
            <a:r>
              <a:rPr lang="fi-FI" dirty="0" smtClean="0"/>
              <a:t> </a:t>
            </a:r>
            <a:r>
              <a:rPr lang="fi-FI" dirty="0" err="1" smtClean="0"/>
              <a:t>child</a:t>
            </a:r>
            <a:r>
              <a:rPr lang="fi-FI" dirty="0" smtClean="0"/>
              <a:t> </a:t>
            </a:r>
            <a:r>
              <a:rPr lang="fi-FI" dirty="0" err="1" smtClean="0"/>
              <a:t>will</a:t>
            </a:r>
            <a:r>
              <a:rPr lang="fi-FI" dirty="0" smtClean="0"/>
              <a:t> </a:t>
            </a:r>
            <a:r>
              <a:rPr lang="fi-FI" dirty="0" err="1" smtClean="0"/>
              <a:t>do</a:t>
            </a:r>
            <a:r>
              <a:rPr lang="fi-FI" dirty="0" smtClean="0"/>
              <a:t> the </a:t>
            </a:r>
            <a:r>
              <a:rPr lang="fi-FI" dirty="0" err="1" smtClean="0"/>
              <a:t>things</a:t>
            </a:r>
            <a:r>
              <a:rPr lang="fi-FI" dirty="0" smtClean="0"/>
              <a:t> </a:t>
            </a:r>
            <a:r>
              <a:rPr lang="fi-FI" dirty="0" err="1" smtClean="0"/>
              <a:t>they</a:t>
            </a:r>
            <a:r>
              <a:rPr lang="fi-FI" dirty="0" smtClean="0"/>
              <a:t> </a:t>
            </a:r>
            <a:r>
              <a:rPr lang="fi-FI" dirty="0" err="1" smtClean="0"/>
              <a:t>will</a:t>
            </a:r>
            <a:r>
              <a:rPr lang="fi-FI" dirty="0" smtClean="0"/>
              <a:t> </a:t>
            </a:r>
            <a:r>
              <a:rPr lang="fi-FI" dirty="0" err="1" smtClean="0"/>
              <a:t>be</a:t>
            </a:r>
            <a:r>
              <a:rPr lang="fi-FI" dirty="0" smtClean="0"/>
              <a:t> </a:t>
            </a:r>
            <a:r>
              <a:rPr lang="fi-FI" dirty="0" err="1" smtClean="0"/>
              <a:t>able</a:t>
            </a:r>
            <a:r>
              <a:rPr lang="fi-FI" dirty="0" smtClean="0"/>
              <a:t> to. </a:t>
            </a:r>
            <a:r>
              <a:rPr lang="fi-FI" dirty="0" err="1" smtClean="0"/>
              <a:t>We</a:t>
            </a:r>
            <a:r>
              <a:rPr lang="fi-FI" dirty="0" smtClean="0"/>
              <a:t> </a:t>
            </a:r>
            <a:r>
              <a:rPr lang="fi-FI" dirty="0" err="1" smtClean="0"/>
              <a:t>have</a:t>
            </a:r>
            <a:r>
              <a:rPr lang="fi-FI" dirty="0" smtClean="0"/>
              <a:t> </a:t>
            </a:r>
            <a:r>
              <a:rPr lang="fi-FI" dirty="0" err="1" smtClean="0"/>
              <a:t>assistant</a:t>
            </a:r>
            <a:r>
              <a:rPr lang="fi-FI" dirty="0" smtClean="0"/>
              <a:t> person </a:t>
            </a:r>
          </a:p>
          <a:p>
            <a:r>
              <a:rPr lang="fi-FI" dirty="0" smtClean="0"/>
              <a:t>in </a:t>
            </a:r>
            <a:r>
              <a:rPr lang="fi-FI" dirty="0" err="1" smtClean="0"/>
              <a:t>our</a:t>
            </a:r>
            <a:r>
              <a:rPr lang="fi-FI" dirty="0" smtClean="0"/>
              <a:t> </a:t>
            </a:r>
            <a:r>
              <a:rPr lang="fi-FI" dirty="0" err="1" smtClean="0"/>
              <a:t>pre-school</a:t>
            </a:r>
            <a:r>
              <a:rPr lang="fi-FI" dirty="0" smtClean="0"/>
              <a:t> </a:t>
            </a:r>
            <a:r>
              <a:rPr lang="fi-FI" dirty="0" err="1" smtClean="0"/>
              <a:t>who</a:t>
            </a:r>
            <a:r>
              <a:rPr lang="fi-FI" dirty="0" smtClean="0"/>
              <a:t> </a:t>
            </a:r>
            <a:r>
              <a:rPr lang="fi-FI" dirty="0" err="1" smtClean="0"/>
              <a:t>can</a:t>
            </a:r>
            <a:r>
              <a:rPr lang="fi-FI" dirty="0" smtClean="0"/>
              <a:t> help </a:t>
            </a:r>
            <a:r>
              <a:rPr lang="fi-FI" dirty="0" err="1" smtClean="0"/>
              <a:t>kids</a:t>
            </a:r>
            <a:r>
              <a:rPr lang="fi-FI" dirty="0" smtClean="0"/>
              <a:t>. </a:t>
            </a:r>
            <a:r>
              <a:rPr lang="fi-FI" dirty="0" err="1" smtClean="0"/>
              <a:t>We</a:t>
            </a:r>
            <a:r>
              <a:rPr lang="fi-FI" dirty="0" smtClean="0"/>
              <a:t> </a:t>
            </a:r>
            <a:r>
              <a:rPr lang="fi-FI" dirty="0" err="1" smtClean="0"/>
              <a:t>will</a:t>
            </a:r>
            <a:r>
              <a:rPr lang="fi-FI" dirty="0" smtClean="0"/>
              <a:t> </a:t>
            </a:r>
            <a:r>
              <a:rPr lang="fi-FI" dirty="0" err="1" smtClean="0"/>
              <a:t>plan</a:t>
            </a:r>
            <a:r>
              <a:rPr lang="fi-FI" dirty="0" smtClean="0"/>
              <a:t> </a:t>
            </a:r>
            <a:r>
              <a:rPr lang="fi-FI" dirty="0" err="1" smtClean="0"/>
              <a:t>all</a:t>
            </a:r>
            <a:r>
              <a:rPr lang="fi-FI" dirty="0" smtClean="0"/>
              <a:t> of </a:t>
            </a:r>
            <a:r>
              <a:rPr lang="fi-FI" dirty="0" err="1" smtClean="0"/>
              <a:t>our</a:t>
            </a:r>
            <a:r>
              <a:rPr lang="fi-FI" dirty="0" smtClean="0"/>
              <a:t> </a:t>
            </a:r>
            <a:r>
              <a:rPr lang="fi-FI" dirty="0" err="1" smtClean="0"/>
              <a:t>education</a:t>
            </a:r>
            <a:r>
              <a:rPr lang="fi-FI" dirty="0" smtClean="0"/>
              <a:t> to </a:t>
            </a:r>
            <a:r>
              <a:rPr lang="fi-FI" dirty="0" err="1" smtClean="0"/>
              <a:t>offer</a:t>
            </a:r>
            <a:r>
              <a:rPr lang="fi-FI" dirty="0" smtClean="0"/>
              <a:t> </a:t>
            </a:r>
          </a:p>
          <a:p>
            <a:r>
              <a:rPr lang="fi-FI" dirty="0" err="1" smtClean="0"/>
              <a:t>different</a:t>
            </a:r>
            <a:r>
              <a:rPr lang="fi-FI" dirty="0" smtClean="0"/>
              <a:t> </a:t>
            </a:r>
            <a:r>
              <a:rPr lang="fi-FI" dirty="0" err="1" smtClean="0"/>
              <a:t>kind</a:t>
            </a:r>
            <a:r>
              <a:rPr lang="fi-FI" dirty="0" smtClean="0"/>
              <a:t> of  </a:t>
            </a:r>
            <a:r>
              <a:rPr lang="fi-FI" dirty="0" err="1" smtClean="0"/>
              <a:t>learning</a:t>
            </a:r>
            <a:r>
              <a:rPr lang="fi-FI" dirty="0" smtClean="0"/>
              <a:t> </a:t>
            </a:r>
            <a:r>
              <a:rPr lang="fi-FI" dirty="0" err="1" smtClean="0"/>
              <a:t>styles</a:t>
            </a:r>
            <a:r>
              <a:rPr lang="fi-FI" dirty="0"/>
              <a:t> </a:t>
            </a:r>
            <a:r>
              <a:rPr lang="fi-FI" dirty="0" smtClean="0"/>
              <a:t>and to </a:t>
            </a:r>
            <a:r>
              <a:rPr lang="fi-FI" dirty="0" err="1" smtClean="0"/>
              <a:t>experience</a:t>
            </a:r>
            <a:r>
              <a:rPr lang="fi-FI" dirty="0" smtClean="0"/>
              <a:t> new </a:t>
            </a:r>
            <a:r>
              <a:rPr lang="fi-FI" dirty="0" err="1" smtClean="0"/>
              <a:t>things</a:t>
            </a:r>
            <a:r>
              <a:rPr lang="fi-FI" dirty="0"/>
              <a:t> </a:t>
            </a:r>
            <a:r>
              <a:rPr lang="fi-FI" dirty="0" err="1" smtClean="0"/>
              <a:t>through</a:t>
            </a:r>
            <a:r>
              <a:rPr lang="fi-FI" dirty="0" smtClean="0"/>
              <a:t> </a:t>
            </a:r>
            <a:r>
              <a:rPr lang="fi-FI" dirty="0" err="1" smtClean="0"/>
              <a:t>senses</a:t>
            </a:r>
            <a:r>
              <a:rPr lang="fi-FI" dirty="0" smtClean="0"/>
              <a:t>.</a:t>
            </a:r>
            <a:endParaRPr lang="fi-FI" dirty="0"/>
          </a:p>
        </p:txBody>
      </p:sp>
      <p:sp>
        <p:nvSpPr>
          <p:cNvPr id="5" name="Tekstiruutu 4"/>
          <p:cNvSpPr txBox="1"/>
          <p:nvPr/>
        </p:nvSpPr>
        <p:spPr>
          <a:xfrm>
            <a:off x="1475656" y="5157192"/>
            <a:ext cx="60896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 smtClean="0"/>
              <a:t>The main idea in </a:t>
            </a:r>
            <a:r>
              <a:rPr lang="fi-FI" dirty="0" err="1" smtClean="0"/>
              <a:t>our</a:t>
            </a:r>
            <a:r>
              <a:rPr lang="fi-FI" dirty="0" smtClean="0"/>
              <a:t> </a:t>
            </a:r>
            <a:r>
              <a:rPr lang="fi-FI" dirty="0" err="1" smtClean="0"/>
              <a:t>education</a:t>
            </a:r>
            <a:r>
              <a:rPr lang="fi-FI" dirty="0" smtClean="0"/>
              <a:t> is </a:t>
            </a:r>
            <a:r>
              <a:rPr lang="fi-FI" dirty="0" err="1" smtClean="0"/>
              <a:t>child-initiated</a:t>
            </a:r>
            <a:r>
              <a:rPr lang="fi-FI" dirty="0" smtClean="0"/>
              <a:t> </a:t>
            </a:r>
            <a:r>
              <a:rPr lang="fi-FI" dirty="0" err="1" smtClean="0"/>
              <a:t>education</a:t>
            </a:r>
            <a:r>
              <a:rPr lang="fi-FI" dirty="0" smtClean="0"/>
              <a:t>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258012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582</TotalTime>
  <Words>970</Words>
  <Application>Microsoft Office PowerPoint</Application>
  <PresentationFormat>Näytössä katseltava diaesitys (4:3)</PresentationFormat>
  <Paragraphs>115</Paragraphs>
  <Slides>16</Slides>
  <Notes>7</Notes>
  <HiddenSlides>0</HiddenSlides>
  <MMClips>0</MMClips>
  <ScaleCrop>false</ScaleCrop>
  <HeadingPairs>
    <vt:vector size="4" baseType="variant">
      <vt:variant>
        <vt:lpstr>Teema</vt:lpstr>
      </vt:variant>
      <vt:variant>
        <vt:i4>1</vt:i4>
      </vt:variant>
      <vt:variant>
        <vt:lpstr>Dian otsikot</vt:lpstr>
      </vt:variant>
      <vt:variant>
        <vt:i4>16</vt:i4>
      </vt:variant>
    </vt:vector>
  </HeadingPairs>
  <TitlesOfParts>
    <vt:vector size="17" baseType="lpstr">
      <vt:lpstr>Flow</vt:lpstr>
      <vt:lpstr>Summer School 2015 Mati, Greece, July 12-17</vt:lpstr>
      <vt:lpstr>Basic info on the scenario:</vt:lpstr>
      <vt:lpstr>Educational objectives and pupils’ competences targeted: </vt:lpstr>
      <vt:lpstr> Pupils’ ages: </vt:lpstr>
      <vt:lpstr>Which school needs does your scenario address?  </vt:lpstr>
      <vt:lpstr>Innovative characteristics</vt:lpstr>
      <vt:lpstr>Parental engagement </vt:lpstr>
      <vt:lpstr>Parental engagement </vt:lpstr>
      <vt:lpstr>Equal learning opportunities</vt:lpstr>
      <vt:lpstr>Game-based learning</vt:lpstr>
      <vt:lpstr>Phase 1: Preparation  </vt:lpstr>
      <vt:lpstr>Phase 2: Implementation   </vt:lpstr>
      <vt:lpstr>Phase 2: Assessment   </vt:lpstr>
      <vt:lpstr>Resources</vt:lpstr>
      <vt:lpstr>If you wish, please, add any other specifications or guidelines</vt:lpstr>
      <vt:lpstr>Once you complete this ppt, please upload it on the Summer School’s community in the “Resources area” as an educational object http://portal.opendiscoveryspace.eu/community/ods-summer-school-2015-804293   Also please don’t forget to send it to Eleni Chelioti chelioti@ea.gr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Open Discovery Space Summer Academy 2014</dc:title>
  <dc:creator>Chelioti Eleni</dc:creator>
  <cp:lastModifiedBy>Nissnikun päiväkodin tunnus</cp:lastModifiedBy>
  <cp:revision>40</cp:revision>
  <cp:lastPrinted>2015-06-22T10:20:58Z</cp:lastPrinted>
  <dcterms:created xsi:type="dcterms:W3CDTF">2014-06-12T09:44:21Z</dcterms:created>
  <dcterms:modified xsi:type="dcterms:W3CDTF">2015-06-22T10:51:25Z</dcterms:modified>
</cp:coreProperties>
</file>