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4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2" d="100"/>
          <a:sy n="62" d="100"/>
        </p:scale>
        <p:origin x="-72" y="-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r-Latn-C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190349-B773-476D-8D84-0B924FB0B943}" type="datetimeFigureOut">
              <a:rPr lang="sr-Latn-CS" smtClean="0"/>
              <a:t>7.7.2014</a:t>
            </a:fld>
            <a:endParaRPr lang="sr-Latn-C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r-Latn-C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r-Latn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21C111-CEDC-48DC-9A23-E20C1553D029}" type="slidenum">
              <a:rPr lang="sr-Latn-CS" smtClean="0"/>
              <a:t>‹#›</a:t>
            </a:fld>
            <a:endParaRPr lang="sr-Latn-CS"/>
          </a:p>
        </p:txBody>
      </p:sp>
    </p:spTree>
    <p:extLst>
      <p:ext uri="{BB962C8B-B14F-4D97-AF65-F5344CB8AC3E}">
        <p14:creationId xmlns:p14="http://schemas.microsoft.com/office/powerpoint/2010/main" val="5592381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r-Latn-C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21C111-CEDC-48DC-9A23-E20C1553D029}" type="slidenum">
              <a:rPr lang="sr-Latn-CS" smtClean="0"/>
              <a:t>5</a:t>
            </a:fld>
            <a:endParaRPr lang="sr-Latn-C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F9B18-C178-454A-B2C4-5180EBDA6A70}" type="datetimeFigureOut">
              <a:rPr lang="el-GR" smtClean="0"/>
              <a:pPr/>
              <a:t>7/7/2014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E926-0022-403E-962D-4BEE7D175F92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F9B18-C178-454A-B2C4-5180EBDA6A70}" type="datetimeFigureOut">
              <a:rPr lang="el-GR" smtClean="0"/>
              <a:pPr/>
              <a:t>7/7/2014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E926-0022-403E-962D-4BEE7D175F92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F9B18-C178-454A-B2C4-5180EBDA6A70}" type="datetimeFigureOut">
              <a:rPr lang="el-GR" smtClean="0"/>
              <a:pPr/>
              <a:t>7/7/2014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E926-0022-403E-962D-4BEE7D175F92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F9B18-C178-454A-B2C4-5180EBDA6A70}" type="datetimeFigureOut">
              <a:rPr lang="el-GR" smtClean="0"/>
              <a:pPr/>
              <a:t>7/7/2014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E926-0022-403E-962D-4BEE7D175F92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F9B18-C178-454A-B2C4-5180EBDA6A70}" type="datetimeFigureOut">
              <a:rPr lang="el-GR" smtClean="0"/>
              <a:pPr/>
              <a:t>7/7/2014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E926-0022-403E-962D-4BEE7D175F92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F9B18-C178-454A-B2C4-5180EBDA6A70}" type="datetimeFigureOut">
              <a:rPr lang="el-GR" smtClean="0"/>
              <a:pPr/>
              <a:t>7/7/2014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E926-0022-403E-962D-4BEE7D175F92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2" y="1812927"/>
            <a:ext cx="347127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280" y="1812927"/>
            <a:ext cx="347127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F9B18-C178-454A-B2C4-5180EBDA6A70}" type="datetimeFigureOut">
              <a:rPr lang="el-GR" smtClean="0"/>
              <a:pPr/>
              <a:t>7/7/2014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E926-0022-403E-962D-4BEE7D175F92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F9B18-C178-454A-B2C4-5180EBDA6A70}" type="datetimeFigureOut">
              <a:rPr lang="el-GR" smtClean="0"/>
              <a:pPr/>
              <a:t>7/7/2014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E926-0022-403E-962D-4BEE7D175F92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F9B18-C178-454A-B2C4-5180EBDA6A70}" type="datetimeFigureOut">
              <a:rPr lang="el-GR" smtClean="0"/>
              <a:pPr/>
              <a:t>7/7/2014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E926-0022-403E-962D-4BEE7D175F92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F9B18-C178-454A-B2C4-5180EBDA6A70}" type="datetimeFigureOut">
              <a:rPr lang="el-GR" smtClean="0"/>
              <a:pPr/>
              <a:t>7/7/2014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E926-0022-403E-962D-4BEE7D175F92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1387058"/>
            <a:ext cx="3297953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3" y="2500312"/>
            <a:ext cx="3297954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F9B18-C178-454A-B2C4-5180EBDA6A70}" type="datetimeFigureOut">
              <a:rPr lang="el-GR" smtClean="0"/>
              <a:pPr/>
              <a:t>7/7/2014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E926-0022-403E-962D-4BEE7D175F92}" type="slidenum">
              <a:rPr lang="el-GR" smtClean="0"/>
              <a:pPr/>
              <a:t>‹#›</a:t>
            </a:fld>
            <a:endParaRPr lang="el-GR"/>
          </a:p>
        </p:txBody>
      </p:sp>
      <p:grpSp>
        <p:nvGrpSpPr>
          <p:cNvPr id="16" name="Group 15"/>
          <p:cNvGrpSpPr/>
          <p:nvPr/>
        </p:nvGrpSpPr>
        <p:grpSpPr>
          <a:xfrm>
            <a:off x="4516154" y="994387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674192" y="1601512"/>
            <a:ext cx="3429000" cy="3429000"/>
          </a:xfrm>
          <a:prstGeom prst="ellipse">
            <a:avLst/>
          </a:prstGeom>
          <a:ln w="76200">
            <a:solidFill>
              <a:schemeClr val="tx2">
                <a:lumMod val="75000"/>
              </a:schemeClr>
            </a:solidFill>
          </a:ln>
        </p:spPr>
        <p:txBody>
          <a:bodyPr/>
          <a:lstStyle/>
          <a:p>
            <a:r>
              <a:rPr lang="en-US" smtClean="0"/>
              <a:t>Click icon to add picture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Oval 55"/>
          <p:cNvSpPr>
            <a:spLocks noChangeAspect="1"/>
          </p:cNvSpPr>
          <p:nvPr/>
        </p:nvSpPr>
        <p:spPr>
          <a:xfrm>
            <a:off x="-69625" y="4042576"/>
            <a:ext cx="1743945" cy="1909234"/>
          </a:xfrm>
          <a:custGeom>
            <a:avLst/>
            <a:gdLst/>
            <a:ahLst/>
            <a:cxnLst/>
            <a:rect l="l" t="t" r="r" b="b"/>
            <a:pathLst>
              <a:path w="1743945" h="1909234">
                <a:moveTo>
                  <a:pt x="789328" y="0"/>
                </a:moveTo>
                <a:cubicBezTo>
                  <a:pt x="1316548" y="0"/>
                  <a:pt x="1743945" y="427397"/>
                  <a:pt x="1743945" y="954617"/>
                </a:cubicBezTo>
                <a:cubicBezTo>
                  <a:pt x="1743945" y="1481837"/>
                  <a:pt x="1316548" y="1909234"/>
                  <a:pt x="789328" y="1909234"/>
                </a:cubicBezTo>
                <a:cubicBezTo>
                  <a:pt x="461080" y="1909234"/>
                  <a:pt x="171527" y="1743562"/>
                  <a:pt x="0" y="1491086"/>
                </a:cubicBezTo>
                <a:lnTo>
                  <a:pt x="0" y="418149"/>
                </a:lnTo>
                <a:cubicBezTo>
                  <a:pt x="171527" y="165673"/>
                  <a:pt x="461080" y="0"/>
                  <a:pt x="789328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3" name="Oval 52"/>
          <p:cNvSpPr>
            <a:spLocks noChangeAspect="1"/>
          </p:cNvSpPr>
          <p:nvPr/>
        </p:nvSpPr>
        <p:spPr>
          <a:xfrm>
            <a:off x="520638" y="1095310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2" name="Oval 51"/>
          <p:cNvSpPr>
            <a:spLocks noChangeAspect="1"/>
          </p:cNvSpPr>
          <p:nvPr/>
        </p:nvSpPr>
        <p:spPr>
          <a:xfrm>
            <a:off x="1878729" y="282933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4" name="Oval 53"/>
          <p:cNvSpPr>
            <a:spLocks noChangeAspect="1"/>
          </p:cNvSpPr>
          <p:nvPr/>
        </p:nvSpPr>
        <p:spPr>
          <a:xfrm>
            <a:off x="520637" y="5729135"/>
            <a:ext cx="1909234" cy="1193756"/>
          </a:xfrm>
          <a:custGeom>
            <a:avLst/>
            <a:gdLst/>
            <a:ahLst/>
            <a:cxnLst/>
            <a:rect l="l" t="t" r="r" b="b"/>
            <a:pathLst>
              <a:path w="1909234" h="1193756">
                <a:moveTo>
                  <a:pt x="954617" y="0"/>
                </a:moveTo>
                <a:cubicBezTo>
                  <a:pt x="1481837" y="0"/>
                  <a:pt x="1909234" y="427397"/>
                  <a:pt x="1909234" y="954617"/>
                </a:cubicBezTo>
                <a:cubicBezTo>
                  <a:pt x="1909234" y="1037305"/>
                  <a:pt x="1898721" y="1117537"/>
                  <a:pt x="1877819" y="1193756"/>
                </a:cubicBezTo>
                <a:lnTo>
                  <a:pt x="31415" y="1193756"/>
                </a:lnTo>
                <a:cubicBezTo>
                  <a:pt x="10513" y="1117537"/>
                  <a:pt x="0" y="1037305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0" name="Oval 129"/>
          <p:cNvSpPr>
            <a:spLocks noChangeAspect="1"/>
          </p:cNvSpPr>
          <p:nvPr/>
        </p:nvSpPr>
        <p:spPr>
          <a:xfrm>
            <a:off x="-46711" y="-61709"/>
            <a:ext cx="1449107" cy="1677064"/>
          </a:xfrm>
          <a:custGeom>
            <a:avLst/>
            <a:gdLst/>
            <a:ahLst/>
            <a:cxnLst/>
            <a:rect l="l" t="t" r="r" b="b"/>
            <a:pathLst>
              <a:path w="1449107" h="1677064">
                <a:moveTo>
                  <a:pt x="0" y="0"/>
                </a:moveTo>
                <a:lnTo>
                  <a:pt x="1112019" y="0"/>
                </a:lnTo>
                <a:cubicBezTo>
                  <a:pt x="1319407" y="171874"/>
                  <a:pt x="1449107" y="432014"/>
                  <a:pt x="1449107" y="722447"/>
                </a:cubicBezTo>
                <a:cubicBezTo>
                  <a:pt x="1449107" y="1249667"/>
                  <a:pt x="1021710" y="1677064"/>
                  <a:pt x="494490" y="1677064"/>
                </a:cubicBezTo>
                <a:cubicBezTo>
                  <a:pt x="313232" y="1677064"/>
                  <a:pt x="143772" y="1626546"/>
                  <a:pt x="0" y="1537872"/>
                </a:cubicBezTo>
                <a:close/>
              </a:path>
            </a:pathLst>
          </a:custGeom>
          <a:solidFill>
            <a:schemeClr val="tx2">
              <a:lumMod val="75000"/>
              <a:alpha val="14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1" name="Oval 130"/>
          <p:cNvSpPr>
            <a:spLocks noChangeAspect="1"/>
          </p:cNvSpPr>
          <p:nvPr/>
        </p:nvSpPr>
        <p:spPr>
          <a:xfrm>
            <a:off x="924113" y="-161623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2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2" name="Oval 131"/>
          <p:cNvSpPr>
            <a:spLocks noChangeAspect="1"/>
          </p:cNvSpPr>
          <p:nvPr/>
        </p:nvSpPr>
        <p:spPr>
          <a:xfrm>
            <a:off x="0" y="660738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3" name="Oval 132"/>
          <p:cNvSpPr>
            <a:spLocks noChangeAspect="1"/>
          </p:cNvSpPr>
          <p:nvPr/>
        </p:nvSpPr>
        <p:spPr>
          <a:xfrm>
            <a:off x="7497531" y="-61709"/>
            <a:ext cx="1694467" cy="1677064"/>
          </a:xfrm>
          <a:custGeom>
            <a:avLst/>
            <a:gdLst/>
            <a:ahLst/>
            <a:cxnLst/>
            <a:rect l="l" t="t" r="r" b="b"/>
            <a:pathLst>
              <a:path w="1694467" h="1677064">
                <a:moveTo>
                  <a:pt x="337088" y="0"/>
                </a:moveTo>
                <a:lnTo>
                  <a:pt x="1573463" y="0"/>
                </a:lnTo>
                <a:cubicBezTo>
                  <a:pt x="1618202" y="37449"/>
                  <a:pt x="1658454" y="79950"/>
                  <a:pt x="1694467" y="126010"/>
                </a:cubicBezTo>
                <a:lnTo>
                  <a:pt x="1694467" y="1318884"/>
                </a:lnTo>
                <a:cubicBezTo>
                  <a:pt x="1522840" y="1538397"/>
                  <a:pt x="1254922" y="1677064"/>
                  <a:pt x="954617" y="1677064"/>
                </a:cubicBezTo>
                <a:cubicBezTo>
                  <a:pt x="427397" y="1677064"/>
                  <a:pt x="0" y="1249667"/>
                  <a:pt x="0" y="722447"/>
                </a:cubicBezTo>
                <a:cubicBezTo>
                  <a:pt x="0" y="432014"/>
                  <a:pt x="129700" y="171874"/>
                  <a:pt x="337088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4" name="Oval 133"/>
          <p:cNvSpPr>
            <a:spLocks noChangeAspect="1"/>
          </p:cNvSpPr>
          <p:nvPr/>
        </p:nvSpPr>
        <p:spPr>
          <a:xfrm>
            <a:off x="6117502" y="-61708"/>
            <a:ext cx="1909234" cy="1705448"/>
          </a:xfrm>
          <a:custGeom>
            <a:avLst/>
            <a:gdLst/>
            <a:ahLst/>
            <a:cxnLst/>
            <a:rect l="l" t="t" r="r" b="b"/>
            <a:pathLst>
              <a:path w="1909234" h="1705448">
                <a:moveTo>
                  <a:pt x="371490" y="0"/>
                </a:moveTo>
                <a:lnTo>
                  <a:pt x="1537745" y="0"/>
                </a:lnTo>
                <a:cubicBezTo>
                  <a:pt x="1764760" y="171517"/>
                  <a:pt x="1909234" y="444302"/>
                  <a:pt x="1909234" y="750831"/>
                </a:cubicBezTo>
                <a:cubicBezTo>
                  <a:pt x="1909234" y="1278051"/>
                  <a:pt x="1481837" y="1705448"/>
                  <a:pt x="954617" y="1705448"/>
                </a:cubicBezTo>
                <a:cubicBezTo>
                  <a:pt x="427397" y="1705448"/>
                  <a:pt x="0" y="1278051"/>
                  <a:pt x="0" y="750831"/>
                </a:cubicBezTo>
                <a:cubicBezTo>
                  <a:pt x="0" y="444302"/>
                  <a:pt x="144474" y="171517"/>
                  <a:pt x="371490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5" name="Oval 134"/>
          <p:cNvSpPr>
            <a:spLocks noChangeAspect="1"/>
          </p:cNvSpPr>
          <p:nvPr/>
        </p:nvSpPr>
        <p:spPr>
          <a:xfrm>
            <a:off x="7494454" y="1095309"/>
            <a:ext cx="1697544" cy="1909234"/>
          </a:xfrm>
          <a:custGeom>
            <a:avLst/>
            <a:gdLst/>
            <a:ahLst/>
            <a:cxnLst/>
            <a:rect l="l" t="t" r="r" b="b"/>
            <a:pathLst>
              <a:path w="1697544" h="1909234">
                <a:moveTo>
                  <a:pt x="954617" y="0"/>
                </a:moveTo>
                <a:cubicBezTo>
                  <a:pt x="1256666" y="0"/>
                  <a:pt x="1525952" y="140283"/>
                  <a:pt x="1697544" y="361910"/>
                </a:cubicBezTo>
                <a:lnTo>
                  <a:pt x="1697544" y="1547324"/>
                </a:lnTo>
                <a:cubicBezTo>
                  <a:pt x="1525952" y="1768951"/>
                  <a:pt x="1256666" y="1909234"/>
                  <a:pt x="954617" y="1909234"/>
                </a:cubicBezTo>
                <a:cubicBezTo>
                  <a:pt x="427397" y="1909234"/>
                  <a:pt x="0" y="1481837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6" name="Oval 135"/>
          <p:cNvSpPr>
            <a:spLocks noChangeAspect="1"/>
          </p:cNvSpPr>
          <p:nvPr/>
        </p:nvSpPr>
        <p:spPr>
          <a:xfrm>
            <a:off x="8056674" y="5140346"/>
            <a:ext cx="1137194" cy="1759729"/>
          </a:xfrm>
          <a:custGeom>
            <a:avLst/>
            <a:gdLst/>
            <a:ahLst/>
            <a:cxnLst/>
            <a:rect l="l" t="t" r="r" b="b"/>
            <a:pathLst>
              <a:path w="1137194" h="1759729">
                <a:moveTo>
                  <a:pt x="954617" y="0"/>
                </a:moveTo>
                <a:cubicBezTo>
                  <a:pt x="1017088" y="0"/>
                  <a:pt x="1078157" y="6001"/>
                  <a:pt x="1137194" y="17897"/>
                </a:cubicBezTo>
                <a:lnTo>
                  <a:pt x="1137194" y="1759729"/>
                </a:lnTo>
                <a:lnTo>
                  <a:pt x="443151" y="1759729"/>
                </a:lnTo>
                <a:cubicBezTo>
                  <a:pt x="176544" y="1591075"/>
                  <a:pt x="0" y="1293463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7" name="Oval 136"/>
          <p:cNvSpPr>
            <a:spLocks noChangeAspect="1"/>
          </p:cNvSpPr>
          <p:nvPr/>
        </p:nvSpPr>
        <p:spPr>
          <a:xfrm>
            <a:off x="6661711" y="4362912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8" name="Oval 137"/>
          <p:cNvSpPr>
            <a:spLocks noChangeAspect="1"/>
          </p:cNvSpPr>
          <p:nvPr/>
        </p:nvSpPr>
        <p:spPr>
          <a:xfrm>
            <a:off x="-69625" y="4948766"/>
            <a:ext cx="1353860" cy="1909234"/>
          </a:xfrm>
          <a:custGeom>
            <a:avLst/>
            <a:gdLst/>
            <a:ahLst/>
            <a:cxnLst/>
            <a:rect l="l" t="t" r="r" b="b"/>
            <a:pathLst>
              <a:path w="1353860" h="1909234">
                <a:moveTo>
                  <a:pt x="399243" y="0"/>
                </a:moveTo>
                <a:cubicBezTo>
                  <a:pt x="926463" y="0"/>
                  <a:pt x="1353860" y="427397"/>
                  <a:pt x="1353860" y="954617"/>
                </a:cubicBezTo>
                <a:cubicBezTo>
                  <a:pt x="1353860" y="1481837"/>
                  <a:pt x="926463" y="1909234"/>
                  <a:pt x="399243" y="1909234"/>
                </a:cubicBezTo>
                <a:cubicBezTo>
                  <a:pt x="256544" y="1909234"/>
                  <a:pt x="121158" y="1877924"/>
                  <a:pt x="0" y="1820890"/>
                </a:cubicBezTo>
                <a:lnTo>
                  <a:pt x="0" y="88345"/>
                </a:lnTo>
                <a:cubicBezTo>
                  <a:pt x="121158" y="31311"/>
                  <a:pt x="256544" y="0"/>
                  <a:pt x="399243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9" name="Oval 138"/>
          <p:cNvSpPr>
            <a:spLocks noChangeAspect="1"/>
          </p:cNvSpPr>
          <p:nvPr/>
        </p:nvSpPr>
        <p:spPr>
          <a:xfrm>
            <a:off x="708471" y="4790336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40" name="Oval 139"/>
          <p:cNvSpPr>
            <a:spLocks noChangeAspect="1"/>
          </p:cNvSpPr>
          <p:nvPr/>
        </p:nvSpPr>
        <p:spPr>
          <a:xfrm>
            <a:off x="6117503" y="783988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41" name="Oval 140"/>
          <p:cNvSpPr>
            <a:spLocks noChangeAspect="1"/>
          </p:cNvSpPr>
          <p:nvPr/>
        </p:nvSpPr>
        <p:spPr>
          <a:xfrm>
            <a:off x="6459053" y="5140346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18" name="Oval 117"/>
          <p:cNvSpPr>
            <a:spLocks noChangeAspect="1"/>
          </p:cNvSpPr>
          <p:nvPr/>
        </p:nvSpPr>
        <p:spPr>
          <a:xfrm>
            <a:off x="8398204" y="597861"/>
            <a:ext cx="793794" cy="1252918"/>
          </a:xfrm>
          <a:custGeom>
            <a:avLst/>
            <a:gdLst/>
            <a:ahLst/>
            <a:cxnLst/>
            <a:rect l="l" t="t" r="r" b="b"/>
            <a:pathLst>
              <a:path w="793794" h="1252918">
                <a:moveTo>
                  <a:pt x="626459" y="0"/>
                </a:moveTo>
                <a:cubicBezTo>
                  <a:pt x="684682" y="0"/>
                  <a:pt x="741049" y="7943"/>
                  <a:pt x="793794" y="25480"/>
                </a:cubicBezTo>
                <a:lnTo>
                  <a:pt x="793794" y="1227438"/>
                </a:lnTo>
                <a:cubicBezTo>
                  <a:pt x="741049" y="1244975"/>
                  <a:pt x="684682" y="1252918"/>
                  <a:pt x="626459" y="1252918"/>
                </a:cubicBezTo>
                <a:cubicBezTo>
                  <a:pt x="280475" y="1252918"/>
                  <a:pt x="0" y="972443"/>
                  <a:pt x="0" y="626459"/>
                </a:cubicBezTo>
                <a:cubicBezTo>
                  <a:pt x="0" y="280475"/>
                  <a:pt x="280475" y="0"/>
                  <a:pt x="626459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Oval 118"/>
          <p:cNvSpPr>
            <a:spLocks noChangeAspect="1"/>
          </p:cNvSpPr>
          <p:nvPr/>
        </p:nvSpPr>
        <p:spPr>
          <a:xfrm>
            <a:off x="6350100" y="206512"/>
            <a:ext cx="1041276" cy="1041276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Oval 119"/>
          <p:cNvSpPr>
            <a:spLocks noChangeAspect="1"/>
          </p:cNvSpPr>
          <p:nvPr/>
        </p:nvSpPr>
        <p:spPr>
          <a:xfrm>
            <a:off x="6872127" y="1450645"/>
            <a:ext cx="1218253" cy="121825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Oval 120"/>
          <p:cNvSpPr>
            <a:spLocks noChangeAspect="1"/>
          </p:cNvSpPr>
          <p:nvPr/>
        </p:nvSpPr>
        <p:spPr>
          <a:xfrm>
            <a:off x="7219068" y="2049927"/>
            <a:ext cx="1041276" cy="1041276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Oval 121"/>
          <p:cNvSpPr>
            <a:spLocks noChangeAspect="1"/>
          </p:cNvSpPr>
          <p:nvPr/>
        </p:nvSpPr>
        <p:spPr>
          <a:xfrm>
            <a:off x="7749416" y="2661634"/>
            <a:ext cx="721308" cy="721308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Oval 122"/>
          <p:cNvSpPr>
            <a:spLocks noChangeAspect="1"/>
          </p:cNvSpPr>
          <p:nvPr/>
        </p:nvSpPr>
        <p:spPr>
          <a:xfrm>
            <a:off x="685054" y="-100976"/>
            <a:ext cx="1193676" cy="697815"/>
          </a:xfrm>
          <a:custGeom>
            <a:avLst/>
            <a:gdLst/>
            <a:ahLst/>
            <a:cxnLst/>
            <a:rect l="l" t="t" r="r" b="b"/>
            <a:pathLst>
              <a:path w="1193676" h="697815">
                <a:moveTo>
                  <a:pt x="10179" y="0"/>
                </a:moveTo>
                <a:lnTo>
                  <a:pt x="1183497" y="0"/>
                </a:lnTo>
                <a:cubicBezTo>
                  <a:pt x="1190746" y="32633"/>
                  <a:pt x="1193676" y="66463"/>
                  <a:pt x="1193676" y="100977"/>
                </a:cubicBezTo>
                <a:cubicBezTo>
                  <a:pt x="1193676" y="430602"/>
                  <a:pt x="926463" y="697815"/>
                  <a:pt x="596838" y="697815"/>
                </a:cubicBezTo>
                <a:cubicBezTo>
                  <a:pt x="267213" y="697815"/>
                  <a:pt x="0" y="430602"/>
                  <a:pt x="0" y="100977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Oval 123"/>
          <p:cNvSpPr>
            <a:spLocks noChangeAspect="1"/>
          </p:cNvSpPr>
          <p:nvPr/>
        </p:nvSpPr>
        <p:spPr>
          <a:xfrm>
            <a:off x="1502638" y="-100976"/>
            <a:ext cx="1029028" cy="459889"/>
          </a:xfrm>
          <a:custGeom>
            <a:avLst/>
            <a:gdLst/>
            <a:ahLst/>
            <a:cxnLst/>
            <a:rect l="l" t="t" r="r" b="b"/>
            <a:pathLst>
              <a:path w="1029028" h="459889">
                <a:moveTo>
                  <a:pt x="0" y="0"/>
                </a:moveTo>
                <a:lnTo>
                  <a:pt x="1029028" y="0"/>
                </a:lnTo>
                <a:cubicBezTo>
                  <a:pt x="1001386" y="259074"/>
                  <a:pt x="781401" y="459889"/>
                  <a:pt x="514514" y="459889"/>
                </a:cubicBezTo>
                <a:cubicBezTo>
                  <a:pt x="247627" y="459889"/>
                  <a:pt x="27642" y="259074"/>
                  <a:pt x="0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Oval 124"/>
          <p:cNvSpPr>
            <a:spLocks noChangeAspect="1"/>
          </p:cNvSpPr>
          <p:nvPr/>
        </p:nvSpPr>
        <p:spPr>
          <a:xfrm>
            <a:off x="-69624" y="-100976"/>
            <a:ext cx="590263" cy="612289"/>
          </a:xfrm>
          <a:custGeom>
            <a:avLst/>
            <a:gdLst/>
            <a:ahLst/>
            <a:cxnLst/>
            <a:rect l="l" t="t" r="r" b="b"/>
            <a:pathLst>
              <a:path w="590263" h="612289">
                <a:moveTo>
                  <a:pt x="0" y="0"/>
                </a:moveTo>
                <a:lnTo>
                  <a:pt x="581024" y="0"/>
                </a:lnTo>
                <a:cubicBezTo>
                  <a:pt x="587493" y="29611"/>
                  <a:pt x="590263" y="60308"/>
                  <a:pt x="590263" y="91651"/>
                </a:cubicBezTo>
                <a:cubicBezTo>
                  <a:pt x="590263" y="379191"/>
                  <a:pt x="357165" y="612289"/>
                  <a:pt x="69625" y="612289"/>
                </a:cubicBezTo>
                <a:lnTo>
                  <a:pt x="0" y="605270"/>
                </a:ln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Oval 125"/>
          <p:cNvSpPr>
            <a:spLocks noChangeAspect="1"/>
          </p:cNvSpPr>
          <p:nvPr/>
        </p:nvSpPr>
        <p:spPr>
          <a:xfrm>
            <a:off x="277432" y="4321783"/>
            <a:ext cx="1396887" cy="1396887"/>
          </a:xfrm>
          <a:prstGeom prst="ellipse">
            <a:avLst/>
          </a:pr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Oval 126"/>
          <p:cNvSpPr>
            <a:spLocks noChangeAspect="1"/>
          </p:cNvSpPr>
          <p:nvPr/>
        </p:nvSpPr>
        <p:spPr>
          <a:xfrm>
            <a:off x="5792131" y="6489965"/>
            <a:ext cx="1115939" cy="443769"/>
          </a:xfrm>
          <a:custGeom>
            <a:avLst/>
            <a:gdLst/>
            <a:ahLst/>
            <a:cxnLst/>
            <a:rect l="l" t="t" r="r" b="b"/>
            <a:pathLst>
              <a:path w="1115939" h="443769">
                <a:moveTo>
                  <a:pt x="557969" y="0"/>
                </a:moveTo>
                <a:cubicBezTo>
                  <a:pt x="830120" y="0"/>
                  <a:pt x="1058049" y="189335"/>
                  <a:pt x="1115939" y="443769"/>
                </a:cubicBezTo>
                <a:lnTo>
                  <a:pt x="0" y="443769"/>
                </a:lnTo>
                <a:cubicBezTo>
                  <a:pt x="57889" y="189335"/>
                  <a:pt x="285818" y="0"/>
                  <a:pt x="557969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Oval 127"/>
          <p:cNvSpPr>
            <a:spLocks noChangeAspect="1"/>
          </p:cNvSpPr>
          <p:nvPr/>
        </p:nvSpPr>
        <p:spPr>
          <a:xfrm>
            <a:off x="6127999" y="6408840"/>
            <a:ext cx="1237019" cy="524894"/>
          </a:xfrm>
          <a:custGeom>
            <a:avLst/>
            <a:gdLst/>
            <a:ahLst/>
            <a:cxnLst/>
            <a:rect l="l" t="t" r="r" b="b"/>
            <a:pathLst>
              <a:path w="1237019" h="524894">
                <a:moveTo>
                  <a:pt x="618509" y="0"/>
                </a:moveTo>
                <a:cubicBezTo>
                  <a:pt x="930325" y="0"/>
                  <a:pt x="1189147" y="226891"/>
                  <a:pt x="1237019" y="524894"/>
                </a:cubicBezTo>
                <a:lnTo>
                  <a:pt x="0" y="524894"/>
                </a:lnTo>
                <a:cubicBezTo>
                  <a:pt x="47872" y="226891"/>
                  <a:pt x="306694" y="0"/>
                  <a:pt x="618509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Oval 128"/>
          <p:cNvSpPr>
            <a:spLocks noChangeAspect="1"/>
          </p:cNvSpPr>
          <p:nvPr/>
        </p:nvSpPr>
        <p:spPr>
          <a:xfrm>
            <a:off x="7577655" y="6408841"/>
            <a:ext cx="1211408" cy="524893"/>
          </a:xfrm>
          <a:custGeom>
            <a:avLst/>
            <a:gdLst/>
            <a:ahLst/>
            <a:cxnLst/>
            <a:rect l="l" t="t" r="r" b="b"/>
            <a:pathLst>
              <a:path w="1211408" h="524893">
                <a:moveTo>
                  <a:pt x="605704" y="0"/>
                </a:moveTo>
                <a:cubicBezTo>
                  <a:pt x="914574" y="0"/>
                  <a:pt x="1170243" y="227782"/>
                  <a:pt x="1211408" y="524893"/>
                </a:cubicBezTo>
                <a:lnTo>
                  <a:pt x="0" y="524893"/>
                </a:lnTo>
                <a:cubicBezTo>
                  <a:pt x="41165" y="227782"/>
                  <a:pt x="296834" y="0"/>
                  <a:pt x="605704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Oval 96"/>
          <p:cNvSpPr>
            <a:spLocks noChangeAspect="1"/>
          </p:cNvSpPr>
          <p:nvPr/>
        </p:nvSpPr>
        <p:spPr>
          <a:xfrm>
            <a:off x="11073" y="4941986"/>
            <a:ext cx="611230" cy="61123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Oval 97"/>
          <p:cNvSpPr>
            <a:spLocks noChangeAspect="1"/>
          </p:cNvSpPr>
          <p:nvPr/>
        </p:nvSpPr>
        <p:spPr>
          <a:xfrm>
            <a:off x="-69625" y="6172569"/>
            <a:ext cx="778097" cy="750322"/>
          </a:xfrm>
          <a:custGeom>
            <a:avLst/>
            <a:gdLst/>
            <a:ahLst/>
            <a:cxnLst/>
            <a:rect l="l" t="t" r="r" b="b"/>
            <a:pathLst>
              <a:path w="778097" h="750322">
                <a:moveTo>
                  <a:pt x="261411" y="0"/>
                </a:moveTo>
                <a:cubicBezTo>
                  <a:pt x="546769" y="0"/>
                  <a:pt x="778097" y="231328"/>
                  <a:pt x="778097" y="516686"/>
                </a:cubicBezTo>
                <a:cubicBezTo>
                  <a:pt x="778097" y="601179"/>
                  <a:pt x="757816" y="680934"/>
                  <a:pt x="719843" y="750322"/>
                </a:cubicBezTo>
                <a:lnTo>
                  <a:pt x="0" y="750322"/>
                </a:lnTo>
                <a:lnTo>
                  <a:pt x="0" y="73330"/>
                </a:lnTo>
                <a:cubicBezTo>
                  <a:pt x="75863" y="26083"/>
                  <a:pt x="165591" y="0"/>
                  <a:pt x="261411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Oval 98"/>
          <p:cNvSpPr>
            <a:spLocks noChangeAspect="1"/>
          </p:cNvSpPr>
          <p:nvPr/>
        </p:nvSpPr>
        <p:spPr>
          <a:xfrm>
            <a:off x="-69625" y="5158575"/>
            <a:ext cx="563524" cy="897560"/>
          </a:xfrm>
          <a:custGeom>
            <a:avLst/>
            <a:gdLst/>
            <a:ahLst/>
            <a:cxnLst/>
            <a:rect l="l" t="t" r="r" b="b"/>
            <a:pathLst>
              <a:path w="563524" h="897560">
                <a:moveTo>
                  <a:pt x="114744" y="0"/>
                </a:moveTo>
                <a:cubicBezTo>
                  <a:pt x="362598" y="0"/>
                  <a:pt x="563524" y="200926"/>
                  <a:pt x="563524" y="448780"/>
                </a:cubicBezTo>
                <a:cubicBezTo>
                  <a:pt x="563524" y="696634"/>
                  <a:pt x="362598" y="897560"/>
                  <a:pt x="114744" y="897560"/>
                </a:cubicBezTo>
                <a:cubicBezTo>
                  <a:pt x="74918" y="897560"/>
                  <a:pt x="36304" y="892373"/>
                  <a:pt x="0" y="880900"/>
                </a:cubicBezTo>
                <a:lnTo>
                  <a:pt x="0" y="16661"/>
                </a:lnTo>
                <a:cubicBezTo>
                  <a:pt x="36304" y="5188"/>
                  <a:pt x="74918" y="0"/>
                  <a:pt x="11474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Oval 99"/>
          <p:cNvSpPr>
            <a:spLocks noChangeAspect="1"/>
          </p:cNvSpPr>
          <p:nvPr/>
        </p:nvSpPr>
        <p:spPr>
          <a:xfrm>
            <a:off x="-25758" y="482386"/>
            <a:ext cx="598416" cy="905704"/>
          </a:xfrm>
          <a:custGeom>
            <a:avLst/>
            <a:gdLst/>
            <a:ahLst/>
            <a:cxnLst/>
            <a:rect l="l" t="t" r="r" b="b"/>
            <a:pathLst>
              <a:path w="598416" h="905704">
                <a:moveTo>
                  <a:pt x="145564" y="0"/>
                </a:moveTo>
                <a:cubicBezTo>
                  <a:pt x="395667" y="0"/>
                  <a:pt x="598416" y="202749"/>
                  <a:pt x="598416" y="452852"/>
                </a:cubicBezTo>
                <a:cubicBezTo>
                  <a:pt x="598416" y="702955"/>
                  <a:pt x="395667" y="905704"/>
                  <a:pt x="145564" y="905704"/>
                </a:cubicBezTo>
                <a:cubicBezTo>
                  <a:pt x="94398" y="905704"/>
                  <a:pt x="45214" y="897218"/>
                  <a:pt x="0" y="879648"/>
                </a:cubicBezTo>
                <a:lnTo>
                  <a:pt x="0" y="26056"/>
                </a:lnTo>
                <a:cubicBezTo>
                  <a:pt x="45214" y="8486"/>
                  <a:pt x="94398" y="0"/>
                  <a:pt x="14556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Oval 100"/>
          <p:cNvSpPr>
            <a:spLocks noChangeAspect="1"/>
          </p:cNvSpPr>
          <p:nvPr/>
        </p:nvSpPr>
        <p:spPr>
          <a:xfrm>
            <a:off x="474208" y="836793"/>
            <a:ext cx="910817" cy="910817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Oval 101"/>
          <p:cNvSpPr>
            <a:spLocks noChangeAspect="1"/>
          </p:cNvSpPr>
          <p:nvPr/>
        </p:nvSpPr>
        <p:spPr>
          <a:xfrm>
            <a:off x="319223" y="1452260"/>
            <a:ext cx="772993" cy="772993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Oval 102"/>
          <p:cNvSpPr>
            <a:spLocks noChangeAspect="1"/>
          </p:cNvSpPr>
          <p:nvPr/>
        </p:nvSpPr>
        <p:spPr>
          <a:xfrm>
            <a:off x="371257" y="1886983"/>
            <a:ext cx="610366" cy="610366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Oval 103"/>
          <p:cNvSpPr>
            <a:spLocks noChangeAspect="1"/>
          </p:cNvSpPr>
          <p:nvPr/>
        </p:nvSpPr>
        <p:spPr>
          <a:xfrm>
            <a:off x="154676" y="1919682"/>
            <a:ext cx="521764" cy="52176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Oval 104"/>
          <p:cNvSpPr>
            <a:spLocks noChangeAspect="1"/>
          </p:cNvSpPr>
          <p:nvPr/>
        </p:nvSpPr>
        <p:spPr>
          <a:xfrm>
            <a:off x="7302517" y="-61709"/>
            <a:ext cx="910818" cy="750833"/>
          </a:xfrm>
          <a:custGeom>
            <a:avLst/>
            <a:gdLst/>
            <a:ahLst/>
            <a:cxnLst/>
            <a:rect l="l" t="t" r="r" b="b"/>
            <a:pathLst>
              <a:path w="910818" h="750833">
                <a:moveTo>
                  <a:pt x="111441" y="0"/>
                </a:moveTo>
                <a:lnTo>
                  <a:pt x="799378" y="0"/>
                </a:lnTo>
                <a:cubicBezTo>
                  <a:pt x="869408" y="78400"/>
                  <a:pt x="910818" y="182076"/>
                  <a:pt x="910818" y="295424"/>
                </a:cubicBezTo>
                <a:cubicBezTo>
                  <a:pt x="910818" y="546939"/>
                  <a:pt x="706924" y="750833"/>
                  <a:pt x="455409" y="750833"/>
                </a:cubicBezTo>
                <a:cubicBezTo>
                  <a:pt x="203894" y="750833"/>
                  <a:pt x="0" y="546939"/>
                  <a:pt x="0" y="295424"/>
                </a:cubicBezTo>
                <a:cubicBezTo>
                  <a:pt x="0" y="182076"/>
                  <a:pt x="41410" y="78400"/>
                  <a:pt x="111441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Oval 105"/>
          <p:cNvSpPr>
            <a:spLocks noChangeAspect="1"/>
          </p:cNvSpPr>
          <p:nvPr/>
        </p:nvSpPr>
        <p:spPr>
          <a:xfrm>
            <a:off x="8718124" y="-61709"/>
            <a:ext cx="473874" cy="613011"/>
          </a:xfrm>
          <a:custGeom>
            <a:avLst/>
            <a:gdLst/>
            <a:ahLst/>
            <a:cxnLst/>
            <a:rect l="l" t="t" r="r" b="b"/>
            <a:pathLst>
              <a:path w="473874" h="613011">
                <a:moveTo>
                  <a:pt x="29684" y="0"/>
                </a:moveTo>
                <a:lnTo>
                  <a:pt x="473874" y="0"/>
                </a:lnTo>
                <a:lnTo>
                  <a:pt x="473874" y="611150"/>
                </a:lnTo>
                <a:cubicBezTo>
                  <a:pt x="467789" y="612887"/>
                  <a:pt x="461614" y="613011"/>
                  <a:pt x="455409" y="613011"/>
                </a:cubicBezTo>
                <a:cubicBezTo>
                  <a:pt x="203894" y="613011"/>
                  <a:pt x="0" y="409117"/>
                  <a:pt x="0" y="157602"/>
                </a:cubicBezTo>
                <a:cubicBezTo>
                  <a:pt x="0" y="101995"/>
                  <a:pt x="9966" y="48716"/>
                  <a:pt x="2968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Oval 106"/>
          <p:cNvSpPr>
            <a:spLocks noChangeAspect="1"/>
          </p:cNvSpPr>
          <p:nvPr/>
        </p:nvSpPr>
        <p:spPr>
          <a:xfrm>
            <a:off x="7748238" y="282933"/>
            <a:ext cx="1128521" cy="1128521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Oval 107"/>
          <p:cNvSpPr>
            <a:spLocks noChangeAspect="1"/>
          </p:cNvSpPr>
          <p:nvPr/>
        </p:nvSpPr>
        <p:spPr>
          <a:xfrm>
            <a:off x="8914718" y="749603"/>
            <a:ext cx="277280" cy="907992"/>
          </a:xfrm>
          <a:custGeom>
            <a:avLst/>
            <a:gdLst/>
            <a:ahLst/>
            <a:cxnLst/>
            <a:rect l="l" t="t" r="r" b="b"/>
            <a:pathLst>
              <a:path w="277280" h="907992">
                <a:moveTo>
                  <a:pt x="277280" y="0"/>
                </a:moveTo>
                <a:lnTo>
                  <a:pt x="277280" y="907992"/>
                </a:lnTo>
                <a:cubicBezTo>
                  <a:pt x="112021" y="824131"/>
                  <a:pt x="0" y="652146"/>
                  <a:pt x="0" y="453996"/>
                </a:cubicBezTo>
                <a:cubicBezTo>
                  <a:pt x="0" y="255847"/>
                  <a:pt x="112021" y="83861"/>
                  <a:pt x="277280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Oval 108"/>
          <p:cNvSpPr>
            <a:spLocks noChangeAspect="1"/>
          </p:cNvSpPr>
          <p:nvPr/>
        </p:nvSpPr>
        <p:spPr>
          <a:xfrm>
            <a:off x="7590871" y="728498"/>
            <a:ext cx="969734" cy="96973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Oval 109"/>
          <p:cNvSpPr>
            <a:spLocks noChangeAspect="1"/>
          </p:cNvSpPr>
          <p:nvPr/>
        </p:nvSpPr>
        <p:spPr>
          <a:xfrm>
            <a:off x="7470041" y="1326476"/>
            <a:ext cx="608190" cy="60819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Oval 110"/>
          <p:cNvSpPr>
            <a:spLocks noChangeAspect="1"/>
          </p:cNvSpPr>
          <p:nvPr/>
        </p:nvSpPr>
        <p:spPr>
          <a:xfrm>
            <a:off x="7629941" y="5611427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Oval 111"/>
          <p:cNvSpPr>
            <a:spLocks noChangeAspect="1"/>
          </p:cNvSpPr>
          <p:nvPr/>
        </p:nvSpPr>
        <p:spPr>
          <a:xfrm>
            <a:off x="6972882" y="5242254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Oval 112"/>
          <p:cNvSpPr>
            <a:spLocks noChangeAspect="1"/>
          </p:cNvSpPr>
          <p:nvPr/>
        </p:nvSpPr>
        <p:spPr>
          <a:xfrm>
            <a:off x="7494454" y="4928166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Oval 113"/>
          <p:cNvSpPr>
            <a:spLocks noChangeAspect="1"/>
          </p:cNvSpPr>
          <p:nvPr/>
        </p:nvSpPr>
        <p:spPr>
          <a:xfrm>
            <a:off x="8229034" y="5666511"/>
            <a:ext cx="605634" cy="60563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Oval 114"/>
          <p:cNvSpPr>
            <a:spLocks noChangeAspect="1"/>
          </p:cNvSpPr>
          <p:nvPr/>
        </p:nvSpPr>
        <p:spPr>
          <a:xfrm>
            <a:off x="8078231" y="4097842"/>
            <a:ext cx="553549" cy="553549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Oval 115"/>
          <p:cNvSpPr>
            <a:spLocks noChangeAspect="1"/>
          </p:cNvSpPr>
          <p:nvPr/>
        </p:nvSpPr>
        <p:spPr>
          <a:xfrm>
            <a:off x="8411816" y="5057878"/>
            <a:ext cx="553549" cy="553549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Oval 116"/>
          <p:cNvSpPr>
            <a:spLocks noChangeAspect="1"/>
          </p:cNvSpPr>
          <p:nvPr/>
        </p:nvSpPr>
        <p:spPr>
          <a:xfrm>
            <a:off x="8688590" y="4790335"/>
            <a:ext cx="503408" cy="553550"/>
          </a:xfrm>
          <a:custGeom>
            <a:avLst/>
            <a:gdLst/>
            <a:ahLst/>
            <a:cxnLst/>
            <a:rect l="l" t="t" r="r" b="b"/>
            <a:pathLst>
              <a:path w="503408" h="553550">
                <a:moveTo>
                  <a:pt x="276775" y="0"/>
                </a:moveTo>
                <a:cubicBezTo>
                  <a:pt x="370698" y="0"/>
                  <a:pt x="453694" y="46784"/>
                  <a:pt x="503408" y="118545"/>
                </a:cubicBezTo>
                <a:lnTo>
                  <a:pt x="503408" y="435005"/>
                </a:lnTo>
                <a:cubicBezTo>
                  <a:pt x="453694" y="506767"/>
                  <a:pt x="370698" y="553550"/>
                  <a:pt x="276775" y="553550"/>
                </a:cubicBezTo>
                <a:cubicBezTo>
                  <a:pt x="123916" y="553550"/>
                  <a:pt x="0" y="429634"/>
                  <a:pt x="0" y="276775"/>
                </a:cubicBezTo>
                <a:cubicBezTo>
                  <a:pt x="0" y="123916"/>
                  <a:pt x="123916" y="0"/>
                  <a:pt x="276775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9F9B18-C178-454A-B2C4-5180EBDA6A70}" type="datetimeFigureOut">
              <a:rPr lang="el-GR" smtClean="0"/>
              <a:pPr/>
              <a:t>7/7/2014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A1E926-0022-403E-962D-4BEE7D175F92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55" name="Oval 54"/>
          <p:cNvSpPr>
            <a:spLocks noChangeAspect="1"/>
          </p:cNvSpPr>
          <p:nvPr/>
        </p:nvSpPr>
        <p:spPr>
          <a:xfrm>
            <a:off x="1583172" y="5454223"/>
            <a:ext cx="1909234" cy="1468668"/>
          </a:xfrm>
          <a:custGeom>
            <a:avLst/>
            <a:gdLst/>
            <a:ahLst/>
            <a:cxnLst/>
            <a:rect l="l" t="t" r="r" b="b"/>
            <a:pathLst>
              <a:path w="1909234" h="1468668">
                <a:moveTo>
                  <a:pt x="954617" y="0"/>
                </a:moveTo>
                <a:cubicBezTo>
                  <a:pt x="1481837" y="0"/>
                  <a:pt x="1909234" y="427397"/>
                  <a:pt x="1909234" y="954617"/>
                </a:cubicBezTo>
                <a:cubicBezTo>
                  <a:pt x="1909234" y="1144075"/>
                  <a:pt x="1854043" y="1320642"/>
                  <a:pt x="1758159" y="1468668"/>
                </a:cubicBezTo>
                <a:lnTo>
                  <a:pt x="151075" y="1468668"/>
                </a:lnTo>
                <a:cubicBezTo>
                  <a:pt x="55192" y="1320642"/>
                  <a:pt x="0" y="1144075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7" name="Oval 56"/>
          <p:cNvSpPr>
            <a:spLocks noChangeAspect="1"/>
          </p:cNvSpPr>
          <p:nvPr/>
        </p:nvSpPr>
        <p:spPr>
          <a:xfrm>
            <a:off x="8570944" y="3382942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/>
          <p:cNvSpPr>
            <a:spLocks noChangeAspect="1"/>
          </p:cNvSpPr>
          <p:nvPr/>
        </p:nvSpPr>
        <p:spPr>
          <a:xfrm>
            <a:off x="8398204" y="3536097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/>
          <p:cNvSpPr>
            <a:spLocks noChangeAspect="1"/>
          </p:cNvSpPr>
          <p:nvPr/>
        </p:nvSpPr>
        <p:spPr>
          <a:xfrm>
            <a:off x="8608408" y="3688497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>
            <a:spLocks noChangeAspect="1"/>
          </p:cNvSpPr>
          <p:nvPr/>
        </p:nvSpPr>
        <p:spPr>
          <a:xfrm>
            <a:off x="154676" y="2698928"/>
            <a:ext cx="467627" cy="467627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>
            <a:spLocks noChangeAspect="1"/>
          </p:cNvSpPr>
          <p:nvPr/>
        </p:nvSpPr>
        <p:spPr>
          <a:xfrm>
            <a:off x="474208" y="3166555"/>
            <a:ext cx="458770" cy="45877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/>
          <p:cNvSpPr>
            <a:spLocks noChangeAspect="1"/>
          </p:cNvSpPr>
          <p:nvPr/>
        </p:nvSpPr>
        <p:spPr>
          <a:xfrm>
            <a:off x="270258" y="3382942"/>
            <a:ext cx="352045" cy="3520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>
            <a:spLocks noChangeAspect="1"/>
          </p:cNvSpPr>
          <p:nvPr/>
        </p:nvSpPr>
        <p:spPr>
          <a:xfrm>
            <a:off x="-86601" y="2581479"/>
            <a:ext cx="1360441" cy="1909234"/>
          </a:xfrm>
          <a:custGeom>
            <a:avLst/>
            <a:gdLst/>
            <a:ahLst/>
            <a:cxnLst/>
            <a:rect l="l" t="t" r="r" b="b"/>
            <a:pathLst>
              <a:path w="1360441" h="1909234">
                <a:moveTo>
                  <a:pt x="405824" y="0"/>
                </a:moveTo>
                <a:cubicBezTo>
                  <a:pt x="933044" y="0"/>
                  <a:pt x="1360441" y="427397"/>
                  <a:pt x="1360441" y="954617"/>
                </a:cubicBezTo>
                <a:cubicBezTo>
                  <a:pt x="1360441" y="1481837"/>
                  <a:pt x="933044" y="1909234"/>
                  <a:pt x="405824" y="1909234"/>
                </a:cubicBezTo>
                <a:cubicBezTo>
                  <a:pt x="260527" y="1909234"/>
                  <a:pt x="122812" y="1876773"/>
                  <a:pt x="0" y="1817719"/>
                </a:cubicBezTo>
                <a:lnTo>
                  <a:pt x="0" y="91515"/>
                </a:lnTo>
                <a:cubicBezTo>
                  <a:pt x="122812" y="32461"/>
                  <a:pt x="260527" y="0"/>
                  <a:pt x="405824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64" name="Oval 63"/>
          <p:cNvSpPr>
            <a:spLocks noChangeAspect="1"/>
          </p:cNvSpPr>
          <p:nvPr/>
        </p:nvSpPr>
        <p:spPr>
          <a:xfrm>
            <a:off x="6173123" y="2395416"/>
            <a:ext cx="1218253" cy="121825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SZbR-88bjoo" TargetMode="External"/><Relationship Id="rId7" Type="http://schemas.openxmlformats.org/officeDocument/2006/relationships/hyperlink" Target="http://www.ucionica.net/aplikacije/ostale-aplikacije/kako-napraviti-grafikon-u-excel-u-79/" TargetMode="External"/><Relationship Id="rId2" Type="http://schemas.openxmlformats.org/officeDocument/2006/relationships/hyperlink" Target="https://www.youtube.com/watch?v=CHmOGMawrZ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jUoo_7KQfO0" TargetMode="External"/><Relationship Id="rId5" Type="http://schemas.openxmlformats.org/officeDocument/2006/relationships/hyperlink" Target="https://www.youtube.com/watch?v=Xn7Sd5Uu42A" TargetMode="External"/><Relationship Id="rId4" Type="http://schemas.openxmlformats.org/officeDocument/2006/relationships/hyperlink" Target="http://www.tf.uns.ac.rs/~omorr/radovan_omorjan_003a/Excel/praktikum.pdf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5b2LNdsfQdQ" TargetMode="External"/><Relationship Id="rId2" Type="http://schemas.openxmlformats.org/officeDocument/2006/relationships/hyperlink" Target="http://office.microsoft.com/sr-latn-cs/excel-help/kreiranje-grafikona-HP001233728.aspx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zavod.co.rs/index.php?route=product/product&amp;path=61_65_85&amp;product_id=691" TargetMode="External"/><Relationship Id="rId5" Type="http://schemas.openxmlformats.org/officeDocument/2006/relationships/hyperlink" Target="http://portal.opendiscoveryspace.eu/node/195373" TargetMode="External"/><Relationship Id="rId4" Type="http://schemas.openxmlformats.org/officeDocument/2006/relationships/hyperlink" Target="http://www.scribd.com/doc/227337743/Udzbenik-Eksperimentalna-Fizicka-Hemija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chelioti\AppData\Local\Microsoft\Windows\Temporary Internet Files\Content.Outlook\N0GO5AO6\COSMOS_BACK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598" y="329988"/>
            <a:ext cx="8686800" cy="2450940"/>
          </a:xfrm>
        </p:spPr>
        <p:txBody>
          <a:bodyPr/>
          <a:lstStyle/>
          <a:p>
            <a:pPr algn="ctr"/>
            <a:r>
              <a:rPr lang="en-US" dirty="0" smtClean="0"/>
              <a:t>Open Discovery Space Summer School 2014</a:t>
            </a:r>
            <a:br>
              <a:rPr lang="en-US" dirty="0" smtClean="0"/>
            </a:br>
            <a:r>
              <a:rPr lang="en-US" sz="2000" dirty="0" smtClean="0"/>
              <a:t>Marathon, Greece, July 13-18 </a:t>
            </a:r>
            <a:endParaRPr lang="el-GR" sz="2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452" y="2924944"/>
            <a:ext cx="5760640" cy="828092"/>
          </a:xfrm>
        </p:spPr>
        <p:txBody>
          <a:bodyPr>
            <a:noAutofit/>
          </a:bodyPr>
          <a:lstStyle/>
          <a:p>
            <a:pPr algn="ctr"/>
            <a:r>
              <a:rPr lang="en-US" sz="3600" dirty="0" smtClean="0"/>
              <a:t>Educational Scenario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8525" y="39288"/>
            <a:ext cx="2206947" cy="581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3748" y="4817426"/>
            <a:ext cx="1940056" cy="1371604"/>
          </a:xfrm>
          <a:prstGeom prst="rect">
            <a:avLst/>
          </a:prstGeom>
        </p:spPr>
      </p:pic>
      <p:pic>
        <p:nvPicPr>
          <p:cNvPr id="1027" name="Picture 3" descr="C:\Users\chelioti\AppData\Local\Microsoft\Windows\Temporary Internet Files\Content.Outlook\N0GO5AO6\TRANSIt logo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9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4874260"/>
            <a:ext cx="961689" cy="935001"/>
          </a:xfrm>
          <a:prstGeom prst="rect">
            <a:avLst/>
          </a:prstGeom>
          <a:noFill/>
          <a:effectLst>
            <a:glow rad="127000">
              <a:schemeClr val="accent1">
                <a:alpha val="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chelioti\AppData\Local\Microsoft\Windows\Temporary Internet Files\Content.Outlook\N0GO5AO6\UDL_LOGO_TEL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7352" y="4866063"/>
            <a:ext cx="1290382" cy="943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ubtitle 2"/>
          <p:cNvSpPr txBox="1">
            <a:spLocks/>
          </p:cNvSpPr>
          <p:nvPr/>
        </p:nvSpPr>
        <p:spPr>
          <a:xfrm>
            <a:off x="690424" y="3953330"/>
            <a:ext cx="7776864" cy="86409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x-none" sz="3600">
                <a:solidFill>
                  <a:schemeClr val="accent6"/>
                </a:solidFill>
              </a:rPr>
              <a:t>ICT and Physical Chemistry</a:t>
            </a:r>
            <a:endParaRPr lang="en-US" sz="3600" dirty="0" smtClean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4138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116632"/>
            <a:ext cx="7125113" cy="924475"/>
          </a:xfrm>
        </p:spPr>
        <p:txBody>
          <a:bodyPr/>
          <a:lstStyle/>
          <a:p>
            <a:r>
              <a:rPr lang="en-US" b="1" dirty="0" smtClean="0"/>
              <a:t>Phase 2: Implementation   </a:t>
            </a:r>
            <a:endParaRPr lang="el-GR" b="1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44272" y="896184"/>
            <a:ext cx="8568952" cy="56886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400" dirty="0" smtClean="0"/>
              <a:t>Please describe the preparation that the teacher needs to do before implementing the scenario. Define steps and activities, if applicable.</a:t>
            </a:r>
            <a:endParaRPr lang="x-none" sz="3400" dirty="0" smtClean="0"/>
          </a:p>
          <a:p>
            <a:pPr marL="0" indent="0">
              <a:buNone/>
            </a:pPr>
            <a:endParaRPr lang="x-none" sz="2400" dirty="0" smtClean="0"/>
          </a:p>
          <a:p>
            <a:pPr lvl="1"/>
            <a:r>
              <a:rPr lang="en-US" sz="2900" dirty="0"/>
              <a:t>Classes are held in </a:t>
            </a:r>
            <a:r>
              <a:rPr lang="sr-Latn-CS" sz="2900" dirty="0" smtClean="0"/>
              <a:t>the IT </a:t>
            </a:r>
            <a:r>
              <a:rPr lang="en-US" sz="2900" dirty="0" smtClean="0"/>
              <a:t>laboratory </a:t>
            </a:r>
            <a:r>
              <a:rPr lang="x-none" sz="2900" smtClean="0"/>
              <a:t>with </a:t>
            </a:r>
            <a:r>
              <a:rPr lang="x-none" sz="2900" dirty="0" smtClean="0"/>
              <a:t>20 computers </a:t>
            </a:r>
            <a:r>
              <a:rPr lang="x-none" sz="2900" smtClean="0"/>
              <a:t>and </a:t>
            </a:r>
            <a:r>
              <a:rPr lang="sr-Latn-CS" sz="2900" dirty="0" smtClean="0"/>
              <a:t>a </a:t>
            </a:r>
            <a:r>
              <a:rPr lang="x-none" sz="2900" smtClean="0"/>
              <a:t>projector</a:t>
            </a:r>
            <a:endParaRPr lang="x-none" sz="2900" dirty="0" smtClean="0"/>
          </a:p>
          <a:p>
            <a:pPr lvl="1"/>
            <a:r>
              <a:rPr lang="x-none" sz="2900" dirty="0" smtClean="0"/>
              <a:t>Teacher </a:t>
            </a:r>
            <a:r>
              <a:rPr lang="x-none" sz="2900" smtClean="0"/>
              <a:t>explains </a:t>
            </a:r>
            <a:r>
              <a:rPr lang="sr-Latn-CS" sz="2900" dirty="0" smtClean="0"/>
              <a:t>the </a:t>
            </a:r>
            <a:r>
              <a:rPr lang="x-none" sz="2900" smtClean="0"/>
              <a:t>educational objective</a:t>
            </a:r>
            <a:r>
              <a:rPr lang="sr-Latn-CS" sz="2900" dirty="0" smtClean="0"/>
              <a:t>s</a:t>
            </a:r>
            <a:r>
              <a:rPr lang="x-none" sz="2900" smtClean="0"/>
              <a:t> of </a:t>
            </a:r>
            <a:r>
              <a:rPr lang="sr-Latn-CS" sz="2900" dirty="0" smtClean="0"/>
              <a:t>the </a:t>
            </a:r>
            <a:r>
              <a:rPr lang="x-none" sz="2900" smtClean="0"/>
              <a:t>lessons</a:t>
            </a:r>
            <a:endParaRPr lang="x-none" sz="2900" dirty="0" smtClean="0"/>
          </a:p>
          <a:p>
            <a:pPr lvl="1"/>
            <a:r>
              <a:rPr lang="x-none" sz="2900" dirty="0" smtClean="0"/>
              <a:t>S</a:t>
            </a:r>
            <a:r>
              <a:rPr lang="en-US" sz="2900" dirty="0" err="1" smtClean="0"/>
              <a:t>tudents</a:t>
            </a:r>
            <a:r>
              <a:rPr lang="en-US" sz="2900" dirty="0" smtClean="0"/>
              <a:t> </a:t>
            </a:r>
            <a:r>
              <a:rPr lang="en-US" sz="2900" dirty="0"/>
              <a:t>first watch the </a:t>
            </a:r>
            <a:r>
              <a:rPr lang="x-none" sz="2900" dirty="0" smtClean="0"/>
              <a:t>video</a:t>
            </a:r>
            <a:r>
              <a:rPr lang="x-none" sz="2900" dirty="0"/>
              <a:t> </a:t>
            </a:r>
            <a:r>
              <a:rPr lang="x-none" sz="2900" dirty="0" smtClean="0"/>
              <a:t>about</a:t>
            </a:r>
            <a:r>
              <a:rPr lang="en-US" sz="2900" dirty="0" smtClean="0"/>
              <a:t> </a:t>
            </a:r>
            <a:r>
              <a:rPr lang="en-US" sz="2900" dirty="0"/>
              <a:t>the </a:t>
            </a:r>
            <a:r>
              <a:rPr lang="en-US" sz="2900" dirty="0" smtClean="0"/>
              <a:t>application</a:t>
            </a:r>
            <a:r>
              <a:rPr lang="x-none" sz="2900" dirty="0" smtClean="0"/>
              <a:t> </a:t>
            </a:r>
            <a:r>
              <a:rPr lang="en-US" sz="2900" dirty="0" smtClean="0"/>
              <a:t>of Excel</a:t>
            </a:r>
            <a:r>
              <a:rPr lang="x-none" sz="2900" dirty="0" smtClean="0"/>
              <a:t> in Industry</a:t>
            </a:r>
          </a:p>
          <a:p>
            <a:pPr lvl="1"/>
            <a:r>
              <a:rPr lang="en-US" sz="2900" dirty="0"/>
              <a:t>Teacher gives the instructions about creating </a:t>
            </a:r>
            <a:r>
              <a:rPr lang="en-US" sz="2900" dirty="0" smtClean="0"/>
              <a:t>graphs</a:t>
            </a:r>
            <a:r>
              <a:rPr lang="x-none" sz="2900" dirty="0" smtClean="0"/>
              <a:t> in Excel</a:t>
            </a:r>
          </a:p>
          <a:p>
            <a:pPr lvl="1"/>
            <a:r>
              <a:rPr lang="x-none" sz="2900" dirty="0" smtClean="0"/>
              <a:t>Students download file with measurement data from physical chemistry</a:t>
            </a:r>
          </a:p>
          <a:p>
            <a:pPr lvl="1"/>
            <a:r>
              <a:rPr lang="x-none" sz="2900" dirty="0" smtClean="0"/>
              <a:t>S</a:t>
            </a:r>
            <a:r>
              <a:rPr lang="en-US" sz="2900" dirty="0" err="1" smtClean="0"/>
              <a:t>tudents</a:t>
            </a:r>
            <a:r>
              <a:rPr lang="en-US" sz="2900" dirty="0" smtClean="0"/>
              <a:t> ma</a:t>
            </a:r>
            <a:r>
              <a:rPr lang="sr-Latn-CS" sz="2900" dirty="0" smtClean="0"/>
              <a:t>k</a:t>
            </a:r>
            <a:r>
              <a:rPr lang="en-US" sz="2900" dirty="0" smtClean="0"/>
              <a:t>e </a:t>
            </a:r>
            <a:r>
              <a:rPr lang="en-US" sz="2900" dirty="0"/>
              <a:t>​​a </a:t>
            </a:r>
            <a:r>
              <a:rPr lang="x-none" sz="2900" dirty="0" smtClean="0"/>
              <a:t>table </a:t>
            </a:r>
            <a:r>
              <a:rPr lang="x-none" sz="2900" smtClean="0"/>
              <a:t>and </a:t>
            </a:r>
            <a:r>
              <a:rPr lang="sr-Latn-CS" sz="2900" dirty="0" smtClean="0"/>
              <a:t>a </a:t>
            </a:r>
            <a:r>
              <a:rPr lang="en-US" sz="2900" dirty="0" smtClean="0"/>
              <a:t>graph </a:t>
            </a:r>
            <a:r>
              <a:rPr lang="x-none" sz="2900" dirty="0" smtClean="0"/>
              <a:t>in Excel </a:t>
            </a:r>
            <a:r>
              <a:rPr lang="en-US" sz="2900" dirty="0" smtClean="0"/>
              <a:t>under </a:t>
            </a:r>
            <a:r>
              <a:rPr lang="en-US" sz="2900" dirty="0"/>
              <a:t>the supervision of </a:t>
            </a:r>
            <a:r>
              <a:rPr lang="en-US" sz="2900" dirty="0" smtClean="0"/>
              <a:t>teacher</a:t>
            </a:r>
            <a:endParaRPr lang="x-none" sz="2900" dirty="0" smtClean="0"/>
          </a:p>
          <a:p>
            <a:pPr lvl="1"/>
            <a:r>
              <a:rPr lang="x-none" sz="2900" smtClean="0"/>
              <a:t>Teacher </a:t>
            </a:r>
            <a:r>
              <a:rPr lang="sr-Latn-CS" sz="2900" dirty="0" smtClean="0"/>
              <a:t>puts </a:t>
            </a:r>
            <a:r>
              <a:rPr lang="x-none" sz="2900" smtClean="0"/>
              <a:t>students</a:t>
            </a:r>
            <a:r>
              <a:rPr lang="sr-Latn-CS" sz="2900" dirty="0" smtClean="0"/>
              <a:t>’</a:t>
            </a:r>
            <a:r>
              <a:rPr lang="x-none" sz="2900" smtClean="0"/>
              <a:t> </a:t>
            </a:r>
            <a:r>
              <a:rPr lang="x-none" sz="2900" dirty="0" smtClean="0"/>
              <a:t>works on website </a:t>
            </a:r>
            <a:r>
              <a:rPr lang="x-none" sz="2900" smtClean="0"/>
              <a:t>for parents</a:t>
            </a:r>
            <a:r>
              <a:rPr lang="sr-Latn-CS" sz="2900" dirty="0" smtClean="0"/>
              <a:t> to see</a:t>
            </a:r>
            <a:endParaRPr lang="x-none" sz="2900" dirty="0" smtClean="0"/>
          </a:p>
          <a:p>
            <a:pPr lvl="1"/>
            <a:endParaRPr lang="en-US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92521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116632"/>
            <a:ext cx="7125113" cy="924475"/>
          </a:xfrm>
        </p:spPr>
        <p:txBody>
          <a:bodyPr/>
          <a:lstStyle/>
          <a:p>
            <a:r>
              <a:rPr lang="en-US" b="1" dirty="0" smtClean="0"/>
              <a:t>Phase 2: Assessment   </a:t>
            </a:r>
            <a:endParaRPr lang="el-GR" b="1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309816" y="1556792"/>
            <a:ext cx="8568952" cy="4536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/>
              <a:t>Please describe how you intend to assess the outcomes of the scenario. Define steps and activities, if applicable.</a:t>
            </a:r>
            <a:endParaRPr lang="x-none" sz="2400" dirty="0" smtClean="0"/>
          </a:p>
          <a:p>
            <a:pPr marL="0" indent="0">
              <a:buNone/>
            </a:pPr>
            <a:endParaRPr lang="x-none" sz="2400" dirty="0" smtClean="0"/>
          </a:p>
          <a:p>
            <a:pPr lvl="1"/>
            <a:r>
              <a:rPr lang="x-none" sz="2000" dirty="0" smtClean="0"/>
              <a:t>T</a:t>
            </a:r>
            <a:r>
              <a:rPr lang="en-US" sz="2000" dirty="0" err="1" smtClean="0"/>
              <a:t>eacher</a:t>
            </a:r>
            <a:r>
              <a:rPr lang="en-US" sz="2000" dirty="0" smtClean="0"/>
              <a:t> </a:t>
            </a:r>
            <a:r>
              <a:rPr lang="sr-Latn-CS" sz="2000" dirty="0" smtClean="0"/>
              <a:t>assesses/reviews</a:t>
            </a:r>
            <a:r>
              <a:rPr lang="en-US" sz="2000" dirty="0" smtClean="0"/>
              <a:t> student</a:t>
            </a:r>
            <a:r>
              <a:rPr lang="x-none" sz="2000" smtClean="0"/>
              <a:t>s</a:t>
            </a:r>
            <a:r>
              <a:rPr lang="sr-Latn-CS" sz="2000" dirty="0" smtClean="0"/>
              <a:t>’</a:t>
            </a:r>
            <a:r>
              <a:rPr lang="en-US" sz="2000" dirty="0" smtClean="0"/>
              <a:t> work, </a:t>
            </a:r>
            <a:r>
              <a:rPr lang="en-US" sz="2000" dirty="0"/>
              <a:t>and </a:t>
            </a:r>
            <a:r>
              <a:rPr lang="sr-Latn-CS" sz="2000" dirty="0" smtClean="0"/>
              <a:t>puts</a:t>
            </a:r>
            <a:r>
              <a:rPr lang="en-US" sz="2000" dirty="0" smtClean="0"/>
              <a:t> </a:t>
            </a:r>
            <a:r>
              <a:rPr lang="sr-Latn-CS" sz="2000" dirty="0" smtClean="0"/>
              <a:t>them</a:t>
            </a:r>
            <a:r>
              <a:rPr lang="en-US" sz="2000" dirty="0" smtClean="0"/>
              <a:t> </a:t>
            </a:r>
            <a:r>
              <a:rPr lang="en-US" sz="2000" dirty="0"/>
              <a:t>on the website</a:t>
            </a:r>
            <a:r>
              <a:rPr lang="x-none" sz="2000" dirty="0" smtClean="0"/>
              <a:t> </a:t>
            </a:r>
            <a:r>
              <a:rPr lang="en-US" sz="2000" dirty="0" smtClean="0"/>
              <a:t> </a:t>
            </a:r>
            <a:endParaRPr lang="x-none" sz="2000" dirty="0" smtClean="0"/>
          </a:p>
          <a:p>
            <a:pPr lvl="1"/>
            <a:r>
              <a:rPr lang="x-none" sz="2000" dirty="0" smtClean="0"/>
              <a:t>S</a:t>
            </a:r>
            <a:r>
              <a:rPr lang="en-US" sz="2000" dirty="0" err="1" smtClean="0"/>
              <a:t>tudents</a:t>
            </a:r>
            <a:r>
              <a:rPr lang="en-US" sz="2000" dirty="0" smtClean="0"/>
              <a:t> comment </a:t>
            </a:r>
            <a:r>
              <a:rPr lang="sr-Latn-CS" sz="2000" dirty="0" smtClean="0"/>
              <a:t>on </a:t>
            </a:r>
            <a:r>
              <a:rPr lang="en-US" sz="2000" dirty="0" smtClean="0"/>
              <a:t>the </a:t>
            </a:r>
            <a:r>
              <a:rPr lang="en-US" sz="2000" dirty="0"/>
              <a:t>work </a:t>
            </a:r>
            <a:r>
              <a:rPr lang="en-US" sz="2000" dirty="0" smtClean="0"/>
              <a:t>and </a:t>
            </a:r>
            <a:r>
              <a:rPr lang="en-US" sz="2000" dirty="0"/>
              <a:t>vote for the </a:t>
            </a:r>
            <a:r>
              <a:rPr lang="en-US" sz="2000" dirty="0" smtClean="0"/>
              <a:t>best</a:t>
            </a:r>
            <a:r>
              <a:rPr lang="x-none" sz="2000" dirty="0" smtClean="0"/>
              <a:t> one</a:t>
            </a:r>
          </a:p>
          <a:p>
            <a:pPr lvl="1"/>
            <a:r>
              <a:rPr lang="x-none" sz="2000" smtClean="0"/>
              <a:t>Parents </a:t>
            </a:r>
            <a:r>
              <a:rPr lang="en-US" sz="2000" dirty="0" smtClean="0"/>
              <a:t>review</a:t>
            </a:r>
            <a:r>
              <a:rPr lang="x-none" sz="2000" smtClean="0"/>
              <a:t> student</a:t>
            </a:r>
            <a:r>
              <a:rPr lang="sr-Latn-CS" sz="2000" dirty="0" smtClean="0"/>
              <a:t>s’</a:t>
            </a:r>
            <a:r>
              <a:rPr lang="x-none" sz="2000" smtClean="0"/>
              <a:t> work</a:t>
            </a:r>
            <a:r>
              <a:rPr lang="sr-Latn-CS" sz="2000" dirty="0" smtClean="0"/>
              <a:t>s</a:t>
            </a:r>
            <a:r>
              <a:rPr lang="x-none" sz="2000" smtClean="0"/>
              <a:t> </a:t>
            </a:r>
            <a:r>
              <a:rPr lang="x-none" sz="2000" dirty="0" smtClean="0"/>
              <a:t>at home</a:t>
            </a:r>
          </a:p>
          <a:p>
            <a:pPr lvl="1"/>
            <a:r>
              <a:rPr lang="en-US" sz="2000" dirty="0"/>
              <a:t>Students </a:t>
            </a:r>
            <a:r>
              <a:rPr lang="sr-Latn-CS" sz="2000" dirty="0" smtClean="0"/>
              <a:t>and </a:t>
            </a:r>
            <a:r>
              <a:rPr lang="en-US" sz="2000" dirty="0" smtClean="0"/>
              <a:t>their </a:t>
            </a:r>
            <a:r>
              <a:rPr lang="en-US" sz="2000" dirty="0"/>
              <a:t>parents will compare </a:t>
            </a:r>
            <a:r>
              <a:rPr lang="sr-Latn-CS" sz="2000" dirty="0" smtClean="0"/>
              <a:t>the situation of</a:t>
            </a:r>
            <a:r>
              <a:rPr lang="en-US" sz="2000" dirty="0" smtClean="0"/>
              <a:t> </a:t>
            </a:r>
            <a:r>
              <a:rPr lang="en-US" sz="2000" dirty="0"/>
              <a:t>drawing graphs on paper in the past and creating graphs in Excel </a:t>
            </a:r>
            <a:r>
              <a:rPr lang="en-US" sz="2000" dirty="0" smtClean="0"/>
              <a:t>today</a:t>
            </a:r>
            <a:r>
              <a:rPr lang="x-none" sz="2000" dirty="0" smtClean="0"/>
              <a:t> </a:t>
            </a:r>
            <a:r>
              <a:rPr lang="x-none" sz="2000" smtClean="0"/>
              <a:t>using </a:t>
            </a:r>
            <a:r>
              <a:rPr lang="sr-Latn-CS" sz="2000" dirty="0" smtClean="0"/>
              <a:t>computers</a:t>
            </a:r>
            <a:endParaRPr lang="x-none" sz="2000" dirty="0" smtClean="0"/>
          </a:p>
          <a:p>
            <a:pPr lvl="1"/>
            <a:r>
              <a:rPr lang="x-none" sz="2000" dirty="0"/>
              <a:t>S</a:t>
            </a:r>
            <a:r>
              <a:rPr lang="x-none" sz="2000" dirty="0" smtClean="0"/>
              <a:t>tudents and </a:t>
            </a:r>
            <a:r>
              <a:rPr lang="x-none" sz="2000" smtClean="0"/>
              <a:t>parents fill</a:t>
            </a:r>
            <a:r>
              <a:rPr lang="sr-Latn-CS" sz="2000" dirty="0" smtClean="0"/>
              <a:t>-in the</a:t>
            </a:r>
            <a:r>
              <a:rPr lang="x-none" sz="2000" smtClean="0"/>
              <a:t> survey</a:t>
            </a:r>
            <a:r>
              <a:rPr lang="sr-Latn-CS" sz="2000" dirty="0" smtClean="0"/>
              <a:t> questionnaires</a:t>
            </a:r>
            <a:endParaRPr lang="en-US" sz="2000" dirty="0" smtClean="0"/>
          </a:p>
          <a:p>
            <a:pPr marL="457200" lvl="1" indent="0">
              <a:buFont typeface="Wingdings 2" charset="2"/>
              <a:buNone/>
            </a:pPr>
            <a:endParaRPr lang="en-US" dirty="0" smtClean="0"/>
          </a:p>
          <a:p>
            <a:endParaRPr lang="en-US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62553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188640"/>
            <a:ext cx="7125113" cy="924475"/>
          </a:xfrm>
        </p:spPr>
        <p:txBody>
          <a:bodyPr/>
          <a:lstStyle/>
          <a:p>
            <a:r>
              <a:rPr lang="en-US" b="1" dirty="0" smtClean="0"/>
              <a:t>Resources</a:t>
            </a:r>
            <a:endParaRPr lang="el-GR" b="1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61432" y="980728"/>
            <a:ext cx="8568952" cy="56886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x-none" dirty="0" smtClean="0"/>
              <a:t>You </a:t>
            </a:r>
            <a:r>
              <a:rPr lang="x-none" dirty="0"/>
              <a:t>Tube Online service for </a:t>
            </a:r>
            <a:r>
              <a:rPr lang="x-none" dirty="0" smtClean="0"/>
              <a:t>video - „</a:t>
            </a:r>
            <a:r>
              <a:rPr lang="en-US" dirty="0"/>
              <a:t>Creating a </a:t>
            </a:r>
            <a:r>
              <a:rPr lang="en-US" dirty="0" smtClean="0"/>
              <a:t>Chart</a:t>
            </a:r>
            <a:r>
              <a:rPr lang="x-none" dirty="0" smtClean="0"/>
              <a:t> in Excel“</a:t>
            </a:r>
          </a:p>
          <a:p>
            <a:pPr lvl="1"/>
            <a:r>
              <a:rPr lang="x-none" u="sng" dirty="0" smtClean="0">
                <a:hlinkClick r:id="rId2"/>
              </a:rPr>
              <a:t>https</a:t>
            </a:r>
            <a:r>
              <a:rPr lang="x-none" u="sng" dirty="0">
                <a:hlinkClick r:id="rId2"/>
              </a:rPr>
              <a:t>://</a:t>
            </a:r>
            <a:r>
              <a:rPr lang="x-none" u="sng" dirty="0" smtClean="0">
                <a:hlinkClick r:id="rId2"/>
              </a:rPr>
              <a:t>www.youtube.com/watch?v=CHmOGMawrZE</a:t>
            </a:r>
            <a:endParaRPr lang="x-none" dirty="0" smtClean="0"/>
          </a:p>
          <a:p>
            <a:r>
              <a:rPr lang="x-none" dirty="0"/>
              <a:t>You Tube </a:t>
            </a:r>
            <a:r>
              <a:rPr lang="x-none" dirty="0" smtClean="0"/>
              <a:t>Online service for video – „A</a:t>
            </a:r>
            <a:r>
              <a:rPr lang="en-US" dirty="0" err="1"/>
              <a:t>nalysis</a:t>
            </a:r>
            <a:r>
              <a:rPr lang="en-US" dirty="0"/>
              <a:t> of solid </a:t>
            </a:r>
            <a:r>
              <a:rPr lang="en-US" dirty="0" smtClean="0"/>
              <a:t>waste</a:t>
            </a:r>
            <a:r>
              <a:rPr lang="x-none" dirty="0" smtClean="0"/>
              <a:t>“</a:t>
            </a:r>
          </a:p>
          <a:p>
            <a:pPr lvl="1"/>
            <a:r>
              <a:rPr lang="x-none" dirty="0" smtClean="0">
                <a:hlinkClick r:id="rId3"/>
              </a:rPr>
              <a:t>https://www.youtube.com/watch?v=SZbR-88bjoo</a:t>
            </a:r>
            <a:endParaRPr lang="x-none" dirty="0"/>
          </a:p>
          <a:p>
            <a:r>
              <a:rPr lang="en-US" dirty="0" smtClean="0"/>
              <a:t>Practicum </a:t>
            </a:r>
            <a:r>
              <a:rPr lang="en-US" dirty="0"/>
              <a:t>Excel</a:t>
            </a:r>
            <a:r>
              <a:rPr lang="sr-Latn-CS" dirty="0"/>
              <a:t> 2007 – University of Novi </a:t>
            </a:r>
            <a:r>
              <a:rPr lang="sr-Latn-CS" dirty="0" smtClean="0"/>
              <a:t>Sad:</a:t>
            </a:r>
            <a:endParaRPr lang="x-none" dirty="0"/>
          </a:p>
          <a:p>
            <a:pPr lvl="1"/>
            <a:r>
              <a:rPr lang="sr-Latn-CS" dirty="0" smtClean="0">
                <a:hlinkClick r:id="rId4"/>
              </a:rPr>
              <a:t>http</a:t>
            </a:r>
            <a:r>
              <a:rPr lang="sr-Latn-CS" dirty="0">
                <a:hlinkClick r:id="rId4"/>
              </a:rPr>
              <a:t>://www.tf.uns.ac.rs/~</a:t>
            </a:r>
            <a:r>
              <a:rPr lang="sr-Latn-CS" dirty="0" smtClean="0">
                <a:hlinkClick r:id="rId4"/>
              </a:rPr>
              <a:t>omorr/radovan_omorjan_003a/Excel/praktikum.pdf</a:t>
            </a:r>
            <a:endParaRPr lang="sr-Latn-CS" dirty="0" smtClean="0"/>
          </a:p>
          <a:p>
            <a:r>
              <a:rPr lang="x-none" dirty="0"/>
              <a:t>You Tube Online service for </a:t>
            </a:r>
            <a:r>
              <a:rPr lang="x-none" dirty="0" smtClean="0"/>
              <a:t>video - „</a:t>
            </a:r>
            <a:r>
              <a:rPr lang="en-US" dirty="0" smtClean="0"/>
              <a:t>How </a:t>
            </a:r>
            <a:r>
              <a:rPr lang="en-US" dirty="0"/>
              <a:t>to make a line graph in Excel (Scientific data</a:t>
            </a:r>
            <a:r>
              <a:rPr lang="en-US" dirty="0" smtClean="0"/>
              <a:t>)</a:t>
            </a:r>
            <a:r>
              <a:rPr lang="x-none" dirty="0" smtClean="0"/>
              <a:t>“ </a:t>
            </a:r>
          </a:p>
          <a:p>
            <a:pPr lvl="1"/>
            <a:r>
              <a:rPr lang="x-none" dirty="0" smtClean="0">
                <a:hlinkClick r:id="rId5"/>
              </a:rPr>
              <a:t>https</a:t>
            </a:r>
            <a:r>
              <a:rPr lang="x-none" dirty="0">
                <a:hlinkClick r:id="rId5"/>
              </a:rPr>
              <a:t>://</a:t>
            </a:r>
            <a:r>
              <a:rPr lang="x-none" dirty="0" smtClean="0">
                <a:hlinkClick r:id="rId5"/>
              </a:rPr>
              <a:t>www.youtube.com/watch?v=Xn7Sd5Uu42A</a:t>
            </a:r>
            <a:endParaRPr lang="x-none" dirty="0" smtClean="0"/>
          </a:p>
          <a:p>
            <a:r>
              <a:rPr lang="x-none" dirty="0"/>
              <a:t>You Tube Online service for video - </a:t>
            </a:r>
            <a:r>
              <a:rPr lang="en-US" dirty="0"/>
              <a:t>“3D Plots in </a:t>
            </a:r>
            <a:r>
              <a:rPr lang="en-US" dirty="0" smtClean="0"/>
              <a:t>Excel”</a:t>
            </a:r>
            <a:endParaRPr lang="x-none" dirty="0" smtClean="0"/>
          </a:p>
          <a:p>
            <a:pPr lvl="1"/>
            <a:r>
              <a:rPr lang="en-US" u="sng" dirty="0" smtClean="0">
                <a:hlinkClick r:id="rId6"/>
              </a:rPr>
              <a:t>https</a:t>
            </a:r>
            <a:r>
              <a:rPr lang="en-US" u="sng" dirty="0">
                <a:hlinkClick r:id="rId6"/>
              </a:rPr>
              <a:t>://</a:t>
            </a:r>
            <a:r>
              <a:rPr lang="en-US" u="sng" dirty="0" smtClean="0">
                <a:hlinkClick r:id="rId6"/>
              </a:rPr>
              <a:t>www.youtube.com/watch?v=jUoo_7KQfO0</a:t>
            </a:r>
            <a:endParaRPr lang="x-none" dirty="0"/>
          </a:p>
          <a:p>
            <a:r>
              <a:rPr lang="sr-Latn-CS" dirty="0" smtClean="0"/>
              <a:t>Graphs </a:t>
            </a:r>
            <a:r>
              <a:rPr lang="sr-Latn-CS" dirty="0"/>
              <a:t>in Excel </a:t>
            </a:r>
          </a:p>
          <a:p>
            <a:pPr lvl="1"/>
            <a:r>
              <a:rPr lang="sr-Latn-CS" u="sng" dirty="0" smtClean="0">
                <a:hlinkClick r:id="rId7"/>
              </a:rPr>
              <a:t>http</a:t>
            </a:r>
            <a:r>
              <a:rPr lang="sr-Latn-CS" u="sng" dirty="0">
                <a:hlinkClick r:id="rId7"/>
              </a:rPr>
              <a:t>://www.ucionica.net/aplikacije/ostale-aplikacije/kako-napraviti-grafikon-u-excel-u-79</a:t>
            </a:r>
            <a:r>
              <a:rPr lang="sr-Latn-CS" u="sng" dirty="0" smtClean="0">
                <a:hlinkClick r:id="rId7"/>
              </a:rPr>
              <a:t>/</a:t>
            </a:r>
            <a:endParaRPr lang="sr-Latn-CS" u="sng" dirty="0" smtClean="0"/>
          </a:p>
        </p:txBody>
      </p:sp>
    </p:spTree>
    <p:extLst>
      <p:ext uri="{BB962C8B-B14F-4D97-AF65-F5344CB8AC3E}">
        <p14:creationId xmlns:p14="http://schemas.microsoft.com/office/powerpoint/2010/main" val="129976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556792"/>
            <a:ext cx="8280920" cy="4104456"/>
          </a:xfrm>
        </p:spPr>
        <p:txBody>
          <a:bodyPr>
            <a:normAutofit fontScale="92500" lnSpcReduction="20000"/>
          </a:bodyPr>
          <a:lstStyle/>
          <a:p>
            <a:r>
              <a:rPr lang="sr-Latn-CS" dirty="0"/>
              <a:t>MS Office: Graphs in Excel</a:t>
            </a:r>
            <a:r>
              <a:rPr lang="sr-Latn-CS" sz="1600" dirty="0"/>
              <a:t> </a:t>
            </a:r>
          </a:p>
          <a:p>
            <a:pPr lvl="1"/>
            <a:r>
              <a:rPr lang="sr-Latn-CS" u="sng" dirty="0">
                <a:hlinkClick r:id="rId2"/>
              </a:rPr>
              <a:t>http://office.microsoft.com/sr-latn-cs/excel-help/kreiranje-grafikona-HP001233728.aspx</a:t>
            </a:r>
            <a:endParaRPr lang="en-US" dirty="0"/>
          </a:p>
          <a:p>
            <a:r>
              <a:rPr lang="x-none" dirty="0" smtClean="0"/>
              <a:t>You </a:t>
            </a:r>
            <a:r>
              <a:rPr lang="x-none" dirty="0"/>
              <a:t>Tube Online service for video – „</a:t>
            </a:r>
            <a:r>
              <a:rPr lang="en-US" dirty="0"/>
              <a:t>Spectrophotometric </a:t>
            </a:r>
            <a:r>
              <a:rPr lang="x-none" dirty="0"/>
              <a:t>D</a:t>
            </a:r>
            <a:r>
              <a:rPr lang="en-US" dirty="0" err="1"/>
              <a:t>etermination</a:t>
            </a:r>
            <a:r>
              <a:rPr lang="en-US" dirty="0"/>
              <a:t> of </a:t>
            </a:r>
            <a:r>
              <a:rPr lang="x-none" dirty="0"/>
              <a:t>I</a:t>
            </a:r>
            <a:r>
              <a:rPr lang="en-US" dirty="0" err="1"/>
              <a:t>ron</a:t>
            </a:r>
            <a:r>
              <a:rPr lang="x-none" dirty="0"/>
              <a:t>“</a:t>
            </a:r>
            <a:endParaRPr lang="sr-Latn-CS" dirty="0"/>
          </a:p>
          <a:p>
            <a:pPr lvl="1"/>
            <a:r>
              <a:rPr lang="sr-Latn-CS" u="sng" dirty="0">
                <a:hlinkClick r:id="rId3"/>
              </a:rPr>
              <a:t>https://www.youtube.com/watch?v=5b2LNdsfQdQ</a:t>
            </a:r>
            <a:endParaRPr lang="sr-Latn-CS" u="sng" dirty="0"/>
          </a:p>
          <a:p>
            <a:r>
              <a:rPr lang="x-none" dirty="0"/>
              <a:t>Book „E</a:t>
            </a:r>
            <a:r>
              <a:rPr lang="en-US" dirty="0" err="1"/>
              <a:t>xperimental</a:t>
            </a:r>
            <a:r>
              <a:rPr lang="en-US" dirty="0"/>
              <a:t> </a:t>
            </a:r>
            <a:r>
              <a:rPr lang="x-none" dirty="0"/>
              <a:t>P</a:t>
            </a:r>
            <a:r>
              <a:rPr lang="en-US" dirty="0" err="1"/>
              <a:t>hysical</a:t>
            </a:r>
            <a:r>
              <a:rPr lang="en-US" dirty="0"/>
              <a:t> </a:t>
            </a:r>
            <a:r>
              <a:rPr lang="x-none" dirty="0"/>
              <a:t>C</a:t>
            </a:r>
            <a:r>
              <a:rPr lang="en-US" dirty="0" err="1"/>
              <a:t>hemistry</a:t>
            </a:r>
            <a:r>
              <a:rPr lang="x-none" dirty="0"/>
              <a:t>“</a:t>
            </a:r>
          </a:p>
          <a:p>
            <a:pPr lvl="1"/>
            <a:r>
              <a:rPr lang="x-none" dirty="0">
                <a:hlinkClick r:id="rId4"/>
              </a:rPr>
              <a:t>http</a:t>
            </a:r>
            <a:r>
              <a:rPr lang="x-none">
                <a:hlinkClick r:id="rId4"/>
              </a:rPr>
              <a:t>://</a:t>
            </a:r>
            <a:r>
              <a:rPr lang="x-none" smtClean="0">
                <a:hlinkClick r:id="rId4"/>
              </a:rPr>
              <a:t>www.scribd.com/doc/227337743/Udzbenik-Eksperimentalna-Fizicka-Hemija</a:t>
            </a:r>
            <a:endParaRPr lang="sr-Latn-RS" dirty="0" smtClean="0"/>
          </a:p>
          <a:p>
            <a:r>
              <a:rPr lang="en-US" dirty="0"/>
              <a:t>Interesting </a:t>
            </a:r>
            <a:r>
              <a:rPr lang="en-US" dirty="0" smtClean="0"/>
              <a:t>tools </a:t>
            </a:r>
            <a:r>
              <a:rPr lang="en-US" dirty="0"/>
              <a:t>for creative </a:t>
            </a:r>
            <a:r>
              <a:rPr lang="en-US" dirty="0" smtClean="0"/>
              <a:t>teaching </a:t>
            </a:r>
            <a:r>
              <a:rPr lang="en-US" dirty="0" smtClean="0">
                <a:hlinkClick r:id="rId5"/>
              </a:rPr>
              <a:t>http</a:t>
            </a:r>
            <a:r>
              <a:rPr lang="en-US" dirty="0">
                <a:hlinkClick r:id="rId5"/>
              </a:rPr>
              <a:t>://</a:t>
            </a:r>
            <a:r>
              <a:rPr lang="en-US" dirty="0" smtClean="0">
                <a:hlinkClick r:id="rId5"/>
              </a:rPr>
              <a:t>portal.opendiscoveryspace.eu/node/195373</a:t>
            </a:r>
            <a:endParaRPr lang="sr-Latn-RS" dirty="0" smtClean="0"/>
          </a:p>
          <a:p>
            <a:r>
              <a:rPr lang="sr-Latn-RS" dirty="0" smtClean="0"/>
              <a:t>Klem N., Computer science II, 2011.</a:t>
            </a:r>
          </a:p>
          <a:p>
            <a:pPr lvl="1"/>
            <a:r>
              <a:rPr lang="en-US" dirty="0">
                <a:hlinkClick r:id="rId6"/>
              </a:rPr>
              <a:t>http://</a:t>
            </a:r>
            <a:r>
              <a:rPr lang="en-US" dirty="0" smtClean="0">
                <a:hlinkClick r:id="rId6"/>
              </a:rPr>
              <a:t>zavod.co.rs/index.php?route=product/product&amp;path=61_65_85&amp;product_id=691</a:t>
            </a:r>
            <a:endParaRPr lang="x-none" dirty="0"/>
          </a:p>
          <a:p>
            <a:endParaRPr lang="en-US" sz="1600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27584" y="476672"/>
            <a:ext cx="7125113" cy="924475"/>
          </a:xfrm>
        </p:spPr>
        <p:txBody>
          <a:bodyPr/>
          <a:lstStyle/>
          <a:p>
            <a:r>
              <a:rPr lang="en-US" b="1" dirty="0" smtClean="0"/>
              <a:t>Resources</a:t>
            </a:r>
            <a:endParaRPr lang="el-GR" b="1" dirty="0"/>
          </a:p>
        </p:txBody>
      </p:sp>
    </p:spTree>
    <p:extLst>
      <p:ext uri="{BB962C8B-B14F-4D97-AF65-F5344CB8AC3E}">
        <p14:creationId xmlns:p14="http://schemas.microsoft.com/office/powerpoint/2010/main" val="3114859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7125113" cy="924475"/>
          </a:xfrm>
        </p:spPr>
        <p:txBody>
          <a:bodyPr/>
          <a:lstStyle/>
          <a:p>
            <a:r>
              <a:rPr lang="en-US" b="1" dirty="0" smtClean="0"/>
              <a:t>Basic info on the scenario: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556792"/>
            <a:ext cx="8208912" cy="4896543"/>
          </a:xfrm>
        </p:spPr>
        <p:txBody>
          <a:bodyPr>
            <a:noAutofit/>
          </a:bodyPr>
          <a:lstStyle/>
          <a:p>
            <a:r>
              <a:rPr lang="en-US" dirty="0"/>
              <a:t>Name of </a:t>
            </a:r>
            <a:r>
              <a:rPr lang="en-US" dirty="0" smtClean="0"/>
              <a:t>participant:</a:t>
            </a:r>
            <a:r>
              <a:rPr lang="x-none" dirty="0" smtClean="0"/>
              <a:t> </a:t>
            </a:r>
            <a:r>
              <a:rPr lang="x-none" sz="2000" dirty="0" smtClean="0"/>
              <a:t>Tatjana Serbez</a:t>
            </a:r>
            <a:r>
              <a:rPr lang="en-US" dirty="0" smtClean="0"/>
              <a:t> </a:t>
            </a:r>
            <a:endParaRPr lang="en-US" dirty="0"/>
          </a:p>
          <a:p>
            <a:r>
              <a:rPr lang="en-US" dirty="0" smtClean="0"/>
              <a:t>School:</a:t>
            </a:r>
            <a:r>
              <a:rPr lang="x-none" dirty="0" smtClean="0"/>
              <a:t> Chemical and Food Tehnology School</a:t>
            </a:r>
          </a:p>
          <a:p>
            <a:r>
              <a:rPr lang="x-none" dirty="0" smtClean="0"/>
              <a:t>City: Belgrade</a:t>
            </a:r>
            <a:endParaRPr lang="en-US" dirty="0"/>
          </a:p>
          <a:p>
            <a:r>
              <a:rPr lang="en-US" dirty="0"/>
              <a:t>Country: </a:t>
            </a:r>
            <a:r>
              <a:rPr lang="x-none" dirty="0" smtClean="0"/>
              <a:t>Serbia</a:t>
            </a:r>
            <a:endParaRPr lang="el-GR" dirty="0"/>
          </a:p>
          <a:p>
            <a:endParaRPr lang="en-US" dirty="0" smtClean="0"/>
          </a:p>
          <a:p>
            <a:r>
              <a:rPr lang="en-US" dirty="0" smtClean="0"/>
              <a:t>Title of scenario: </a:t>
            </a:r>
            <a:r>
              <a:rPr lang="x-none" sz="2000" b="1" dirty="0" smtClean="0"/>
              <a:t>ICT and Physical Chemistry</a:t>
            </a:r>
            <a:endParaRPr lang="en-US" sz="2000" b="1" dirty="0" smtClean="0"/>
          </a:p>
          <a:p>
            <a:endParaRPr lang="en-US" dirty="0" smtClean="0"/>
          </a:p>
          <a:p>
            <a:r>
              <a:rPr lang="en-US" dirty="0" smtClean="0"/>
              <a:t>Short description</a:t>
            </a:r>
            <a:r>
              <a:rPr lang="x-none" dirty="0" smtClean="0"/>
              <a:t> </a:t>
            </a:r>
            <a:r>
              <a:rPr lang="en-US" dirty="0" smtClean="0"/>
              <a:t>/ main idea:</a:t>
            </a:r>
            <a:r>
              <a:rPr lang="x-none" dirty="0"/>
              <a:t> </a:t>
            </a:r>
            <a:r>
              <a:rPr lang="x-none" sz="2000" dirty="0" smtClean="0"/>
              <a:t>Basic idea is </a:t>
            </a:r>
            <a:r>
              <a:rPr lang="en-US" sz="2000" dirty="0"/>
              <a:t>correlation between </a:t>
            </a:r>
            <a:r>
              <a:rPr lang="en-US" sz="2000" dirty="0" smtClean="0"/>
              <a:t>two subjects</a:t>
            </a:r>
            <a:r>
              <a:rPr lang="x-none" sz="2000" dirty="0" smtClean="0"/>
              <a:t>: Computer application </a:t>
            </a:r>
            <a:r>
              <a:rPr lang="x-none" sz="2000" dirty="0"/>
              <a:t>in technology </a:t>
            </a:r>
            <a:r>
              <a:rPr lang="x-none" sz="2000" dirty="0" smtClean="0"/>
              <a:t>ang Physical chemistry. During the process of learning „How to </a:t>
            </a:r>
            <a:r>
              <a:rPr lang="x-none" sz="2000" smtClean="0"/>
              <a:t>create Graphs </a:t>
            </a:r>
            <a:r>
              <a:rPr lang="x-none" sz="2000" dirty="0" smtClean="0"/>
              <a:t>in Excel?“ students will </a:t>
            </a:r>
            <a:r>
              <a:rPr lang="x-none" sz="2000" smtClean="0"/>
              <a:t>apply </a:t>
            </a:r>
            <a:r>
              <a:rPr lang="sr-Latn-CS" sz="2000" dirty="0" smtClean="0"/>
              <a:t>what they have learned</a:t>
            </a:r>
            <a:r>
              <a:rPr lang="x-none" sz="2000" smtClean="0"/>
              <a:t> </a:t>
            </a:r>
            <a:r>
              <a:rPr lang="x-none" sz="2000" dirty="0" smtClean="0"/>
              <a:t>on examples from </a:t>
            </a:r>
            <a:r>
              <a:rPr lang="en-US" sz="2000" dirty="0"/>
              <a:t>different </a:t>
            </a:r>
            <a:r>
              <a:rPr lang="en-US" sz="2000" dirty="0" smtClean="0"/>
              <a:t>education</a:t>
            </a:r>
            <a:r>
              <a:rPr lang="sr-Latn-CS" sz="2000" dirty="0" smtClean="0"/>
              <a:t>al</a:t>
            </a:r>
            <a:r>
              <a:rPr lang="en-US" sz="2000" dirty="0" smtClean="0"/>
              <a:t> </a:t>
            </a:r>
            <a:r>
              <a:rPr lang="en-US" sz="2000" dirty="0"/>
              <a:t>subjects</a:t>
            </a:r>
            <a:r>
              <a:rPr lang="x-none" sz="2000" dirty="0" smtClean="0"/>
              <a:t>. </a:t>
            </a:r>
            <a:r>
              <a:rPr lang="x-none" sz="2000" smtClean="0"/>
              <a:t>They </a:t>
            </a:r>
            <a:r>
              <a:rPr lang="sr-Latn-CS" sz="2000" dirty="0" smtClean="0"/>
              <a:t>will use </a:t>
            </a:r>
            <a:r>
              <a:rPr lang="en-US" sz="2000" dirty="0" smtClean="0"/>
              <a:t>measurement </a:t>
            </a:r>
            <a:r>
              <a:rPr lang="en-US" sz="2000" dirty="0"/>
              <a:t>data from physical chemistry labs to process </a:t>
            </a:r>
            <a:r>
              <a:rPr lang="sr-Latn-CS" sz="2000" dirty="0" smtClean="0"/>
              <a:t>using</a:t>
            </a:r>
            <a:r>
              <a:rPr lang="en-US" sz="2000" dirty="0" smtClean="0"/>
              <a:t> </a:t>
            </a:r>
            <a:r>
              <a:rPr lang="en-US" sz="2000" dirty="0"/>
              <a:t>software</a:t>
            </a:r>
            <a:r>
              <a:rPr lang="x-none" sz="2000" dirty="0" smtClean="0"/>
              <a:t>.</a:t>
            </a:r>
          </a:p>
          <a:p>
            <a:pPr marL="0" indent="0">
              <a:buNone/>
            </a:pPr>
            <a:r>
              <a:rPr lang="x-none" dirty="0"/>
              <a:t>	</a:t>
            </a:r>
            <a:endParaRPr lang="en-US" dirty="0" smtClean="0"/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55523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Educational objectives and pupils’ competences targeted: </a:t>
            </a:r>
            <a:endParaRPr lang="el-GR" b="1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043608" y="2492896"/>
            <a:ext cx="7125112" cy="3960440"/>
          </a:xfrm>
        </p:spPr>
        <p:txBody>
          <a:bodyPr/>
          <a:lstStyle/>
          <a:p>
            <a:r>
              <a:rPr lang="en-US" sz="2000" dirty="0" smtClean="0"/>
              <a:t>Development </a:t>
            </a:r>
            <a:r>
              <a:rPr lang="en-US" sz="2000" dirty="0"/>
              <a:t>of </a:t>
            </a:r>
            <a:r>
              <a:rPr lang="x-none" sz="2000" smtClean="0"/>
              <a:t>s</a:t>
            </a:r>
            <a:r>
              <a:rPr lang="en-US" sz="2000" dirty="0" err="1" smtClean="0"/>
              <a:t>tudent</a:t>
            </a:r>
            <a:r>
              <a:rPr lang="sr-Latn-CS" sz="2000" dirty="0" smtClean="0"/>
              <a:t>’s</a:t>
            </a:r>
            <a:r>
              <a:rPr lang="en-US" sz="2000" dirty="0" smtClean="0"/>
              <a:t> </a:t>
            </a:r>
            <a:r>
              <a:rPr lang="en-US" sz="2000" dirty="0"/>
              <a:t>skills to use </a:t>
            </a:r>
            <a:r>
              <a:rPr lang="en-US" sz="2000" dirty="0" smtClean="0"/>
              <a:t>ICT</a:t>
            </a:r>
            <a:r>
              <a:rPr lang="x-none" sz="2000" dirty="0"/>
              <a:t> </a:t>
            </a:r>
            <a:r>
              <a:rPr lang="x-none" sz="2000" dirty="0" smtClean="0"/>
              <a:t>in process of learning</a:t>
            </a:r>
          </a:p>
          <a:p>
            <a:r>
              <a:rPr lang="x-none" sz="2000" dirty="0" smtClean="0"/>
              <a:t>S</a:t>
            </a:r>
            <a:r>
              <a:rPr lang="en-US" sz="2000" dirty="0" err="1" smtClean="0"/>
              <a:t>tudent</a:t>
            </a:r>
            <a:r>
              <a:rPr lang="en-US" sz="2000" dirty="0" smtClean="0"/>
              <a:t> </a:t>
            </a:r>
            <a:r>
              <a:rPr lang="en-US" sz="2000" dirty="0"/>
              <a:t>recognizes the importance of ICT in data </a:t>
            </a:r>
            <a:r>
              <a:rPr lang="en-US" sz="2000" dirty="0" smtClean="0"/>
              <a:t>processing</a:t>
            </a:r>
            <a:endParaRPr lang="x-none" sz="2000" dirty="0" smtClean="0"/>
          </a:p>
          <a:p>
            <a:r>
              <a:rPr lang="x-none" sz="2000" dirty="0" smtClean="0"/>
              <a:t>Use of foreign language – English</a:t>
            </a:r>
          </a:p>
          <a:p>
            <a:r>
              <a:rPr lang="x-none" sz="2000" smtClean="0"/>
              <a:t>Mat</a:t>
            </a:r>
            <a:r>
              <a:rPr lang="sr-Latn-CS" sz="2000" dirty="0" smtClean="0"/>
              <a:t>h</a:t>
            </a:r>
            <a:r>
              <a:rPr lang="x-none" sz="2000" smtClean="0"/>
              <a:t>ematical</a:t>
            </a:r>
            <a:r>
              <a:rPr lang="x-none" sz="2000" dirty="0" smtClean="0"/>
              <a:t>, science and </a:t>
            </a:r>
            <a:r>
              <a:rPr lang="x-none" sz="2000" smtClean="0"/>
              <a:t>tehnology competence</a:t>
            </a:r>
            <a:endParaRPr lang="x-none" sz="2000" dirty="0" smtClean="0"/>
          </a:p>
          <a:p>
            <a:r>
              <a:rPr lang="x-none" sz="2000" dirty="0" smtClean="0"/>
              <a:t>Mutual </a:t>
            </a:r>
            <a:r>
              <a:rPr lang="x-none" sz="2000" dirty="0"/>
              <a:t>cooperation between </a:t>
            </a:r>
            <a:r>
              <a:rPr lang="x-none" sz="2000" dirty="0" smtClean="0"/>
              <a:t>students</a:t>
            </a:r>
            <a:r>
              <a:rPr lang="en-US" sz="2000" dirty="0" smtClean="0"/>
              <a:t>, developing teamwork</a:t>
            </a:r>
            <a:r>
              <a:rPr lang="sr-Latn-CS" sz="2000" dirty="0" smtClean="0"/>
              <a:t> skills</a:t>
            </a:r>
            <a:endParaRPr lang="x-none" sz="2000" dirty="0" smtClean="0"/>
          </a:p>
          <a:p>
            <a:r>
              <a:rPr lang="x-none" sz="2000" dirty="0"/>
              <a:t>Social and civic </a:t>
            </a:r>
            <a:r>
              <a:rPr lang="x-none" sz="2000" dirty="0" smtClean="0"/>
              <a:t>competence</a:t>
            </a:r>
            <a:endParaRPr lang="x-none" sz="2000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10798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 Pupils’ ages: </a:t>
            </a:r>
            <a:endParaRPr lang="el-GR" b="1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115616" y="2276872"/>
            <a:ext cx="7125112" cy="23042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x-none" sz="2000" dirty="0" smtClean="0"/>
              <a:t>High school </a:t>
            </a:r>
            <a:r>
              <a:rPr lang="x-none" sz="2000" smtClean="0"/>
              <a:t>students age</a:t>
            </a:r>
            <a:r>
              <a:rPr lang="sr-Latn-CS" sz="2000" dirty="0" smtClean="0"/>
              <a:t>d</a:t>
            </a:r>
            <a:r>
              <a:rPr lang="x-none" sz="2000" smtClean="0"/>
              <a:t> </a:t>
            </a:r>
            <a:r>
              <a:rPr lang="x-none" sz="2000" dirty="0" smtClean="0"/>
              <a:t>17-19 years</a:t>
            </a:r>
            <a:endParaRPr lang="en-US" sz="2000" dirty="0" smtClean="0"/>
          </a:p>
          <a:p>
            <a:endParaRPr lang="en-US" sz="2000" dirty="0" smtClean="0"/>
          </a:p>
          <a:p>
            <a:endParaRPr lang="en-US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5648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Curriculum areas/ domains involved: </a:t>
            </a:r>
            <a:endParaRPr lang="el-GR" b="1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115616" y="2276872"/>
            <a:ext cx="7125112" cy="3240360"/>
          </a:xfrm>
        </p:spPr>
        <p:txBody>
          <a:bodyPr>
            <a:normAutofit/>
          </a:bodyPr>
          <a:lstStyle/>
          <a:p>
            <a:r>
              <a:rPr lang="sr-Latn-RS" sz="2000" dirty="0" smtClean="0"/>
              <a:t>Computer science</a:t>
            </a:r>
            <a:r>
              <a:rPr lang="x-none" sz="2000" smtClean="0"/>
              <a:t> </a:t>
            </a:r>
            <a:r>
              <a:rPr lang="x-none" sz="2000" dirty="0" smtClean="0"/>
              <a:t>– </a:t>
            </a:r>
            <a:r>
              <a:rPr lang="en-US" sz="2000" dirty="0" err="1" smtClean="0"/>
              <a:t>importanc</a:t>
            </a:r>
            <a:r>
              <a:rPr lang="x-none" sz="2000" dirty="0" smtClean="0"/>
              <a:t>e </a:t>
            </a:r>
            <a:r>
              <a:rPr lang="en-US" sz="2000" dirty="0" smtClean="0"/>
              <a:t>of </a:t>
            </a:r>
            <a:r>
              <a:rPr lang="en-US" sz="2000" dirty="0"/>
              <a:t>using software for data analysis and </a:t>
            </a:r>
            <a:r>
              <a:rPr lang="en-US" sz="2000" dirty="0" smtClean="0"/>
              <a:t>creating</a:t>
            </a:r>
            <a:r>
              <a:rPr lang="x-none" sz="2000" smtClean="0"/>
              <a:t> </a:t>
            </a:r>
            <a:r>
              <a:rPr lang="en-US" sz="2000" dirty="0" smtClean="0"/>
              <a:t>graphs</a:t>
            </a:r>
            <a:endParaRPr lang="x-none" sz="2000" dirty="0" smtClean="0"/>
          </a:p>
          <a:p>
            <a:r>
              <a:rPr lang="x-none" sz="2000" dirty="0" smtClean="0"/>
              <a:t>Mathematics – </a:t>
            </a:r>
            <a:r>
              <a:rPr lang="x-none" sz="2000" smtClean="0"/>
              <a:t>analysis and </a:t>
            </a:r>
            <a:r>
              <a:rPr lang="en-US" sz="2000" dirty="0" smtClean="0"/>
              <a:t>interpreting</a:t>
            </a:r>
            <a:r>
              <a:rPr lang="x-none" sz="2000" smtClean="0"/>
              <a:t> data</a:t>
            </a:r>
            <a:endParaRPr lang="x-none" sz="2000" dirty="0" smtClean="0"/>
          </a:p>
          <a:p>
            <a:r>
              <a:rPr lang="x-none" sz="2000" dirty="0" smtClean="0"/>
              <a:t>I</a:t>
            </a:r>
            <a:r>
              <a:rPr lang="en-US" sz="2000" dirty="0" err="1" smtClean="0"/>
              <a:t>mplementation</a:t>
            </a:r>
            <a:r>
              <a:rPr lang="en-US" sz="2000" dirty="0" smtClean="0"/>
              <a:t> </a:t>
            </a:r>
            <a:r>
              <a:rPr lang="en-US" sz="2000" dirty="0"/>
              <a:t>of learning</a:t>
            </a:r>
            <a:r>
              <a:rPr lang="x-none" sz="2000" dirty="0" smtClean="0"/>
              <a:t> on </a:t>
            </a:r>
            <a:r>
              <a:rPr lang="en-US" sz="2000" dirty="0" smtClean="0"/>
              <a:t>Physical Chemistry</a:t>
            </a:r>
            <a:endParaRPr lang="x-none" sz="2000" dirty="0" smtClean="0"/>
          </a:p>
          <a:p>
            <a:r>
              <a:rPr lang="en-US" sz="2000" dirty="0"/>
              <a:t>Connection between ICT and </a:t>
            </a:r>
            <a:r>
              <a:rPr lang="sr-Latn-CS" sz="2000" dirty="0"/>
              <a:t>I</a:t>
            </a:r>
            <a:r>
              <a:rPr lang="sr-Latn-CS" sz="2000" dirty="0" smtClean="0"/>
              <a:t>n</a:t>
            </a:r>
            <a:r>
              <a:rPr lang="en-US" sz="2000" dirty="0" smtClean="0"/>
              <a:t>organic </a:t>
            </a:r>
            <a:r>
              <a:rPr lang="en-US" sz="2000" dirty="0"/>
              <a:t>chemical </a:t>
            </a:r>
            <a:r>
              <a:rPr lang="en-US" sz="2000" dirty="0" smtClean="0"/>
              <a:t>technology</a:t>
            </a:r>
            <a:endParaRPr lang="x-none" sz="2000" dirty="0" smtClean="0"/>
          </a:p>
          <a:p>
            <a:r>
              <a:rPr lang="en-US" sz="2000" dirty="0" smtClean="0"/>
              <a:t>Other skills</a:t>
            </a:r>
            <a:r>
              <a:rPr lang="x-none" sz="2000" dirty="0" smtClean="0"/>
              <a:t> – </a:t>
            </a:r>
            <a:r>
              <a:rPr lang="en-US" sz="2000" dirty="0" smtClean="0"/>
              <a:t>understand</a:t>
            </a:r>
            <a:r>
              <a:rPr lang="en-US" sz="2000" dirty="0"/>
              <a:t>, </a:t>
            </a:r>
            <a:r>
              <a:rPr lang="en-US" sz="2000" dirty="0" smtClean="0"/>
              <a:t>apply</a:t>
            </a:r>
            <a:r>
              <a:rPr lang="x-none" sz="2000" dirty="0" smtClean="0"/>
              <a:t>, creativity, decision making</a:t>
            </a:r>
            <a:r>
              <a:rPr lang="x-none" sz="2000" smtClean="0"/>
              <a:t>, com</a:t>
            </a:r>
            <a:r>
              <a:rPr lang="sr-Latn-CS" sz="2000" dirty="0" smtClean="0"/>
              <a:t>m</a:t>
            </a:r>
            <a:r>
              <a:rPr lang="x-none" sz="2000" smtClean="0"/>
              <a:t>unication</a:t>
            </a:r>
            <a:endParaRPr lang="en-US" sz="2000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32215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Which school needs does your scenario address?  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15616" y="2276872"/>
            <a:ext cx="7125112" cy="3096344"/>
          </a:xfrm>
        </p:spPr>
        <p:txBody>
          <a:bodyPr>
            <a:normAutofit/>
          </a:bodyPr>
          <a:lstStyle/>
          <a:p>
            <a:r>
              <a:rPr lang="x-none" sz="2400" smtClean="0"/>
              <a:t>Improvement</a:t>
            </a:r>
            <a:r>
              <a:rPr lang="sr-Latn-CS" sz="2400" dirty="0" smtClean="0"/>
              <a:t> of students’</a:t>
            </a:r>
            <a:r>
              <a:rPr lang="x-none" sz="2400" smtClean="0"/>
              <a:t> ICT skills</a:t>
            </a:r>
            <a:r>
              <a:rPr lang="sr-Latn-CS" sz="2400" dirty="0" smtClean="0"/>
              <a:t> needed</a:t>
            </a:r>
            <a:r>
              <a:rPr lang="en-US" sz="2400" dirty="0" smtClean="0"/>
              <a:t> </a:t>
            </a:r>
            <a:r>
              <a:rPr lang="en-US" sz="2400" dirty="0"/>
              <a:t>for their future </a:t>
            </a:r>
            <a:r>
              <a:rPr lang="en-US" sz="2400" dirty="0" smtClean="0"/>
              <a:t>jobs</a:t>
            </a:r>
            <a:endParaRPr lang="x-none" sz="2400" dirty="0" smtClean="0"/>
          </a:p>
          <a:p>
            <a:r>
              <a:rPr lang="sr-Latn-CS" sz="2400" dirty="0" smtClean="0"/>
              <a:t>Collaboration of t</a:t>
            </a:r>
            <a:r>
              <a:rPr lang="en-US" sz="2400" dirty="0" err="1" smtClean="0"/>
              <a:t>eachers</a:t>
            </a:r>
            <a:r>
              <a:rPr lang="sr-Latn-CS" sz="2400" dirty="0" smtClean="0"/>
              <a:t> of different subjects</a:t>
            </a:r>
            <a:endParaRPr lang="x-none" sz="2400" dirty="0" smtClean="0"/>
          </a:p>
          <a:p>
            <a:r>
              <a:rPr lang="en-US" sz="2400" dirty="0" smtClean="0"/>
              <a:t>Developing skills </a:t>
            </a:r>
            <a:r>
              <a:rPr lang="en-US" sz="2400" dirty="0"/>
              <a:t>of students as well as analysis and troubleshooting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2904911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116632"/>
            <a:ext cx="7125113" cy="924475"/>
          </a:xfrm>
        </p:spPr>
        <p:txBody>
          <a:bodyPr/>
          <a:lstStyle/>
          <a:p>
            <a:r>
              <a:rPr lang="en-US" b="1" dirty="0" smtClean="0"/>
              <a:t>Parental engagement 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196752"/>
            <a:ext cx="8568952" cy="4968552"/>
          </a:xfrm>
        </p:spPr>
        <p:txBody>
          <a:bodyPr>
            <a:normAutofit fontScale="92500" lnSpcReduction="20000"/>
          </a:bodyPr>
          <a:lstStyle/>
          <a:p>
            <a:pPr lvl="1"/>
            <a:r>
              <a:rPr lang="en-US" sz="2400" dirty="0" smtClean="0"/>
              <a:t>How are pupils’ parents engaged in the process or/ and implementation of the educational scenario? What is their role? </a:t>
            </a:r>
            <a:endParaRPr lang="x-none" sz="2400" dirty="0" smtClean="0"/>
          </a:p>
          <a:p>
            <a:pPr lvl="2"/>
            <a:r>
              <a:rPr lang="x-none" sz="2200" dirty="0"/>
              <a:t>E</a:t>
            </a:r>
            <a:r>
              <a:rPr lang="en-US" sz="2200" dirty="0" err="1"/>
              <a:t>xplain</a:t>
            </a:r>
            <a:r>
              <a:rPr lang="en-US" sz="2200" dirty="0"/>
              <a:t> </a:t>
            </a:r>
            <a:r>
              <a:rPr lang="en-US" sz="2200" dirty="0" smtClean="0"/>
              <a:t>to</a:t>
            </a:r>
            <a:r>
              <a:rPr lang="sr-Latn-CS" sz="2200" dirty="0" smtClean="0"/>
              <a:t> the</a:t>
            </a:r>
            <a:r>
              <a:rPr lang="en-US" sz="2200" dirty="0" smtClean="0"/>
              <a:t> </a:t>
            </a:r>
            <a:r>
              <a:rPr lang="en-US" sz="2200" dirty="0"/>
              <a:t>parents the importance of </a:t>
            </a:r>
            <a:r>
              <a:rPr lang="sr-Latn-CS" sz="2200" dirty="0" smtClean="0"/>
              <a:t>the </a:t>
            </a:r>
            <a:r>
              <a:rPr lang="en-US" sz="2200" dirty="0" smtClean="0"/>
              <a:t>use </a:t>
            </a:r>
            <a:r>
              <a:rPr lang="sr-Latn-CS" sz="2200" dirty="0" smtClean="0"/>
              <a:t>of </a:t>
            </a:r>
            <a:r>
              <a:rPr lang="en-US" sz="2200" dirty="0" smtClean="0"/>
              <a:t>computers</a:t>
            </a:r>
            <a:r>
              <a:rPr lang="x-none" sz="2200" smtClean="0"/>
              <a:t> </a:t>
            </a:r>
            <a:r>
              <a:rPr lang="x-none" sz="2200" dirty="0"/>
              <a:t>for education</a:t>
            </a:r>
            <a:r>
              <a:rPr lang="en-US" sz="2200" dirty="0"/>
              <a:t> in class of homeroom teacher</a:t>
            </a:r>
            <a:endParaRPr lang="x-none" sz="2200" dirty="0"/>
          </a:p>
          <a:p>
            <a:pPr lvl="2"/>
            <a:r>
              <a:rPr lang="x-none" sz="2200" dirty="0" smtClean="0"/>
              <a:t>Questionnaire </a:t>
            </a:r>
            <a:r>
              <a:rPr lang="x-none" sz="2200" dirty="0"/>
              <a:t>for </a:t>
            </a:r>
            <a:r>
              <a:rPr lang="x-none" sz="2200" dirty="0" smtClean="0"/>
              <a:t>parents on</a:t>
            </a:r>
            <a:r>
              <a:rPr lang="en-US" sz="2200" dirty="0" smtClean="0"/>
              <a:t> "Can </a:t>
            </a:r>
            <a:r>
              <a:rPr lang="x-none" sz="2200" smtClean="0"/>
              <a:t>you</a:t>
            </a:r>
            <a:r>
              <a:rPr lang="en-US" sz="2200" dirty="0" smtClean="0"/>
              <a:t> monitor </a:t>
            </a:r>
            <a:r>
              <a:rPr lang="en-US" sz="2200" dirty="0"/>
              <a:t>the </a:t>
            </a:r>
            <a:r>
              <a:rPr lang="sr-Latn-CS" sz="2200" dirty="0" smtClean="0"/>
              <a:t>achievement </a:t>
            </a:r>
            <a:r>
              <a:rPr lang="en-US" sz="2200" dirty="0" smtClean="0"/>
              <a:t>of </a:t>
            </a:r>
            <a:r>
              <a:rPr lang="x-none" sz="2200" dirty="0" smtClean="0"/>
              <a:t>your</a:t>
            </a:r>
            <a:r>
              <a:rPr lang="en-US" sz="2200" dirty="0" smtClean="0"/>
              <a:t> children in school using ICT</a:t>
            </a:r>
            <a:r>
              <a:rPr lang="x-none" sz="2200" dirty="0" smtClean="0"/>
              <a:t>?"</a:t>
            </a:r>
          </a:p>
          <a:p>
            <a:pPr lvl="2"/>
            <a:r>
              <a:rPr lang="en-US" sz="2200" dirty="0" smtClean="0"/>
              <a:t>Parents </a:t>
            </a:r>
            <a:r>
              <a:rPr lang="sr-Latn-CS" sz="2200" dirty="0" smtClean="0"/>
              <a:t>are </a:t>
            </a:r>
            <a:r>
              <a:rPr lang="en-US" sz="2200" dirty="0" smtClean="0"/>
              <a:t>informed </a:t>
            </a:r>
            <a:r>
              <a:rPr lang="en-US" sz="2200" dirty="0"/>
              <a:t>about the </a:t>
            </a:r>
            <a:r>
              <a:rPr lang="x-none" sz="2200" dirty="0" smtClean="0"/>
              <a:t>student</a:t>
            </a:r>
            <a:r>
              <a:rPr lang="en-US" sz="2200" dirty="0" smtClean="0"/>
              <a:t>’s </a:t>
            </a:r>
            <a:r>
              <a:rPr lang="x-none" sz="2200" dirty="0" smtClean="0"/>
              <a:t>work on a teacher</a:t>
            </a:r>
            <a:r>
              <a:rPr lang="en-US" sz="2200" dirty="0" smtClean="0"/>
              <a:t>’</a:t>
            </a:r>
            <a:r>
              <a:rPr lang="x-none" sz="2200" dirty="0" smtClean="0"/>
              <a:t>s </a:t>
            </a:r>
            <a:r>
              <a:rPr lang="en-US" sz="2200" dirty="0" smtClean="0"/>
              <a:t>web</a:t>
            </a:r>
            <a:r>
              <a:rPr lang="x-none" sz="2200" dirty="0" smtClean="0"/>
              <a:t>site</a:t>
            </a:r>
          </a:p>
          <a:p>
            <a:pPr lvl="2"/>
            <a:r>
              <a:rPr lang="sr-Latn-CS" sz="2200" dirty="0" smtClean="0"/>
              <a:t>P</a:t>
            </a:r>
            <a:r>
              <a:rPr lang="en-US" sz="2200" dirty="0" err="1" smtClean="0"/>
              <a:t>arents</a:t>
            </a:r>
            <a:r>
              <a:rPr lang="en-US" sz="2200" dirty="0" smtClean="0"/>
              <a:t> </a:t>
            </a:r>
            <a:r>
              <a:rPr lang="en-US" sz="2200" dirty="0"/>
              <a:t>are engaged </a:t>
            </a:r>
            <a:r>
              <a:rPr lang="sr-Latn-CS" sz="2200" dirty="0" smtClean="0"/>
              <a:t>in their children’s </a:t>
            </a:r>
            <a:r>
              <a:rPr lang="en-US" sz="2200" dirty="0" smtClean="0"/>
              <a:t>learning</a:t>
            </a:r>
            <a:r>
              <a:rPr lang="sr-Latn-CS" sz="2200" dirty="0" smtClean="0"/>
              <a:t> process on how to</a:t>
            </a:r>
            <a:r>
              <a:rPr lang="en-US" sz="2200" dirty="0" smtClean="0"/>
              <a:t> us</a:t>
            </a:r>
            <a:r>
              <a:rPr lang="sr-Latn-CS" sz="2200" dirty="0" smtClean="0"/>
              <a:t>e</a:t>
            </a:r>
            <a:r>
              <a:rPr lang="en-US" sz="2200" dirty="0" smtClean="0"/>
              <a:t> </a:t>
            </a:r>
            <a:r>
              <a:rPr lang="en-US" sz="2200" dirty="0"/>
              <a:t>computers</a:t>
            </a:r>
            <a:r>
              <a:rPr lang="x-none" sz="2200" dirty="0"/>
              <a:t> and internet </a:t>
            </a:r>
            <a:r>
              <a:rPr lang="x-none" sz="2200" dirty="0" smtClean="0"/>
              <a:t>safely</a:t>
            </a:r>
          </a:p>
          <a:p>
            <a:pPr marL="914400" lvl="2" indent="0">
              <a:buNone/>
            </a:pPr>
            <a:endParaRPr lang="x-none" sz="1800" dirty="0" smtClean="0"/>
          </a:p>
          <a:p>
            <a:pPr lvl="1"/>
            <a:r>
              <a:rPr lang="en-US" sz="2400" dirty="0" smtClean="0"/>
              <a:t>Which school needs does their engagement in this scenario intend to serve?</a:t>
            </a:r>
            <a:r>
              <a:rPr lang="en-US" sz="2400" dirty="0"/>
              <a:t> </a:t>
            </a:r>
            <a:endParaRPr lang="x-none" sz="2400" dirty="0" smtClean="0"/>
          </a:p>
          <a:p>
            <a:pPr lvl="2"/>
            <a:r>
              <a:rPr lang="sr-Latn-CS" sz="2200" dirty="0" smtClean="0"/>
              <a:t>I</a:t>
            </a:r>
            <a:r>
              <a:rPr lang="en-US" sz="2200" dirty="0" err="1" smtClean="0"/>
              <a:t>nvolvement</a:t>
            </a:r>
            <a:r>
              <a:rPr lang="en-US" sz="2200" dirty="0" smtClean="0"/>
              <a:t> </a:t>
            </a:r>
            <a:r>
              <a:rPr lang="en-US" sz="2200" dirty="0"/>
              <a:t>of parents in school </a:t>
            </a:r>
            <a:r>
              <a:rPr lang="en-US" sz="2200" dirty="0" smtClean="0"/>
              <a:t>life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1387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116632"/>
            <a:ext cx="7125113" cy="924475"/>
          </a:xfrm>
        </p:spPr>
        <p:txBody>
          <a:bodyPr/>
          <a:lstStyle/>
          <a:p>
            <a:r>
              <a:rPr lang="en-US" b="1" dirty="0" smtClean="0"/>
              <a:t>Parental engagement 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196752"/>
            <a:ext cx="8568952" cy="4608512"/>
          </a:xfrm>
        </p:spPr>
        <p:txBody>
          <a:bodyPr>
            <a:normAutofit/>
          </a:bodyPr>
          <a:lstStyle/>
          <a:p>
            <a:r>
              <a:rPr lang="en-US" sz="2400" dirty="0" smtClean="0"/>
              <a:t>What are the expected benefits from parents’ engagement in this scenario?</a:t>
            </a:r>
            <a:endParaRPr lang="x-none" sz="2400" dirty="0" smtClean="0"/>
          </a:p>
          <a:p>
            <a:pPr marL="0" indent="0">
              <a:buNone/>
            </a:pPr>
            <a:endParaRPr lang="x-none" dirty="0" smtClean="0"/>
          </a:p>
          <a:p>
            <a:pPr lvl="1"/>
            <a:r>
              <a:rPr lang="x-none" sz="2000" smtClean="0"/>
              <a:t>Parents </a:t>
            </a:r>
            <a:r>
              <a:rPr lang="sr-Latn-CS" sz="2000" dirty="0" smtClean="0"/>
              <a:t>can </a:t>
            </a:r>
            <a:r>
              <a:rPr lang="x-none" sz="2000" smtClean="0"/>
              <a:t>c</a:t>
            </a:r>
            <a:r>
              <a:rPr lang="en-US" sz="2000" dirty="0" err="1" smtClean="0"/>
              <a:t>ompar</a:t>
            </a:r>
            <a:r>
              <a:rPr lang="sr-Latn-CS" sz="2000" dirty="0" smtClean="0"/>
              <a:t>e</a:t>
            </a:r>
            <a:r>
              <a:rPr lang="en-US" sz="2000" dirty="0" smtClean="0"/>
              <a:t> </a:t>
            </a:r>
            <a:r>
              <a:rPr lang="sr-Latn-CS" sz="2000" dirty="0" smtClean="0"/>
              <a:t>the </a:t>
            </a:r>
            <a:r>
              <a:rPr lang="en-US" sz="2000" dirty="0" smtClean="0"/>
              <a:t>learning</a:t>
            </a:r>
            <a:r>
              <a:rPr lang="sr-Latn-CS" sz="2000" dirty="0" smtClean="0"/>
              <a:t> processes</a:t>
            </a:r>
            <a:r>
              <a:rPr lang="en-US" sz="2000" dirty="0" smtClean="0"/>
              <a:t> in the past and </a:t>
            </a:r>
            <a:r>
              <a:rPr lang="sr-Latn-CS" sz="2000" dirty="0" smtClean="0"/>
              <a:t>nowadays</a:t>
            </a:r>
            <a:r>
              <a:rPr lang="x-none" sz="2000" smtClean="0"/>
              <a:t>! </a:t>
            </a:r>
            <a:r>
              <a:rPr lang="en-US" sz="2000" dirty="0" smtClean="0"/>
              <a:t>How much education has been </a:t>
            </a:r>
            <a:r>
              <a:rPr lang="en-US" sz="2000" dirty="0" err="1" smtClean="0"/>
              <a:t>chang</a:t>
            </a:r>
            <a:r>
              <a:rPr lang="sr-Latn-CS" sz="2000" dirty="0" smtClean="0"/>
              <a:t>ed</a:t>
            </a:r>
            <a:r>
              <a:rPr lang="x-none" sz="2000" smtClean="0"/>
              <a:t>?</a:t>
            </a:r>
            <a:endParaRPr lang="x-none" sz="2000" dirty="0" smtClean="0"/>
          </a:p>
          <a:p>
            <a:pPr lvl="1"/>
            <a:r>
              <a:rPr lang="sr-Latn-CS" sz="2000" dirty="0" smtClean="0"/>
              <a:t>B</a:t>
            </a:r>
            <a:r>
              <a:rPr lang="en-US" sz="2000" dirty="0" err="1" smtClean="0"/>
              <a:t>etter</a:t>
            </a:r>
            <a:r>
              <a:rPr lang="en-US" sz="2000" dirty="0" smtClean="0"/>
              <a:t> </a:t>
            </a:r>
            <a:r>
              <a:rPr lang="en-US" sz="2000" dirty="0"/>
              <a:t>understanding </a:t>
            </a:r>
            <a:r>
              <a:rPr lang="x-none" sz="2000" dirty="0"/>
              <a:t>between </a:t>
            </a:r>
            <a:r>
              <a:rPr lang="en-US" sz="2000" dirty="0" smtClean="0"/>
              <a:t>parent</a:t>
            </a:r>
            <a:r>
              <a:rPr lang="x-none" sz="2000" dirty="0" smtClean="0"/>
              <a:t>s and </a:t>
            </a:r>
            <a:r>
              <a:rPr lang="x-none" sz="2000" dirty="0"/>
              <a:t>their </a:t>
            </a:r>
            <a:r>
              <a:rPr lang="x-none" sz="2000" dirty="0" smtClean="0"/>
              <a:t>children </a:t>
            </a:r>
            <a:r>
              <a:rPr lang="x-none" sz="2000" smtClean="0"/>
              <a:t>and teachers </a:t>
            </a:r>
            <a:r>
              <a:rPr lang="x-none" sz="2000" dirty="0" smtClean="0"/>
              <a:t>as well</a:t>
            </a:r>
            <a:endParaRPr lang="en-US" sz="2000" dirty="0" smtClean="0"/>
          </a:p>
          <a:p>
            <a:pPr lvl="1"/>
            <a:r>
              <a:rPr lang="x-none" sz="2000" dirty="0" smtClean="0"/>
              <a:t>P</a:t>
            </a:r>
            <a:r>
              <a:rPr lang="en-US" sz="2000" dirty="0" err="1" smtClean="0"/>
              <a:t>arents</a:t>
            </a:r>
            <a:r>
              <a:rPr lang="en-US" sz="2000" dirty="0" smtClean="0"/>
              <a:t> </a:t>
            </a:r>
            <a:r>
              <a:rPr lang="en-US" sz="2000" dirty="0"/>
              <a:t>will understand the importance of using ICT today and in the </a:t>
            </a:r>
            <a:r>
              <a:rPr lang="en-US" sz="2000" dirty="0" smtClean="0"/>
              <a:t>future</a:t>
            </a:r>
            <a:endParaRPr lang="x-none" sz="2000" dirty="0" smtClean="0"/>
          </a:p>
          <a:p>
            <a:pPr lvl="1"/>
            <a:r>
              <a:rPr lang="en-US" sz="2000" dirty="0"/>
              <a:t>Parents can </a:t>
            </a:r>
            <a:r>
              <a:rPr lang="sr-Latn-CS" sz="2000" dirty="0" smtClean="0"/>
              <a:t>have influence </a:t>
            </a:r>
            <a:r>
              <a:rPr lang="x-none" sz="2000" smtClean="0"/>
              <a:t>on </a:t>
            </a:r>
            <a:r>
              <a:rPr lang="en-US" sz="2000" dirty="0" smtClean="0"/>
              <a:t>invest</a:t>
            </a:r>
            <a:r>
              <a:rPr lang="sr-Latn-CS" sz="2000" dirty="0" smtClean="0"/>
              <a:t>ing</a:t>
            </a:r>
            <a:r>
              <a:rPr lang="en-US" sz="2000" dirty="0" smtClean="0"/>
              <a:t> </a:t>
            </a:r>
            <a:r>
              <a:rPr lang="en-US" sz="2000" dirty="0"/>
              <a:t>in ICT equipment</a:t>
            </a:r>
            <a:r>
              <a:rPr lang="x-none" sz="2000" dirty="0" smtClean="0"/>
              <a:t>  through </a:t>
            </a:r>
            <a:r>
              <a:rPr lang="x-none" sz="2000" smtClean="0"/>
              <a:t>P</a:t>
            </a:r>
            <a:r>
              <a:rPr lang="en-US" sz="2000" dirty="0" err="1" smtClean="0"/>
              <a:t>arent</a:t>
            </a:r>
            <a:r>
              <a:rPr lang="sr-Latn-CS" sz="2000" dirty="0" smtClean="0"/>
              <a:t>s’</a:t>
            </a:r>
            <a:r>
              <a:rPr lang="en-US" sz="2000" dirty="0" smtClean="0"/>
              <a:t> </a:t>
            </a:r>
            <a:r>
              <a:rPr lang="en-US" sz="2000" dirty="0"/>
              <a:t>Council</a:t>
            </a:r>
            <a:endParaRPr lang="x-none" sz="2000" dirty="0"/>
          </a:p>
          <a:p>
            <a:pPr lvl="1"/>
            <a:endParaRPr lang="x-none" sz="2000" dirty="0"/>
          </a:p>
        </p:txBody>
      </p:sp>
    </p:spTree>
    <p:extLst>
      <p:ext uri="{BB962C8B-B14F-4D97-AF65-F5344CB8AC3E}">
        <p14:creationId xmlns:p14="http://schemas.microsoft.com/office/powerpoint/2010/main" val="1235073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116632"/>
            <a:ext cx="7125113" cy="924475"/>
          </a:xfrm>
        </p:spPr>
        <p:txBody>
          <a:bodyPr/>
          <a:lstStyle/>
          <a:p>
            <a:r>
              <a:rPr lang="en-US" b="1" dirty="0" smtClean="0"/>
              <a:t>Phase 1: Preparation  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2132856"/>
            <a:ext cx="8568952" cy="4464496"/>
          </a:xfrm>
        </p:spPr>
        <p:txBody>
          <a:bodyPr>
            <a:normAutofit/>
          </a:bodyPr>
          <a:lstStyle/>
          <a:p>
            <a:r>
              <a:rPr lang="en-US" sz="2400" dirty="0" smtClean="0"/>
              <a:t>Please describe the preparation that the teacher needs to do before implementing the scenario. Define steps and activities, if applicable.</a:t>
            </a:r>
            <a:endParaRPr lang="x-none" sz="2400" dirty="0" smtClean="0"/>
          </a:p>
          <a:p>
            <a:pPr marL="0" indent="0">
              <a:buNone/>
            </a:pPr>
            <a:endParaRPr lang="x-none" sz="2400" dirty="0" smtClean="0"/>
          </a:p>
          <a:p>
            <a:pPr lvl="1"/>
            <a:r>
              <a:rPr lang="en-US" sz="2000" dirty="0"/>
              <a:t>Search for teaching materials and </a:t>
            </a:r>
            <a:r>
              <a:rPr lang="en-US" sz="2000" dirty="0" err="1" smtClean="0"/>
              <a:t>creat</a:t>
            </a:r>
            <a:r>
              <a:rPr lang="sr-Latn-CS" sz="2000" dirty="0" smtClean="0"/>
              <a:t>e</a:t>
            </a:r>
            <a:r>
              <a:rPr lang="en-US" sz="2000" dirty="0" smtClean="0"/>
              <a:t> </a:t>
            </a:r>
            <a:r>
              <a:rPr lang="en-US" sz="2000" dirty="0"/>
              <a:t>instructions for </a:t>
            </a:r>
            <a:r>
              <a:rPr lang="en-US" sz="2000" dirty="0" smtClean="0"/>
              <a:t>lesson</a:t>
            </a:r>
            <a:r>
              <a:rPr lang="x-none" sz="2000" dirty="0" smtClean="0"/>
              <a:t>s</a:t>
            </a:r>
          </a:p>
          <a:p>
            <a:pPr lvl="1"/>
            <a:r>
              <a:rPr lang="sr-Latn-CS" sz="2000" dirty="0" smtClean="0"/>
              <a:t>Putting</a:t>
            </a:r>
            <a:r>
              <a:rPr lang="en-US" sz="2000" dirty="0" smtClean="0"/>
              <a:t> </a:t>
            </a:r>
            <a:r>
              <a:rPr lang="en-US" sz="2000" dirty="0"/>
              <a:t>educational material on the </a:t>
            </a:r>
            <a:r>
              <a:rPr lang="sr-Latn-CS" sz="2000" dirty="0" smtClean="0"/>
              <a:t>web </a:t>
            </a:r>
            <a:r>
              <a:rPr lang="en-US" sz="2000" dirty="0" smtClean="0"/>
              <a:t>site</a:t>
            </a:r>
            <a:endParaRPr lang="x-none" sz="2000" dirty="0" smtClean="0"/>
          </a:p>
          <a:p>
            <a:pPr lvl="1"/>
            <a:r>
              <a:rPr lang="x-none" sz="2000" dirty="0" smtClean="0"/>
              <a:t>C</a:t>
            </a:r>
            <a:r>
              <a:rPr lang="en-US" sz="2000" dirty="0" err="1" smtClean="0"/>
              <a:t>hecking</a:t>
            </a:r>
            <a:r>
              <a:rPr lang="en-US" sz="2000" dirty="0" smtClean="0"/>
              <a:t> </a:t>
            </a:r>
            <a:r>
              <a:rPr lang="en-US" sz="2000" dirty="0"/>
              <a:t>software on 20 computers in the </a:t>
            </a:r>
            <a:r>
              <a:rPr lang="en-US" sz="2000" dirty="0" smtClean="0"/>
              <a:t>lab</a:t>
            </a:r>
            <a:r>
              <a:rPr lang="x-none" sz="2000" dirty="0" smtClean="0"/>
              <a:t> and prepare conection </a:t>
            </a:r>
            <a:r>
              <a:rPr lang="x-none" sz="2000" smtClean="0"/>
              <a:t>of </a:t>
            </a:r>
            <a:r>
              <a:rPr lang="sr-Latn-CS" sz="2000" dirty="0" smtClean="0"/>
              <a:t>the </a:t>
            </a:r>
            <a:r>
              <a:rPr lang="x-none" sz="2000" smtClean="0"/>
              <a:t>projector </a:t>
            </a:r>
            <a:r>
              <a:rPr lang="x-none" sz="2000" dirty="0" smtClean="0"/>
              <a:t>on teacher</a:t>
            </a:r>
            <a:r>
              <a:rPr lang="en-US" sz="2000" dirty="0" smtClean="0"/>
              <a:t>’</a:t>
            </a:r>
            <a:r>
              <a:rPr lang="x-none" sz="2000" dirty="0" smtClean="0"/>
              <a:t>s computer</a:t>
            </a:r>
            <a:endParaRPr lang="en-US" sz="2000" dirty="0" smtClean="0"/>
          </a:p>
          <a:p>
            <a:pPr lvl="1"/>
            <a:r>
              <a:rPr lang="x-none" sz="2000" dirty="0" smtClean="0"/>
              <a:t>N</a:t>
            </a:r>
            <a:r>
              <a:rPr lang="en-US" sz="2000" dirty="0" err="1" smtClean="0"/>
              <a:t>otify</a:t>
            </a:r>
            <a:r>
              <a:rPr lang="en-US" sz="2000" dirty="0" smtClean="0"/>
              <a:t> </a:t>
            </a:r>
            <a:r>
              <a:rPr lang="en-US" sz="2000" dirty="0"/>
              <a:t>parents by e-mail </a:t>
            </a:r>
            <a:r>
              <a:rPr lang="sr-Latn-CS" sz="2000" dirty="0" smtClean="0"/>
              <a:t>about the address of </a:t>
            </a:r>
            <a:r>
              <a:rPr lang="en-US" sz="2000" dirty="0" smtClean="0"/>
              <a:t>the </a:t>
            </a:r>
            <a:r>
              <a:rPr lang="en-US" sz="2000" dirty="0"/>
              <a:t>website where there </a:t>
            </a:r>
            <a:r>
              <a:rPr lang="en-US" sz="2000" dirty="0" smtClean="0"/>
              <a:t>student</a:t>
            </a:r>
            <a:r>
              <a:rPr lang="sr-Latn-CS" sz="2000" dirty="0" smtClean="0"/>
              <a:t>s’</a:t>
            </a:r>
            <a:r>
              <a:rPr lang="en-US" sz="2000" dirty="0" smtClean="0"/>
              <a:t> works</a:t>
            </a:r>
            <a:r>
              <a:rPr lang="sr-Latn-CS" sz="2000" dirty="0" smtClean="0"/>
              <a:t> are</a:t>
            </a:r>
            <a:endParaRPr lang="x-none" sz="2000" dirty="0" smtClean="0"/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endParaRPr lang="en-US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4022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ummer">
  <a:themeElements>
    <a:clrScheme name="Summer">
      <a:dk1>
        <a:sysClr val="windowText" lastClr="000000"/>
      </a:dk1>
      <a:lt1>
        <a:sysClr val="window" lastClr="FFFFFF"/>
      </a:lt1>
      <a:dk2>
        <a:srgbClr val="E89117"/>
      </a:dk2>
      <a:lt2>
        <a:srgbClr val="FEDD78"/>
      </a:lt2>
      <a:accent1>
        <a:srgbClr val="A1B633"/>
      </a:accent1>
      <a:accent2>
        <a:srgbClr val="C4D73F"/>
      </a:accent2>
      <a:accent3>
        <a:srgbClr val="FFCE2D"/>
      </a:accent3>
      <a:accent4>
        <a:srgbClr val="FFA600"/>
      </a:accent4>
      <a:accent5>
        <a:srgbClr val="ED5E00"/>
      </a:accent5>
      <a:accent6>
        <a:srgbClr val="C62D03"/>
      </a:accent6>
      <a:hlink>
        <a:srgbClr val="408080"/>
      </a:hlink>
      <a:folHlink>
        <a:srgbClr val="5EAEAE"/>
      </a:folHlink>
    </a:clrScheme>
    <a:fontScheme name="Summer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ummer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atMod val="120000"/>
                <a:lumMod val="11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shade val="80000"/>
                <a:hueMod val="110000"/>
                <a:satMod val="120000"/>
              </a:schemeClr>
            </a:gs>
            <a:gs pos="100000">
              <a:schemeClr val="phClr">
                <a:shade val="60000"/>
                <a:hueMod val="40000"/>
                <a:satMod val="120000"/>
                <a:lumMod val="103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hade val="80000"/>
                <a:hueMod val="110000"/>
                <a:satMod val="130000"/>
                <a:lumMod val="100000"/>
              </a:schemeClr>
            </a:gs>
            <a:gs pos="100000">
              <a:schemeClr val="phClr">
                <a:shade val="60000"/>
                <a:hueMod val="40000"/>
                <a:satMod val="120000"/>
                <a:lumMod val="103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TC101972873[[fn=Summer]]</Template>
  <TotalTime>2188</TotalTime>
  <Words>906</Words>
  <Application>Microsoft Office PowerPoint</Application>
  <PresentationFormat>On-screen Show (4:3)</PresentationFormat>
  <Paragraphs>103</Paragraphs>
  <Slides>13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Summer</vt:lpstr>
      <vt:lpstr>Open Discovery Space Summer School 2014 Marathon, Greece, July 13-18 </vt:lpstr>
      <vt:lpstr>Basic info on the scenario:</vt:lpstr>
      <vt:lpstr>Educational objectives and pupils’ competences targeted: </vt:lpstr>
      <vt:lpstr> Pupils’ ages: </vt:lpstr>
      <vt:lpstr>Curriculum areas/ domains involved: </vt:lpstr>
      <vt:lpstr>Which school needs does your scenario address?  </vt:lpstr>
      <vt:lpstr>Parental engagement </vt:lpstr>
      <vt:lpstr>Parental engagement </vt:lpstr>
      <vt:lpstr>Phase 1: Preparation  </vt:lpstr>
      <vt:lpstr>Phase 2: Implementation   </vt:lpstr>
      <vt:lpstr>Phase 2: Assessment   </vt:lpstr>
      <vt:lpstr>Resources</vt:lpstr>
      <vt:lpstr>Resources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Open Discovery Space Summer Academy 2014</dc:title>
  <dc:creator>Chelioti Eleni</dc:creator>
  <cp:lastModifiedBy>hp</cp:lastModifiedBy>
  <cp:revision>75</cp:revision>
  <dcterms:created xsi:type="dcterms:W3CDTF">2014-06-12T09:44:21Z</dcterms:created>
  <dcterms:modified xsi:type="dcterms:W3CDTF">2014-07-07T00:22:09Z</dcterms:modified>
</cp:coreProperties>
</file>