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71" r:id="rId14"/>
    <p:sldId id="267" r:id="rId15"/>
    <p:sldId id="269" r:id="rId1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dirty="0"/>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9F9B18-C178-454A-B2C4-5180EBDA6A70}" type="datetimeFigureOut">
              <a:rPr lang="el-GR" smtClean="0"/>
              <a:pPr/>
              <a:t>6/7/2014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C9F9B18-C178-454A-B2C4-5180EBDA6A70}" type="datetimeFigureOut">
              <a:rPr lang="el-GR" smtClean="0"/>
              <a:pPr/>
              <a:t>6/7/2014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9F9B18-C178-454A-B2C4-5180EBDA6A70}" type="datetimeFigureOut">
              <a:rPr lang="el-GR" smtClean="0"/>
              <a:pPr/>
              <a:t>6/7/2014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9F9B18-C178-454A-B2C4-5180EBDA6A70}" type="datetimeFigureOut">
              <a:rPr lang="el-GR" smtClean="0"/>
              <a:pPr/>
              <a:t>6/7/2014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09442" y="1812927"/>
            <a:ext cx="347127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63280" y="1812927"/>
            <a:ext cx="34712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9F9B18-C178-454A-B2C4-5180EBDA6A70}" type="datetimeFigureOut">
              <a:rPr lang="el-GR" smtClean="0"/>
              <a:pPr/>
              <a:t>6/7/2014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9F9B18-C178-454A-B2C4-5180EBDA6A70}" type="datetimeFigureOut">
              <a:rPr lang="el-GR" smtClean="0"/>
              <a:pPr/>
              <a:t>6/7/2014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F9B18-C178-454A-B2C4-5180EBDA6A70}" type="datetimeFigureOut">
              <a:rPr lang="el-GR" smtClean="0"/>
              <a:pPr/>
              <a:t>6/7/2014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F9B18-C178-454A-B2C4-5180EBDA6A70}" type="datetimeFigureOut">
              <a:rPr lang="el-GR" smtClean="0"/>
              <a:pPr/>
              <a:t>6/7/2014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3" y="1387058"/>
            <a:ext cx="3297953"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3" y="2500312"/>
            <a:ext cx="3297954"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F9B18-C178-454A-B2C4-5180EBDA6A70}" type="datetimeFigureOut">
              <a:rPr lang="el-GR" smtClean="0"/>
              <a:pPr/>
              <a:t>6/7/2014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A1E926-0022-403E-962D-4BEE7D175F92}" type="slidenum">
              <a:rPr lang="el-GR" smtClean="0"/>
              <a:pPr/>
              <a:t>‹#›</a:t>
            </a:fld>
            <a:endParaRPr lang="el-GR"/>
          </a:p>
        </p:txBody>
      </p:sp>
      <p:grpSp>
        <p:nvGrpSpPr>
          <p:cNvPr id="16" name="Group 15"/>
          <p:cNvGrpSpPr/>
          <p:nvPr/>
        </p:nvGrpSpPr>
        <p:grpSpPr>
          <a:xfrm>
            <a:off x="4516154" y="994387"/>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674192" y="1601512"/>
            <a:ext cx="3429000" cy="3429000"/>
          </a:xfrm>
          <a:prstGeom prst="ellipse">
            <a:avLst/>
          </a:prstGeom>
          <a:ln w="76200">
            <a:solidFill>
              <a:schemeClr val="tx2">
                <a:lumMod val="75000"/>
              </a:schemeClr>
            </a:solidFill>
          </a:ln>
        </p:spPr>
        <p:txBody>
          <a:bodyPr/>
          <a:lstStyle/>
          <a:p>
            <a:r>
              <a:rPr lang="en-US" smtClean="0"/>
              <a:t>Click icon to add picture</a:t>
            </a:r>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F9B18-C178-454A-B2C4-5180EBDA6A70}" type="datetimeFigureOut">
              <a:rPr lang="el-GR" smtClean="0"/>
              <a:pPr/>
              <a:t>6/7/2014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F9B18-C178-454A-B2C4-5180EBDA6A70}" type="datetimeFigureOut">
              <a:rPr lang="el-GR" smtClean="0"/>
              <a:pPr/>
              <a:t>6/7/2014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A1E926-0022-403E-962D-4BEE7D175F92}" type="slidenum">
              <a:rPr lang="el-GR" smtClean="0"/>
              <a:pPr/>
              <a:t>‹#›</a:t>
            </a:fld>
            <a:endParaRPr lang="el-G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6" name="Oval 55"/>
          <p:cNvSpPr>
            <a:spLocks noChangeAspect="1"/>
          </p:cNvSpPr>
          <p:nvPr/>
        </p:nvSpPr>
        <p:spPr>
          <a:xfrm>
            <a:off x="-69625" y="4042576"/>
            <a:ext cx="1743945" cy="1909234"/>
          </a:xfrm>
          <a:custGeom>
            <a:avLst/>
            <a:gdLst/>
            <a:ahLst/>
            <a:cxnLst/>
            <a:rect l="l" t="t" r="r" b="b"/>
            <a:pathLst>
              <a:path w="1743945" h="1909234">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3" name="Oval 52"/>
          <p:cNvSpPr>
            <a:spLocks noChangeAspect="1"/>
          </p:cNvSpPr>
          <p:nvPr/>
        </p:nvSpPr>
        <p:spPr>
          <a:xfrm>
            <a:off x="520638" y="1095310"/>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2" name="Oval 51"/>
          <p:cNvSpPr>
            <a:spLocks noChangeAspect="1"/>
          </p:cNvSpPr>
          <p:nvPr/>
        </p:nvSpPr>
        <p:spPr>
          <a:xfrm>
            <a:off x="1878729" y="282933"/>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4" name="Oval 53"/>
          <p:cNvSpPr>
            <a:spLocks noChangeAspect="1"/>
          </p:cNvSpPr>
          <p:nvPr/>
        </p:nvSpPr>
        <p:spPr>
          <a:xfrm>
            <a:off x="520637" y="5729135"/>
            <a:ext cx="1909234" cy="1193756"/>
          </a:xfrm>
          <a:custGeom>
            <a:avLst/>
            <a:gdLst/>
            <a:ahLst/>
            <a:cxnLst/>
            <a:rect l="l" t="t" r="r" b="b"/>
            <a:pathLst>
              <a:path w="1909234" h="1193756">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0" name="Oval 129"/>
          <p:cNvSpPr>
            <a:spLocks noChangeAspect="1"/>
          </p:cNvSpPr>
          <p:nvPr/>
        </p:nvSpPr>
        <p:spPr>
          <a:xfrm>
            <a:off x="-46711" y="-61709"/>
            <a:ext cx="1449107" cy="1677064"/>
          </a:xfrm>
          <a:custGeom>
            <a:avLst/>
            <a:gdLst/>
            <a:ahLst/>
            <a:cxnLst/>
            <a:rect l="l" t="t" r="r" b="b"/>
            <a:pathLst>
              <a:path w="1449107" h="1677064">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chemeClr val="tx2">
              <a:lumMod val="75000"/>
              <a:alpha val="14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1" name="Oval 130"/>
          <p:cNvSpPr>
            <a:spLocks noChangeAspect="1"/>
          </p:cNvSpPr>
          <p:nvPr/>
        </p:nvSpPr>
        <p:spPr>
          <a:xfrm>
            <a:off x="924113" y="-161623"/>
            <a:ext cx="1909233" cy="1909233"/>
          </a:xfrm>
          <a:prstGeom prst="ellipse">
            <a:avLst/>
          </a:prstGeom>
          <a:solidFill>
            <a:schemeClr val="tx2">
              <a:lumMod val="75000"/>
              <a:alpha val="2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2" name="Oval 131"/>
          <p:cNvSpPr>
            <a:spLocks noChangeAspect="1"/>
          </p:cNvSpPr>
          <p:nvPr/>
        </p:nvSpPr>
        <p:spPr>
          <a:xfrm>
            <a:off x="0" y="66073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3" name="Oval 132"/>
          <p:cNvSpPr>
            <a:spLocks noChangeAspect="1"/>
          </p:cNvSpPr>
          <p:nvPr/>
        </p:nvSpPr>
        <p:spPr>
          <a:xfrm>
            <a:off x="7497531" y="-61709"/>
            <a:ext cx="1694467" cy="1677064"/>
          </a:xfrm>
          <a:custGeom>
            <a:avLst/>
            <a:gdLst/>
            <a:ahLst/>
            <a:cxnLst/>
            <a:rect l="l" t="t" r="r" b="b"/>
            <a:pathLst>
              <a:path w="1694467" h="1677064">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chemeClr val="accent3">
              <a:lumMod val="60000"/>
              <a:lumOff val="40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4" name="Oval 133"/>
          <p:cNvSpPr>
            <a:spLocks noChangeAspect="1"/>
          </p:cNvSpPr>
          <p:nvPr/>
        </p:nvSpPr>
        <p:spPr>
          <a:xfrm>
            <a:off x="6117502" y="-61708"/>
            <a:ext cx="1909234" cy="1705448"/>
          </a:xfrm>
          <a:custGeom>
            <a:avLst/>
            <a:gdLst/>
            <a:ahLst/>
            <a:cxnLst/>
            <a:rect l="l" t="t" r="r" b="b"/>
            <a:pathLst>
              <a:path w="1909234" h="1705448">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5" name="Oval 134"/>
          <p:cNvSpPr>
            <a:spLocks noChangeAspect="1"/>
          </p:cNvSpPr>
          <p:nvPr/>
        </p:nvSpPr>
        <p:spPr>
          <a:xfrm>
            <a:off x="7494454" y="1095309"/>
            <a:ext cx="1697544" cy="1909234"/>
          </a:xfrm>
          <a:custGeom>
            <a:avLst/>
            <a:gdLst/>
            <a:ahLst/>
            <a:cxnLst/>
            <a:rect l="l" t="t" r="r" b="b"/>
            <a:pathLst>
              <a:path w="1697544" h="1909234">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6" name="Oval 135"/>
          <p:cNvSpPr>
            <a:spLocks noChangeAspect="1"/>
          </p:cNvSpPr>
          <p:nvPr/>
        </p:nvSpPr>
        <p:spPr>
          <a:xfrm>
            <a:off x="8056674" y="5140346"/>
            <a:ext cx="1137194" cy="1759729"/>
          </a:xfrm>
          <a:custGeom>
            <a:avLst/>
            <a:gdLst/>
            <a:ahLst/>
            <a:cxnLst/>
            <a:rect l="l" t="t" r="r" b="b"/>
            <a:pathLst>
              <a:path w="1137194" h="1759729">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7" name="Oval 136"/>
          <p:cNvSpPr>
            <a:spLocks noChangeAspect="1"/>
          </p:cNvSpPr>
          <p:nvPr/>
        </p:nvSpPr>
        <p:spPr>
          <a:xfrm>
            <a:off x="6661711" y="4362912"/>
            <a:ext cx="1909233" cy="1909233"/>
          </a:xfrm>
          <a:prstGeom prst="ellipse">
            <a:avLst/>
          </a:prstGeom>
          <a:solidFill>
            <a:schemeClr val="tx2">
              <a:lumMod val="75000"/>
              <a:alpha val="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8" name="Oval 137"/>
          <p:cNvSpPr>
            <a:spLocks noChangeAspect="1"/>
          </p:cNvSpPr>
          <p:nvPr/>
        </p:nvSpPr>
        <p:spPr>
          <a:xfrm>
            <a:off x="-69625" y="4948766"/>
            <a:ext cx="1353860" cy="1909234"/>
          </a:xfrm>
          <a:custGeom>
            <a:avLst/>
            <a:gdLst/>
            <a:ahLst/>
            <a:cxnLst/>
            <a:rect l="l" t="t" r="r" b="b"/>
            <a:pathLst>
              <a:path w="1353860" h="1909234">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chemeClr val="tx2">
              <a:lumMod val="75000"/>
              <a:alpha val="16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39" name="Oval 138"/>
          <p:cNvSpPr>
            <a:spLocks noChangeAspect="1"/>
          </p:cNvSpPr>
          <p:nvPr/>
        </p:nvSpPr>
        <p:spPr>
          <a:xfrm>
            <a:off x="708471" y="4790336"/>
            <a:ext cx="1909233" cy="1909233"/>
          </a:xfrm>
          <a:prstGeom prst="ellipse">
            <a:avLst/>
          </a:pr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0" name="Oval 139"/>
          <p:cNvSpPr>
            <a:spLocks noChangeAspect="1"/>
          </p:cNvSpPr>
          <p:nvPr/>
        </p:nvSpPr>
        <p:spPr>
          <a:xfrm>
            <a:off x="6117503" y="783988"/>
            <a:ext cx="1909233" cy="1909233"/>
          </a:xfrm>
          <a:prstGeom prst="ellipse">
            <a:avLst/>
          </a:prstGeom>
          <a:solidFill>
            <a:schemeClr val="tx2">
              <a:lumMod val="75000"/>
              <a:alpha val="15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41" name="Oval 140"/>
          <p:cNvSpPr>
            <a:spLocks noChangeAspect="1"/>
          </p:cNvSpPr>
          <p:nvPr/>
        </p:nvSpPr>
        <p:spPr>
          <a:xfrm>
            <a:off x="6459053" y="5140346"/>
            <a:ext cx="1909233" cy="1909233"/>
          </a:xfrm>
          <a:prstGeom prst="ellipse">
            <a:avLst/>
          </a:prstGeom>
          <a:solidFill>
            <a:schemeClr val="tx2">
              <a:lumMod val="75000"/>
              <a:alpha val="10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118" name="Oval 117"/>
          <p:cNvSpPr>
            <a:spLocks noChangeAspect="1"/>
          </p:cNvSpPr>
          <p:nvPr/>
        </p:nvSpPr>
        <p:spPr>
          <a:xfrm>
            <a:off x="8398204" y="597861"/>
            <a:ext cx="793794" cy="1252918"/>
          </a:xfrm>
          <a:custGeom>
            <a:avLst/>
            <a:gdLst/>
            <a:ahLst/>
            <a:cxnLst/>
            <a:rect l="l" t="t" r="r" b="b"/>
            <a:pathLst>
              <a:path w="793794" h="1252918">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9" name="Oval 118"/>
          <p:cNvSpPr>
            <a:spLocks noChangeAspect="1"/>
          </p:cNvSpPr>
          <p:nvPr/>
        </p:nvSpPr>
        <p:spPr>
          <a:xfrm>
            <a:off x="6350100" y="206512"/>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0" name="Oval 119"/>
          <p:cNvSpPr>
            <a:spLocks noChangeAspect="1"/>
          </p:cNvSpPr>
          <p:nvPr/>
        </p:nvSpPr>
        <p:spPr>
          <a:xfrm>
            <a:off x="6872127" y="1450645"/>
            <a:ext cx="1218253" cy="1218253"/>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1" name="Oval 120"/>
          <p:cNvSpPr>
            <a:spLocks noChangeAspect="1"/>
          </p:cNvSpPr>
          <p:nvPr/>
        </p:nvSpPr>
        <p:spPr>
          <a:xfrm>
            <a:off x="7219068" y="2049927"/>
            <a:ext cx="1041276" cy="1041276"/>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2" name="Oval 121"/>
          <p:cNvSpPr>
            <a:spLocks noChangeAspect="1"/>
          </p:cNvSpPr>
          <p:nvPr/>
        </p:nvSpPr>
        <p:spPr>
          <a:xfrm>
            <a:off x="7749416" y="2661634"/>
            <a:ext cx="721308" cy="721308"/>
          </a:xfrm>
          <a:prstGeom prst="ellipse">
            <a:avLst/>
          </a:pr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3" name="Oval 122"/>
          <p:cNvSpPr>
            <a:spLocks noChangeAspect="1"/>
          </p:cNvSpPr>
          <p:nvPr/>
        </p:nvSpPr>
        <p:spPr>
          <a:xfrm>
            <a:off x="685054" y="-100976"/>
            <a:ext cx="1193676" cy="697815"/>
          </a:xfrm>
          <a:custGeom>
            <a:avLst/>
            <a:gdLst/>
            <a:ahLst/>
            <a:cxnLst/>
            <a:rect l="l" t="t" r="r" b="b"/>
            <a:pathLst>
              <a:path w="1193676" h="697815">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4" name="Oval 123"/>
          <p:cNvSpPr>
            <a:spLocks noChangeAspect="1"/>
          </p:cNvSpPr>
          <p:nvPr/>
        </p:nvSpPr>
        <p:spPr>
          <a:xfrm>
            <a:off x="1502638" y="-100976"/>
            <a:ext cx="1029028" cy="459889"/>
          </a:xfrm>
          <a:custGeom>
            <a:avLst/>
            <a:gdLst/>
            <a:ahLst/>
            <a:cxnLst/>
            <a:rect l="l" t="t" r="r" b="b"/>
            <a:pathLst>
              <a:path w="1029028" h="459889">
                <a:moveTo>
                  <a:pt x="0" y="0"/>
                </a:moveTo>
                <a:lnTo>
                  <a:pt x="1029028" y="0"/>
                </a:lnTo>
                <a:cubicBezTo>
                  <a:pt x="1001386" y="259074"/>
                  <a:pt x="781401" y="459889"/>
                  <a:pt x="514514" y="459889"/>
                </a:cubicBezTo>
                <a:cubicBezTo>
                  <a:pt x="247627" y="459889"/>
                  <a:pt x="27642" y="259074"/>
                  <a:pt x="0" y="0"/>
                </a:cubicBez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5" name="Oval 124"/>
          <p:cNvSpPr>
            <a:spLocks noChangeAspect="1"/>
          </p:cNvSpPr>
          <p:nvPr/>
        </p:nvSpPr>
        <p:spPr>
          <a:xfrm>
            <a:off x="-69624" y="-100976"/>
            <a:ext cx="590263" cy="612289"/>
          </a:xfrm>
          <a:custGeom>
            <a:avLst/>
            <a:gdLst/>
            <a:ahLst/>
            <a:cxnLst/>
            <a:rect l="l" t="t" r="r" b="b"/>
            <a:pathLst>
              <a:path w="590263" h="612289">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chemeClr val="tx2">
              <a:lumMod val="75000"/>
              <a:alpha val="10000"/>
            </a:schemeClr>
          </a:solidFill>
          <a:ln w="177800" cap="rnd" cmpd="sng" algn="ctr">
            <a:solidFill>
              <a:schemeClr val="tx2">
                <a:lumMod val="60000"/>
                <a:lumOff val="40000"/>
                <a:alpha val="6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6" name="Oval 125"/>
          <p:cNvSpPr>
            <a:spLocks noChangeAspect="1"/>
          </p:cNvSpPr>
          <p:nvPr/>
        </p:nvSpPr>
        <p:spPr>
          <a:xfrm>
            <a:off x="277432" y="4321783"/>
            <a:ext cx="1396887" cy="1396887"/>
          </a:xfrm>
          <a:prstGeom prst="ellipse">
            <a:avLst/>
          </a:pr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7" name="Oval 126"/>
          <p:cNvSpPr>
            <a:spLocks noChangeAspect="1"/>
          </p:cNvSpPr>
          <p:nvPr/>
        </p:nvSpPr>
        <p:spPr>
          <a:xfrm>
            <a:off x="5792131" y="6489965"/>
            <a:ext cx="1115939" cy="443769"/>
          </a:xfrm>
          <a:custGeom>
            <a:avLst/>
            <a:gdLst/>
            <a:ahLst/>
            <a:cxnLst/>
            <a:rect l="l" t="t" r="r" b="b"/>
            <a:pathLst>
              <a:path w="1115939" h="443769">
                <a:moveTo>
                  <a:pt x="557969" y="0"/>
                </a:moveTo>
                <a:cubicBezTo>
                  <a:pt x="830120" y="0"/>
                  <a:pt x="1058049" y="189335"/>
                  <a:pt x="1115939" y="443769"/>
                </a:cubicBezTo>
                <a:lnTo>
                  <a:pt x="0" y="443769"/>
                </a:lnTo>
                <a:cubicBezTo>
                  <a:pt x="57889" y="189335"/>
                  <a:pt x="285818" y="0"/>
                  <a:pt x="55796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8" name="Oval 127"/>
          <p:cNvSpPr>
            <a:spLocks noChangeAspect="1"/>
          </p:cNvSpPr>
          <p:nvPr/>
        </p:nvSpPr>
        <p:spPr>
          <a:xfrm>
            <a:off x="6127999" y="6408840"/>
            <a:ext cx="1237019" cy="524894"/>
          </a:xfrm>
          <a:custGeom>
            <a:avLst/>
            <a:gdLst/>
            <a:ahLst/>
            <a:cxnLst/>
            <a:rect l="l" t="t" r="r" b="b"/>
            <a:pathLst>
              <a:path w="1237019" h="524894">
                <a:moveTo>
                  <a:pt x="618509" y="0"/>
                </a:moveTo>
                <a:cubicBezTo>
                  <a:pt x="930325" y="0"/>
                  <a:pt x="1189147" y="226891"/>
                  <a:pt x="1237019" y="524894"/>
                </a:cubicBezTo>
                <a:lnTo>
                  <a:pt x="0" y="524894"/>
                </a:lnTo>
                <a:cubicBezTo>
                  <a:pt x="47872" y="226891"/>
                  <a:pt x="306694" y="0"/>
                  <a:pt x="618509"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9" name="Oval 128"/>
          <p:cNvSpPr>
            <a:spLocks noChangeAspect="1"/>
          </p:cNvSpPr>
          <p:nvPr/>
        </p:nvSpPr>
        <p:spPr>
          <a:xfrm>
            <a:off x="7577655" y="6408841"/>
            <a:ext cx="1211408" cy="524893"/>
          </a:xfrm>
          <a:custGeom>
            <a:avLst/>
            <a:gdLst/>
            <a:ahLst/>
            <a:cxnLst/>
            <a:rect l="l" t="t" r="r" b="b"/>
            <a:pathLst>
              <a:path w="1211408" h="524893">
                <a:moveTo>
                  <a:pt x="605704" y="0"/>
                </a:moveTo>
                <a:cubicBezTo>
                  <a:pt x="914574" y="0"/>
                  <a:pt x="1170243" y="227782"/>
                  <a:pt x="1211408" y="524893"/>
                </a:cubicBezTo>
                <a:lnTo>
                  <a:pt x="0" y="524893"/>
                </a:lnTo>
                <a:cubicBezTo>
                  <a:pt x="41165" y="227782"/>
                  <a:pt x="296834" y="0"/>
                  <a:pt x="605704" y="0"/>
                </a:cubicBezTo>
                <a:close/>
              </a:path>
            </a:pathLst>
          </a:custGeom>
          <a:solidFill>
            <a:schemeClr val="tx2">
              <a:lumMod val="75000"/>
              <a:alpha val="6000"/>
            </a:schemeClr>
          </a:solidFill>
          <a:ln w="177800" cap="rnd" cmpd="sng" algn="ctr">
            <a:solidFill>
              <a:schemeClr val="tx2">
                <a:lumMod val="60000"/>
                <a:lumOff val="40000"/>
                <a:alpha val="400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7" name="Oval 96"/>
          <p:cNvSpPr>
            <a:spLocks noChangeAspect="1"/>
          </p:cNvSpPr>
          <p:nvPr/>
        </p:nvSpPr>
        <p:spPr>
          <a:xfrm>
            <a:off x="11073" y="4941986"/>
            <a:ext cx="611230" cy="61123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8" name="Oval 97"/>
          <p:cNvSpPr>
            <a:spLocks noChangeAspect="1"/>
          </p:cNvSpPr>
          <p:nvPr/>
        </p:nvSpPr>
        <p:spPr>
          <a:xfrm>
            <a:off x="-69625" y="6172569"/>
            <a:ext cx="778097" cy="750322"/>
          </a:xfrm>
          <a:custGeom>
            <a:avLst/>
            <a:gdLst/>
            <a:ahLst/>
            <a:cxnLst/>
            <a:rect l="l" t="t" r="r" b="b"/>
            <a:pathLst>
              <a:path w="778097" h="750322">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99" name="Oval 98"/>
          <p:cNvSpPr>
            <a:spLocks noChangeAspect="1"/>
          </p:cNvSpPr>
          <p:nvPr/>
        </p:nvSpPr>
        <p:spPr>
          <a:xfrm>
            <a:off x="-69625" y="5158575"/>
            <a:ext cx="563524" cy="897560"/>
          </a:xfrm>
          <a:custGeom>
            <a:avLst/>
            <a:gdLst/>
            <a:ahLst/>
            <a:cxnLst/>
            <a:rect l="l" t="t" r="r" b="b"/>
            <a:pathLst>
              <a:path w="563524" h="89756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0" name="Oval 99"/>
          <p:cNvSpPr>
            <a:spLocks noChangeAspect="1"/>
          </p:cNvSpPr>
          <p:nvPr/>
        </p:nvSpPr>
        <p:spPr>
          <a:xfrm>
            <a:off x="-25758" y="482386"/>
            <a:ext cx="598416" cy="905704"/>
          </a:xfrm>
          <a:custGeom>
            <a:avLst/>
            <a:gdLst/>
            <a:ahLst/>
            <a:cxnLst/>
            <a:rect l="l" t="t" r="r" b="b"/>
            <a:pathLst>
              <a:path w="598416" h="905704">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1" name="Oval 100"/>
          <p:cNvSpPr>
            <a:spLocks noChangeAspect="1"/>
          </p:cNvSpPr>
          <p:nvPr/>
        </p:nvSpPr>
        <p:spPr>
          <a:xfrm>
            <a:off x="474208" y="836793"/>
            <a:ext cx="910817" cy="910817"/>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2" name="Oval 101"/>
          <p:cNvSpPr>
            <a:spLocks noChangeAspect="1"/>
          </p:cNvSpPr>
          <p:nvPr/>
        </p:nvSpPr>
        <p:spPr>
          <a:xfrm>
            <a:off x="319223" y="1452260"/>
            <a:ext cx="772993" cy="772993"/>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3" name="Oval 102"/>
          <p:cNvSpPr>
            <a:spLocks noChangeAspect="1"/>
          </p:cNvSpPr>
          <p:nvPr/>
        </p:nvSpPr>
        <p:spPr>
          <a:xfrm>
            <a:off x="371257" y="1886983"/>
            <a:ext cx="610366" cy="610366"/>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4" name="Oval 103"/>
          <p:cNvSpPr>
            <a:spLocks noChangeAspect="1"/>
          </p:cNvSpPr>
          <p:nvPr/>
        </p:nvSpPr>
        <p:spPr>
          <a:xfrm>
            <a:off x="154676" y="1919682"/>
            <a:ext cx="521764" cy="52176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5" name="Oval 104"/>
          <p:cNvSpPr>
            <a:spLocks noChangeAspect="1"/>
          </p:cNvSpPr>
          <p:nvPr/>
        </p:nvSpPr>
        <p:spPr>
          <a:xfrm>
            <a:off x="7302517" y="-61709"/>
            <a:ext cx="910818" cy="750833"/>
          </a:xfrm>
          <a:custGeom>
            <a:avLst/>
            <a:gdLst/>
            <a:ahLst/>
            <a:cxnLst/>
            <a:rect l="l" t="t" r="r" b="b"/>
            <a:pathLst>
              <a:path w="910818" h="750833">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6" name="Oval 105"/>
          <p:cNvSpPr>
            <a:spLocks noChangeAspect="1"/>
          </p:cNvSpPr>
          <p:nvPr/>
        </p:nvSpPr>
        <p:spPr>
          <a:xfrm>
            <a:off x="8718124" y="-61709"/>
            <a:ext cx="473874" cy="613011"/>
          </a:xfrm>
          <a:custGeom>
            <a:avLst/>
            <a:gdLst/>
            <a:ahLst/>
            <a:cxnLst/>
            <a:rect l="l" t="t" r="r" b="b"/>
            <a:pathLst>
              <a:path w="473874" h="613011">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7" name="Oval 106"/>
          <p:cNvSpPr>
            <a:spLocks noChangeAspect="1"/>
          </p:cNvSpPr>
          <p:nvPr/>
        </p:nvSpPr>
        <p:spPr>
          <a:xfrm>
            <a:off x="7748238" y="282933"/>
            <a:ext cx="1128521" cy="1128521"/>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8" name="Oval 107"/>
          <p:cNvSpPr>
            <a:spLocks noChangeAspect="1"/>
          </p:cNvSpPr>
          <p:nvPr/>
        </p:nvSpPr>
        <p:spPr>
          <a:xfrm>
            <a:off x="8914718" y="749603"/>
            <a:ext cx="277280" cy="907992"/>
          </a:xfrm>
          <a:custGeom>
            <a:avLst/>
            <a:gdLst/>
            <a:ahLst/>
            <a:cxnLst/>
            <a:rect l="l" t="t" r="r" b="b"/>
            <a:pathLst>
              <a:path w="277280" h="907992">
                <a:moveTo>
                  <a:pt x="277280" y="0"/>
                </a:moveTo>
                <a:lnTo>
                  <a:pt x="277280" y="907992"/>
                </a:lnTo>
                <a:cubicBezTo>
                  <a:pt x="112021" y="824131"/>
                  <a:pt x="0" y="652146"/>
                  <a:pt x="0" y="453996"/>
                </a:cubicBezTo>
                <a:cubicBezTo>
                  <a:pt x="0" y="255847"/>
                  <a:pt x="112021" y="83861"/>
                  <a:pt x="277280" y="0"/>
                </a:cubicBezTo>
                <a:close/>
              </a:path>
            </a:pathLst>
          </a:cu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9" name="Oval 108"/>
          <p:cNvSpPr>
            <a:spLocks noChangeAspect="1"/>
          </p:cNvSpPr>
          <p:nvPr/>
        </p:nvSpPr>
        <p:spPr>
          <a:xfrm>
            <a:off x="7590871" y="728498"/>
            <a:ext cx="969734" cy="969734"/>
          </a:xfrm>
          <a:prstGeom prst="ellipse">
            <a:avLst/>
          </a:prstGeom>
          <a:solidFill>
            <a:schemeClr val="accent3">
              <a:lumMod val="60000"/>
              <a:lumOff val="40000"/>
              <a:alpha val="5000"/>
            </a:schemeClr>
          </a:solidFill>
          <a:ln w="63500" cap="rnd" cmpd="sng" algn="ctr">
            <a:solidFill>
              <a:schemeClr val="accent3">
                <a:lumMod val="60000"/>
                <a:lumOff val="40000"/>
                <a:alpha val="30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0" name="Oval 109"/>
          <p:cNvSpPr>
            <a:spLocks noChangeAspect="1"/>
          </p:cNvSpPr>
          <p:nvPr/>
        </p:nvSpPr>
        <p:spPr>
          <a:xfrm>
            <a:off x="7470041" y="1326476"/>
            <a:ext cx="608190" cy="608190"/>
          </a:xfrm>
          <a:prstGeom prst="ellipse">
            <a:avLst/>
          </a:prstGeom>
          <a:solidFill>
            <a:schemeClr val="accent3">
              <a:lumMod val="60000"/>
              <a:lumOff val="40000"/>
              <a:alpha val="5000"/>
            </a:schemeClr>
          </a:solidFill>
          <a:ln w="12700" cap="rnd" cmpd="sng" algn="ctr">
            <a:solidFill>
              <a:schemeClr val="accent3">
                <a:lumMod val="60000"/>
                <a:lumOff val="40000"/>
                <a:alpha val="30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1" name="Oval 110"/>
          <p:cNvSpPr>
            <a:spLocks noChangeAspect="1"/>
          </p:cNvSpPr>
          <p:nvPr/>
        </p:nvSpPr>
        <p:spPr>
          <a:xfrm>
            <a:off x="7629941" y="5611427"/>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2" name="Oval 111"/>
          <p:cNvSpPr>
            <a:spLocks noChangeAspect="1"/>
          </p:cNvSpPr>
          <p:nvPr/>
        </p:nvSpPr>
        <p:spPr>
          <a:xfrm>
            <a:off x="6972882" y="5242254"/>
            <a:ext cx="738345" cy="7383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3" name="Oval 112"/>
          <p:cNvSpPr>
            <a:spLocks noChangeAspect="1"/>
          </p:cNvSpPr>
          <p:nvPr/>
        </p:nvSpPr>
        <p:spPr>
          <a:xfrm>
            <a:off x="7494454" y="4928166"/>
            <a:ext cx="738345" cy="738345"/>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4" name="Oval 113"/>
          <p:cNvSpPr>
            <a:spLocks noChangeAspect="1"/>
          </p:cNvSpPr>
          <p:nvPr/>
        </p:nvSpPr>
        <p:spPr>
          <a:xfrm>
            <a:off x="8229034" y="5666511"/>
            <a:ext cx="605634" cy="605634"/>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5" name="Oval 114"/>
          <p:cNvSpPr>
            <a:spLocks noChangeAspect="1"/>
          </p:cNvSpPr>
          <p:nvPr/>
        </p:nvSpPr>
        <p:spPr>
          <a:xfrm>
            <a:off x="8078231" y="4097842"/>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6" name="Oval 115"/>
          <p:cNvSpPr>
            <a:spLocks noChangeAspect="1"/>
          </p:cNvSpPr>
          <p:nvPr/>
        </p:nvSpPr>
        <p:spPr>
          <a:xfrm>
            <a:off x="8411816" y="5057878"/>
            <a:ext cx="553549" cy="553549"/>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17" name="Oval 116"/>
          <p:cNvSpPr>
            <a:spLocks noChangeAspect="1"/>
          </p:cNvSpPr>
          <p:nvPr/>
        </p:nvSpPr>
        <p:spPr>
          <a:xfrm>
            <a:off x="8688590" y="4790335"/>
            <a:ext cx="503408" cy="553550"/>
          </a:xfrm>
          <a:custGeom>
            <a:avLst/>
            <a:gdLst/>
            <a:ahLst/>
            <a:cxnLst/>
            <a:rect l="l" t="t" r="r" b="b"/>
            <a:pathLst>
              <a:path w="503408" h="55355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tint val="75000"/>
                  </a:schemeClr>
                </a:solidFill>
              </a:defRPr>
            </a:lvl1pPr>
          </a:lstStyle>
          <a:p>
            <a:fld id="{7C9F9B18-C178-454A-B2C4-5180EBDA6A70}" type="datetimeFigureOut">
              <a:rPr lang="el-GR" smtClean="0"/>
              <a:pPr/>
              <a:t>6/7/2014</a:t>
            </a:fld>
            <a:endParaRPr lang="el-GR"/>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tint val="75000"/>
                  </a:schemeClr>
                </a:solidFill>
              </a:defRPr>
            </a:lvl1pPr>
          </a:lstStyle>
          <a:p>
            <a:fld id="{20A1E926-0022-403E-962D-4BEE7D175F92}" type="slidenum">
              <a:rPr lang="el-GR" smtClean="0"/>
              <a:pPr/>
              <a:t>‹#›</a:t>
            </a:fld>
            <a:endParaRPr lang="el-GR"/>
          </a:p>
        </p:txBody>
      </p:sp>
      <p:sp>
        <p:nvSpPr>
          <p:cNvPr id="55" name="Oval 54"/>
          <p:cNvSpPr>
            <a:spLocks noChangeAspect="1"/>
          </p:cNvSpPr>
          <p:nvPr/>
        </p:nvSpPr>
        <p:spPr>
          <a:xfrm>
            <a:off x="1583172" y="5454223"/>
            <a:ext cx="1909234" cy="1468668"/>
          </a:xfrm>
          <a:custGeom>
            <a:avLst/>
            <a:gdLst/>
            <a:ahLst/>
            <a:cxnLst/>
            <a:rect l="l" t="t" r="r" b="b"/>
            <a:pathLst>
              <a:path w="1909234" h="1468668">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57" name="Oval 56"/>
          <p:cNvSpPr>
            <a:spLocks noChangeAspect="1"/>
          </p:cNvSpPr>
          <p:nvPr/>
        </p:nvSpPr>
        <p:spPr>
          <a:xfrm>
            <a:off x="8570944" y="3382942"/>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8" name="Oval 57"/>
          <p:cNvSpPr>
            <a:spLocks noChangeAspect="1"/>
          </p:cNvSpPr>
          <p:nvPr/>
        </p:nvSpPr>
        <p:spPr>
          <a:xfrm>
            <a:off x="8398204" y="35360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59" name="Oval 58"/>
          <p:cNvSpPr>
            <a:spLocks noChangeAspect="1"/>
          </p:cNvSpPr>
          <p:nvPr/>
        </p:nvSpPr>
        <p:spPr>
          <a:xfrm>
            <a:off x="8608408" y="3688497"/>
            <a:ext cx="306310" cy="306310"/>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0" name="Oval 59"/>
          <p:cNvSpPr>
            <a:spLocks noChangeAspect="1"/>
          </p:cNvSpPr>
          <p:nvPr/>
        </p:nvSpPr>
        <p:spPr>
          <a:xfrm>
            <a:off x="154676" y="2698928"/>
            <a:ext cx="467627" cy="467627"/>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1" name="Oval 60"/>
          <p:cNvSpPr>
            <a:spLocks noChangeAspect="1"/>
          </p:cNvSpPr>
          <p:nvPr/>
        </p:nvSpPr>
        <p:spPr>
          <a:xfrm>
            <a:off x="474208" y="3166555"/>
            <a:ext cx="458770" cy="458770"/>
          </a:xfrm>
          <a:prstGeom prst="ellipse">
            <a:avLst/>
          </a:prstGeom>
          <a:solidFill>
            <a:schemeClr val="accent3">
              <a:lumMod val="60000"/>
              <a:lumOff val="40000"/>
              <a:alpha val="5000"/>
            </a:schemeClr>
          </a:solidFill>
          <a:ln w="12700" cap="rnd" cmpd="sng" algn="ctr">
            <a:solidFill>
              <a:schemeClr val="accent3">
                <a:lumMod val="60000"/>
                <a:lumOff val="40000"/>
                <a:alpha val="15000"/>
              </a:schemeClr>
            </a:solidFill>
            <a:prstDash val="solid"/>
            <a:round/>
            <a:headEnd type="none" w="med" len="med"/>
            <a:tailEnd type="none" w="med" len="med"/>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2" name="Oval 61"/>
          <p:cNvSpPr>
            <a:spLocks noChangeAspect="1"/>
          </p:cNvSpPr>
          <p:nvPr/>
        </p:nvSpPr>
        <p:spPr>
          <a:xfrm>
            <a:off x="270258" y="3382942"/>
            <a:ext cx="352045" cy="352045"/>
          </a:xfrm>
          <a:prstGeom prst="ellipse">
            <a:avLst/>
          </a:prstGeom>
          <a:solidFill>
            <a:schemeClr val="accent3">
              <a:lumMod val="60000"/>
              <a:lumOff val="40000"/>
              <a:alpha val="5000"/>
            </a:schemeClr>
          </a:solidFill>
          <a:ln w="63500" cap="rnd" cmpd="sng" algn="ctr">
            <a:solidFill>
              <a:schemeClr val="accent3">
                <a:lumMod val="60000"/>
                <a:lumOff val="40000"/>
                <a:alpha val="15000"/>
              </a:schemeClr>
            </a:solidFill>
            <a:prstDash val="solid"/>
            <a:round/>
            <a:headEnd type="none" w="med" len="med"/>
            <a:tailEnd type="none" w="med" len="med"/>
          </a:ln>
          <a:effectLst>
            <a:softEdge rad="63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3" name="Oval 62"/>
          <p:cNvSpPr>
            <a:spLocks noChangeAspect="1"/>
          </p:cNvSpPr>
          <p:nvPr/>
        </p:nvSpPr>
        <p:spPr>
          <a:xfrm>
            <a:off x="-86601" y="2581479"/>
            <a:ext cx="1360441" cy="1909234"/>
          </a:xfrm>
          <a:custGeom>
            <a:avLst/>
            <a:gdLst/>
            <a:ahLst/>
            <a:cxnLst/>
            <a:rect l="l" t="t" r="r" b="b"/>
            <a:pathLst>
              <a:path w="1360441" h="1909234">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chemeClr val="tx2">
              <a:lumMod val="75000"/>
              <a:alpha val="8000"/>
            </a:schemeClr>
          </a:solidFill>
          <a:ln w="330200" cap="rnd" cmpd="sng" algn="ctr">
            <a:solidFill>
              <a:schemeClr val="accent3">
                <a:lumMod val="60000"/>
                <a:lumOff val="40000"/>
                <a:alpha val="0"/>
              </a:schemeClr>
            </a:solidFill>
            <a:prstDash val="solid"/>
            <a:round/>
            <a:headEnd type="none" w="med" len="med"/>
            <a:tailEnd type="none" w="med" len="med"/>
          </a:ln>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n w="317500">
                <a:solidFill>
                  <a:schemeClr val="tx1"/>
                </a:solidFill>
              </a:ln>
            </a:endParaRPr>
          </a:p>
        </p:txBody>
      </p:sp>
      <p:sp>
        <p:nvSpPr>
          <p:cNvPr id="64" name="Oval 63"/>
          <p:cNvSpPr>
            <a:spLocks noChangeAspect="1"/>
          </p:cNvSpPr>
          <p:nvPr/>
        </p:nvSpPr>
        <p:spPr>
          <a:xfrm>
            <a:off x="6173123" y="2395416"/>
            <a:ext cx="1218253" cy="1218253"/>
          </a:xfrm>
          <a:prstGeom prst="ellipse">
            <a:avLst/>
          </a:prstGeom>
          <a:solidFill>
            <a:schemeClr val="tx2">
              <a:lumMod val="75000"/>
              <a:alpha val="10000"/>
            </a:schemeClr>
          </a:solidFill>
          <a:ln w="177800" cap="rnd" cmpd="sng" algn="ctr">
            <a:solidFill>
              <a:schemeClr val="tx2">
                <a:lumMod val="60000"/>
                <a:lumOff val="40000"/>
                <a:alpha val="0"/>
              </a:schemeClr>
            </a:solidFill>
            <a:prstDash val="solid"/>
            <a:round/>
            <a:headEnd type="none" w="med" len="med"/>
            <a:tailEnd type="none" w="med" len="med"/>
          </a:ln>
          <a:effectLst>
            <a:softEdge rad="1524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iming>
    <p:tnLst>
      <p:par>
        <p:cTn id="1" dur="indefinite" restart="never" nodeType="tmRoot"/>
      </p:par>
    </p:tnLst>
  </p:timing>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objetoseducacionais2.mec.gov.br/handle/mec/16133" TargetMode="External"/><Relationship Id="rId2" Type="http://schemas.openxmlformats.org/officeDocument/2006/relationships/hyperlink" Target="http://i2geo.net/Coll_ChristianMercat/Laserieharmoniqueencadrelelogarithm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edmodo.com/" TargetMode="External"/><Relationship Id="rId3" Type="http://schemas.openxmlformats.org/officeDocument/2006/relationships/hyperlink" Target="https://www.youtube.com/watch?v=XifExVf2Ryw&amp;hd=1" TargetMode="External"/><Relationship Id="rId7" Type="http://schemas.openxmlformats.org/officeDocument/2006/relationships/hyperlink" Target="https://www.youtube.com/watch?v=y1IyTQmiIJI&amp;hd=1" TargetMode="External"/><Relationship Id="rId2" Type="http://schemas.openxmlformats.org/officeDocument/2006/relationships/hyperlink" Target="https://www.youtube.com/watch?v=2HA_pY5wjHs&amp;hd=1" TargetMode="External"/><Relationship Id="rId1" Type="http://schemas.openxmlformats.org/officeDocument/2006/relationships/slideLayout" Target="../slideLayouts/slideLayout2.xml"/><Relationship Id="rId6" Type="http://schemas.openxmlformats.org/officeDocument/2006/relationships/hyperlink" Target="https://www.youtube.com/watch?v=s1mPo8epXu8&amp;hd=1" TargetMode="External"/><Relationship Id="rId5" Type="http://schemas.openxmlformats.org/officeDocument/2006/relationships/image" Target="../media/image21.png"/><Relationship Id="rId4" Type="http://schemas.openxmlformats.org/officeDocument/2006/relationships/hyperlink" Target="https://www.youtube.com/watch?v=iyvqoLYRyVI&amp;hd=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helioti\AppData\Local\Microsoft\Windows\Temporary Internet Files\Content.Outlook\N0GO5AO6\COSMOS_BACK.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28921" y="260648"/>
            <a:ext cx="8686800" cy="3024336"/>
          </a:xfrm>
        </p:spPr>
        <p:txBody>
          <a:bodyPr/>
          <a:lstStyle/>
          <a:p>
            <a:pPr algn="ctr"/>
            <a:r>
              <a:rPr lang="en-US" dirty="0" smtClean="0"/>
              <a:t>Open Discovery Space Summer School 2014</a:t>
            </a:r>
            <a:br>
              <a:rPr lang="en-US" dirty="0" smtClean="0"/>
            </a:br>
            <a:r>
              <a:rPr lang="en-US" sz="2000" dirty="0" smtClean="0"/>
              <a:t>Marathon, Greece, July 13-18 </a:t>
            </a:r>
            <a:endParaRPr lang="el-GR" sz="2000" dirty="0"/>
          </a:p>
        </p:txBody>
      </p:sp>
      <p:sp>
        <p:nvSpPr>
          <p:cNvPr id="3" name="Subtitle 2"/>
          <p:cNvSpPr>
            <a:spLocks noGrp="1"/>
          </p:cNvSpPr>
          <p:nvPr>
            <p:ph type="subTitle" idx="1"/>
          </p:nvPr>
        </p:nvSpPr>
        <p:spPr>
          <a:xfrm>
            <a:off x="1442507" y="3573016"/>
            <a:ext cx="5760640" cy="828092"/>
          </a:xfrm>
        </p:spPr>
        <p:txBody>
          <a:bodyPr>
            <a:noAutofit/>
          </a:bodyPr>
          <a:lstStyle/>
          <a:p>
            <a:pPr algn="ctr"/>
            <a:r>
              <a:rPr lang="en-US" sz="3600" dirty="0" smtClean="0"/>
              <a:t>Educational Scenario</a:t>
            </a:r>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468525" y="39288"/>
            <a:ext cx="2206947" cy="581400"/>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73748" y="4817426"/>
            <a:ext cx="1940056" cy="1371604"/>
          </a:xfrm>
          <a:prstGeom prst="rect">
            <a:avLst/>
          </a:prstGeom>
        </p:spPr>
      </p:pic>
      <p:pic>
        <p:nvPicPr>
          <p:cNvPr id="1027" name="Picture 3" descr="C:\Users\chelioti\AppData\Local\Microsoft\Windows\Temporary Internet Files\Content.Outlook\N0GO5AO6\TRANSIt logo.jpg"/>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saturation sat="95000"/>
                    </a14:imgEffect>
                  </a14:imgLayer>
                </a14:imgProps>
              </a:ext>
              <a:ext uri="{28A0092B-C50C-407E-A947-70E740481C1C}">
                <a14:useLocalDpi xmlns="" xmlns:a14="http://schemas.microsoft.com/office/drawing/2010/main" val="0"/>
              </a:ext>
            </a:extLst>
          </a:blip>
          <a:srcRect/>
          <a:stretch>
            <a:fillRect/>
          </a:stretch>
        </p:blipFill>
        <p:spPr bwMode="auto">
          <a:xfrm>
            <a:off x="3923928" y="4874260"/>
            <a:ext cx="961689" cy="935001"/>
          </a:xfrm>
          <a:prstGeom prst="rect">
            <a:avLst/>
          </a:prstGeom>
          <a:noFill/>
          <a:effectLst>
            <a:glow rad="127000">
              <a:schemeClr val="accent1">
                <a:alpha val="0"/>
              </a:schemeClr>
            </a:glow>
          </a:effectLst>
          <a:extLst>
            <a:ext uri="{909E8E84-426E-40DD-AFC4-6F175D3DCCD1}">
              <a14:hiddenFill xmlns="" xmlns:a14="http://schemas.microsoft.com/office/drawing/2010/main">
                <a:solidFill>
                  <a:srgbClr val="FFFFFF"/>
                </a:solidFill>
              </a14:hiddenFill>
            </a:ext>
          </a:extLst>
        </p:spPr>
      </p:pic>
      <p:pic>
        <p:nvPicPr>
          <p:cNvPr id="1028" name="Picture 4" descr="C:\Users\chelioti\AppData\Local\Microsoft\Windows\Temporary Internet Files\Content.Outlook\N0GO5AO6\UDL_LOGO_TEL.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477352" y="4866063"/>
            <a:ext cx="1290382" cy="9431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6413898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7125113" cy="924475"/>
          </a:xfrm>
        </p:spPr>
        <p:txBody>
          <a:bodyPr/>
          <a:lstStyle/>
          <a:p>
            <a:r>
              <a:rPr lang="en-US" b="1" dirty="0" smtClean="0"/>
              <a:t>Basic info on the scenario:</a:t>
            </a:r>
            <a:endParaRPr lang="el-GR" b="1" dirty="0"/>
          </a:p>
        </p:txBody>
      </p:sp>
      <p:sp>
        <p:nvSpPr>
          <p:cNvPr id="3" name="Content Placeholder 2"/>
          <p:cNvSpPr>
            <a:spLocks noGrp="1"/>
          </p:cNvSpPr>
          <p:nvPr>
            <p:ph idx="1"/>
          </p:nvPr>
        </p:nvSpPr>
        <p:spPr>
          <a:xfrm>
            <a:off x="304800" y="1524000"/>
            <a:ext cx="8382000" cy="4518030"/>
          </a:xfrm>
        </p:spPr>
        <p:txBody>
          <a:bodyPr>
            <a:noAutofit/>
          </a:bodyPr>
          <a:lstStyle/>
          <a:p>
            <a:r>
              <a:rPr lang="en-US" dirty="0"/>
              <a:t>Name of participant</a:t>
            </a:r>
            <a:r>
              <a:rPr lang="en-US" dirty="0" smtClean="0"/>
              <a:t>:</a:t>
            </a:r>
            <a:r>
              <a:rPr lang="sr-Latn-CS" dirty="0" smtClean="0"/>
              <a:t> Sladjana Trajkovic</a:t>
            </a:r>
            <a:endParaRPr lang="en-US" dirty="0"/>
          </a:p>
          <a:p>
            <a:r>
              <a:rPr lang="en-US" dirty="0" smtClean="0"/>
              <a:t>School:</a:t>
            </a:r>
            <a:r>
              <a:rPr lang="sr-Latn-CS" dirty="0" smtClean="0"/>
              <a:t> Techical School ,,May 15” Prokuplje</a:t>
            </a:r>
            <a:endParaRPr lang="en-US" dirty="0"/>
          </a:p>
          <a:p>
            <a:r>
              <a:rPr lang="en-US" dirty="0"/>
              <a:t>Country</a:t>
            </a:r>
            <a:r>
              <a:rPr lang="en-US" dirty="0" smtClean="0"/>
              <a:t>:</a:t>
            </a:r>
            <a:r>
              <a:rPr lang="sr-Latn-CS" dirty="0" smtClean="0"/>
              <a:t> Serbia</a:t>
            </a:r>
            <a:endParaRPr lang="el-GR" dirty="0"/>
          </a:p>
          <a:p>
            <a:r>
              <a:rPr lang="en-US" dirty="0" smtClean="0"/>
              <a:t>Title </a:t>
            </a:r>
            <a:r>
              <a:rPr lang="en-US" dirty="0" smtClean="0"/>
              <a:t>of scenario: </a:t>
            </a:r>
            <a:r>
              <a:rPr lang="en-US" b="1" dirty="0" smtClean="0"/>
              <a:t>Learning logarithms in Flipped Classroom  </a:t>
            </a:r>
            <a:endParaRPr lang="en-US" b="1" dirty="0" smtClean="0"/>
          </a:p>
          <a:p>
            <a:pPr>
              <a:buNone/>
            </a:pPr>
            <a:endParaRPr lang="en-US" b="1" dirty="0" smtClean="0"/>
          </a:p>
          <a:p>
            <a:r>
              <a:rPr lang="en-US" dirty="0" smtClean="0"/>
              <a:t>Short description/ main idea: </a:t>
            </a:r>
            <a:r>
              <a:rPr lang="en-US" dirty="0" smtClean="0"/>
              <a:t>Teaching logarithms in the </a:t>
            </a:r>
            <a:r>
              <a:rPr lang="en-US" dirty="0" smtClean="0"/>
              <a:t>flipped </a:t>
            </a:r>
            <a:r>
              <a:rPr lang="en-US" dirty="0" smtClean="0"/>
              <a:t>classroom is a different presentation lessons </a:t>
            </a:r>
            <a:r>
              <a:rPr lang="en-US" dirty="0" smtClean="0"/>
              <a:t>for </a:t>
            </a:r>
            <a:r>
              <a:rPr lang="en-US" dirty="0" smtClean="0"/>
              <a:t>the students </a:t>
            </a:r>
            <a:r>
              <a:rPr lang="en-US" dirty="0" smtClean="0"/>
              <a:t>which shall </a:t>
            </a:r>
            <a:r>
              <a:rPr lang="en-US" dirty="0" smtClean="0"/>
              <a:t>be </a:t>
            </a:r>
            <a:r>
              <a:rPr lang="en-US" dirty="0" smtClean="0"/>
              <a:t>learn. </a:t>
            </a:r>
            <a:r>
              <a:rPr lang="en-US" dirty="0" smtClean="0"/>
              <a:t>The role of students is different in the teaching </a:t>
            </a:r>
            <a:r>
              <a:rPr lang="en-US" dirty="0" smtClean="0"/>
              <a:t>process</a:t>
            </a:r>
            <a:r>
              <a:rPr lang="en-US" dirty="0" smtClean="0"/>
              <a:t> </a:t>
            </a:r>
            <a:r>
              <a:rPr lang="en-US" dirty="0" smtClean="0"/>
              <a:t>– that is </a:t>
            </a:r>
            <a:r>
              <a:rPr lang="en-US" dirty="0" smtClean="0"/>
              <a:t>equally important role as a teacher. Their task is to examine new teaching topic at home and in the classroom along </a:t>
            </a:r>
            <a:r>
              <a:rPr lang="en-US" dirty="0" smtClean="0"/>
              <a:t>with them </a:t>
            </a:r>
            <a:r>
              <a:rPr lang="en-US" dirty="0" smtClean="0"/>
              <a:t>teacher explore and resolve concerns. </a:t>
            </a:r>
            <a:r>
              <a:rPr lang="en-US" dirty="0" err="1" smtClean="0"/>
              <a:t>Edmodo</a:t>
            </a:r>
            <a:r>
              <a:rPr lang="en-US" dirty="0" smtClean="0"/>
              <a:t> is an excellent platform for creating </a:t>
            </a:r>
            <a:r>
              <a:rPr lang="en-US" dirty="0" smtClean="0"/>
              <a:t>flipped </a:t>
            </a:r>
            <a:r>
              <a:rPr lang="en-US" dirty="0" smtClean="0"/>
              <a:t>classroom. </a:t>
            </a:r>
            <a:r>
              <a:rPr lang="en-US" dirty="0" smtClean="0"/>
              <a:t>It’s </a:t>
            </a:r>
            <a:r>
              <a:rPr lang="en-US" dirty="0" smtClean="0"/>
              <a:t>possibilities are </a:t>
            </a:r>
            <a:r>
              <a:rPr lang="en-US" dirty="0" smtClean="0"/>
              <a:t>large. Teacher works </a:t>
            </a:r>
            <a:r>
              <a:rPr lang="en-US" dirty="0" smtClean="0"/>
              <a:t>with students, collaborate </a:t>
            </a:r>
            <a:r>
              <a:rPr lang="en-US" dirty="0" smtClean="0"/>
              <a:t>with other teachers </a:t>
            </a:r>
            <a:r>
              <a:rPr lang="en-US" dirty="0" smtClean="0"/>
              <a:t>and </a:t>
            </a:r>
            <a:r>
              <a:rPr lang="en-US" dirty="0" smtClean="0"/>
              <a:t>parents, </a:t>
            </a:r>
            <a:r>
              <a:rPr lang="en-US" dirty="0" smtClean="0"/>
              <a:t>as well as sharing of different experiences and content.</a:t>
            </a:r>
            <a:endParaRPr lang="en-US" dirty="0" smtClean="0"/>
          </a:p>
        </p:txBody>
      </p:sp>
    </p:spTree>
    <p:extLst>
      <p:ext uri="{BB962C8B-B14F-4D97-AF65-F5344CB8AC3E}">
        <p14:creationId xmlns="" xmlns:p14="http://schemas.microsoft.com/office/powerpoint/2010/main" val="2955523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1000"/>
            <a:ext cx="7125113" cy="924475"/>
          </a:xfrm>
        </p:spPr>
        <p:txBody>
          <a:bodyPr/>
          <a:lstStyle/>
          <a:p>
            <a:r>
              <a:rPr lang="en-US" b="1" dirty="0" smtClean="0"/>
              <a:t>Educational objectives and pupils’ competences targeted: </a:t>
            </a:r>
            <a:endParaRPr lang="el-GR" b="1" dirty="0"/>
          </a:p>
        </p:txBody>
      </p:sp>
      <p:sp>
        <p:nvSpPr>
          <p:cNvPr id="5" name="Content Placeholder 2"/>
          <p:cNvSpPr>
            <a:spLocks noGrp="1"/>
          </p:cNvSpPr>
          <p:nvPr>
            <p:ph idx="1"/>
          </p:nvPr>
        </p:nvSpPr>
        <p:spPr>
          <a:xfrm>
            <a:off x="304800" y="4495800"/>
            <a:ext cx="8686800" cy="901559"/>
          </a:xfrm>
        </p:spPr>
        <p:txBody>
          <a:bodyPr>
            <a:normAutofit fontScale="25000" lnSpcReduction="20000"/>
          </a:bodyPr>
          <a:lstStyle/>
          <a:p>
            <a:r>
              <a:rPr lang="en-US" sz="7200" b="1" dirty="0" smtClean="0"/>
              <a:t>The </a:t>
            </a:r>
            <a:r>
              <a:rPr lang="en-US" sz="7200" b="1" dirty="0" smtClean="0"/>
              <a:t>overall objectives of hours: </a:t>
            </a:r>
          </a:p>
          <a:p>
            <a:pPr>
              <a:buNone/>
            </a:pPr>
            <a:r>
              <a:rPr lang="en-US" sz="6400" dirty="0" smtClean="0"/>
              <a:t/>
            </a:r>
            <a:br>
              <a:rPr lang="en-US" sz="6400" dirty="0" smtClean="0"/>
            </a:br>
            <a:r>
              <a:rPr lang="en-US" sz="6400" dirty="0" smtClean="0"/>
              <a:t>• Connect the acquired knowledge of logarithms to other </a:t>
            </a:r>
            <a:r>
              <a:rPr lang="en-US" sz="6400" dirty="0" smtClean="0"/>
              <a:t>areas; </a:t>
            </a:r>
          </a:p>
          <a:p>
            <a:pPr>
              <a:buNone/>
            </a:pPr>
            <a:r>
              <a:rPr lang="en-US" sz="6400" dirty="0" smtClean="0"/>
              <a:t/>
            </a:r>
            <a:br>
              <a:rPr lang="en-US" sz="6400" dirty="0" smtClean="0"/>
            </a:br>
            <a:r>
              <a:rPr lang="en-US" sz="6400" dirty="0" smtClean="0"/>
              <a:t>• Improving the skills of rapid, rational and accurate computation; </a:t>
            </a:r>
            <a:endParaRPr lang="en-US" sz="6400" dirty="0" smtClean="0"/>
          </a:p>
          <a:p>
            <a:pPr>
              <a:buNone/>
            </a:pPr>
            <a:r>
              <a:rPr lang="en-US" sz="6400" dirty="0" smtClean="0"/>
              <a:t/>
            </a:r>
            <a:br>
              <a:rPr lang="en-US" sz="6400" dirty="0" smtClean="0"/>
            </a:br>
            <a:r>
              <a:rPr lang="en-US" sz="6400" dirty="0" smtClean="0"/>
              <a:t>• Developing a capability reasoning by analogy; </a:t>
            </a:r>
            <a:endParaRPr lang="en-US" sz="6400" dirty="0" smtClean="0"/>
          </a:p>
          <a:p>
            <a:pPr>
              <a:buNone/>
            </a:pPr>
            <a:r>
              <a:rPr lang="en-US" sz="6400" dirty="0" smtClean="0"/>
              <a:t/>
            </a:r>
            <a:br>
              <a:rPr lang="en-US" sz="6400" dirty="0" smtClean="0"/>
            </a:br>
            <a:r>
              <a:rPr lang="en-US" sz="6400" dirty="0" smtClean="0"/>
              <a:t>• Develop logical thinking, concentration; </a:t>
            </a:r>
            <a:endParaRPr lang="en-US" sz="6400" dirty="0" smtClean="0"/>
          </a:p>
          <a:p>
            <a:pPr>
              <a:buNone/>
            </a:pPr>
            <a:r>
              <a:rPr lang="en-US" sz="6400" dirty="0" smtClean="0"/>
              <a:t/>
            </a:r>
            <a:br>
              <a:rPr lang="en-US" sz="6400" dirty="0" smtClean="0"/>
            </a:br>
            <a:r>
              <a:rPr lang="en-US" sz="6400" dirty="0" smtClean="0"/>
              <a:t>• Development of accuracy, precision in work</a:t>
            </a:r>
            <a:r>
              <a:rPr lang="en-US" sz="6400" dirty="0" smtClean="0"/>
              <a:t>;</a:t>
            </a:r>
          </a:p>
          <a:p>
            <a:pPr>
              <a:buNone/>
            </a:pPr>
            <a:r>
              <a:rPr lang="en-US" sz="6400" dirty="0" smtClean="0"/>
              <a:t> </a:t>
            </a:r>
            <a:r>
              <a:rPr lang="en-US" sz="6400" dirty="0" smtClean="0"/>
              <a:t/>
            </a:r>
            <a:br>
              <a:rPr lang="en-US" sz="6400" dirty="0" smtClean="0"/>
            </a:br>
            <a:r>
              <a:rPr lang="en-US" sz="6400" dirty="0" smtClean="0"/>
              <a:t>• Develop the skills of using the Internet as a source of information; </a:t>
            </a:r>
            <a:endParaRPr lang="en-US" sz="6400" dirty="0" smtClean="0"/>
          </a:p>
          <a:p>
            <a:pPr>
              <a:buNone/>
            </a:pPr>
            <a:r>
              <a:rPr lang="en-US" sz="6400" dirty="0" smtClean="0"/>
              <a:t/>
            </a:r>
            <a:br>
              <a:rPr lang="en-US" sz="6400" dirty="0" smtClean="0"/>
            </a:br>
            <a:r>
              <a:rPr lang="en-US" sz="6400" dirty="0" smtClean="0"/>
              <a:t>• Develop a positive attitude towards mathematics; </a:t>
            </a:r>
            <a:endParaRPr lang="en-US" sz="6400" dirty="0" smtClean="0"/>
          </a:p>
          <a:p>
            <a:pPr>
              <a:buNone/>
            </a:pPr>
            <a:r>
              <a:rPr lang="en-US" sz="6400" dirty="0" smtClean="0"/>
              <a:t/>
            </a:r>
            <a:br>
              <a:rPr lang="en-US" sz="6400" dirty="0" smtClean="0"/>
            </a:br>
            <a:r>
              <a:rPr lang="en-US" sz="6400" dirty="0" smtClean="0"/>
              <a:t>• Development of communication in a social group (team); </a:t>
            </a:r>
            <a:endParaRPr lang="en-US" sz="6400" dirty="0" smtClean="0"/>
          </a:p>
          <a:p>
            <a:pPr>
              <a:buNone/>
            </a:pPr>
            <a:r>
              <a:rPr lang="en-US" sz="6400" dirty="0" smtClean="0"/>
              <a:t/>
            </a:r>
            <a:br>
              <a:rPr lang="en-US" sz="6400" dirty="0" smtClean="0"/>
            </a:br>
            <a:r>
              <a:rPr lang="en-US" sz="6400" dirty="0" smtClean="0"/>
              <a:t>• Develop self-esteem and confidence in their own </a:t>
            </a:r>
            <a:r>
              <a:rPr lang="en-US" sz="6400" dirty="0" smtClean="0"/>
              <a:t>mathematical abilities</a:t>
            </a:r>
            <a:r>
              <a:rPr lang="en-US" sz="6400" dirty="0" smtClean="0"/>
              <a:t>.</a:t>
            </a:r>
          </a:p>
          <a:p>
            <a:pPr>
              <a:buNone/>
            </a:pPr>
            <a:endParaRPr lang="en-US" sz="7200" dirty="0" smtClean="0"/>
          </a:p>
          <a:p>
            <a:pPr>
              <a:buNone/>
            </a:pPr>
            <a:endParaRPr lang="en-US" sz="7200" dirty="0" smtClean="0"/>
          </a:p>
          <a:p>
            <a:endParaRPr lang="en-US" dirty="0" smtClean="0"/>
          </a:p>
          <a:p>
            <a:endParaRPr lang="en-US" dirty="0"/>
          </a:p>
          <a:p>
            <a:endParaRPr lang="en-US" dirty="0" smtClean="0"/>
          </a:p>
          <a:p>
            <a:endParaRPr lang="el-GR" dirty="0"/>
          </a:p>
        </p:txBody>
      </p:sp>
    </p:spTree>
    <p:extLst>
      <p:ext uri="{BB962C8B-B14F-4D97-AF65-F5344CB8AC3E}">
        <p14:creationId xmlns="" xmlns:p14="http://schemas.microsoft.com/office/powerpoint/2010/main" val="1210798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125113" cy="924475"/>
          </a:xfrm>
        </p:spPr>
        <p:txBody>
          <a:bodyPr/>
          <a:lstStyle/>
          <a:p>
            <a:r>
              <a:rPr lang="en-US" b="1" dirty="0" smtClean="0"/>
              <a:t> Pupils’ ages: </a:t>
            </a:r>
            <a:endParaRPr lang="el-GR" b="1" dirty="0"/>
          </a:p>
        </p:txBody>
      </p:sp>
      <p:sp>
        <p:nvSpPr>
          <p:cNvPr id="5" name="Content Placeholder 2"/>
          <p:cNvSpPr txBox="1">
            <a:spLocks/>
          </p:cNvSpPr>
          <p:nvPr/>
        </p:nvSpPr>
        <p:spPr>
          <a:xfrm>
            <a:off x="381000" y="2057400"/>
            <a:ext cx="8763000" cy="901559"/>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r>
              <a:rPr lang="en-US" dirty="0" smtClean="0"/>
              <a:t>The present educational scenario is designed for secondary school students (ages 15-19)</a:t>
            </a:r>
          </a:p>
          <a:p>
            <a:endParaRPr lang="en-US" dirty="0" smtClean="0"/>
          </a:p>
          <a:p>
            <a:endParaRPr lang="en-US" dirty="0" smtClean="0"/>
          </a:p>
          <a:p>
            <a:endParaRPr lang="el-GR" dirty="0"/>
          </a:p>
        </p:txBody>
      </p:sp>
      <p:sp>
        <p:nvSpPr>
          <p:cNvPr id="4" name="Rectangle 3"/>
          <p:cNvSpPr/>
          <p:nvPr/>
        </p:nvSpPr>
        <p:spPr>
          <a:xfrm rot="10800000">
            <a:off x="1066800" y="2590800"/>
            <a:ext cx="3756157" cy="923330"/>
          </a:xfrm>
          <a:prstGeom prst="rect">
            <a:avLst/>
          </a:prstGeom>
          <a:noFill/>
        </p:spPr>
        <p:txBody>
          <a:bodyPr wrap="none" lIns="91440" tIns="45720" rIns="91440" bIns="45720">
            <a:spAutoFit/>
          </a:bodyPr>
          <a:lstStyle/>
          <a:p>
            <a:pPr algn="ctr"/>
            <a:r>
              <a:rPr lang="en-US" sz="5400" b="1" cap="none" spc="0" dirty="0" smtClean="0">
                <a:ln w="1905"/>
                <a:solidFill>
                  <a:schemeClr val="accent3">
                    <a:lumMod val="60000"/>
                    <a:lumOff val="40000"/>
                  </a:schemeClr>
                </a:solidFill>
                <a:effectLst>
                  <a:innerShdw blurRad="69850" dist="43180" dir="5400000">
                    <a:srgbClr val="000000">
                      <a:alpha val="65000"/>
                    </a:srgbClr>
                  </a:innerShdw>
                </a:effectLst>
              </a:rPr>
              <a:t>FLIPPED</a:t>
            </a:r>
            <a:r>
              <a:rPr lang="en-US" sz="5400" b="1" cap="none" spc="0" dirty="0" smtClean="0">
                <a:ln w="1905"/>
                <a:solidFill>
                  <a:schemeClr val="accent6">
                    <a:lumMod val="75000"/>
                  </a:schemeClr>
                </a:solidFill>
                <a:effectLst>
                  <a:innerShdw blurRad="69850" dist="43180" dir="5400000">
                    <a:srgbClr val="000000">
                      <a:alpha val="65000"/>
                    </a:srgbClr>
                  </a:innerShdw>
                </a:effectLst>
              </a:rPr>
              <a:t> </a:t>
            </a:r>
            <a:endParaRPr lang="en-US" sz="5400" b="1" cap="none" spc="0" dirty="0">
              <a:ln w="1905"/>
              <a:solidFill>
                <a:schemeClr val="accent6">
                  <a:lumMod val="75000"/>
                </a:schemeClr>
              </a:solidFill>
              <a:effectLst>
                <a:innerShdw blurRad="69850" dist="43180" dir="5400000">
                  <a:srgbClr val="000000">
                    <a:alpha val="65000"/>
                  </a:srgbClr>
                </a:innerShdw>
              </a:effectLst>
            </a:endParaRPr>
          </a:p>
        </p:txBody>
      </p:sp>
      <p:pic>
        <p:nvPicPr>
          <p:cNvPr id="6" name="Picture 2" descr="http://themrsmithforeducators.pbworks.com/f/1329506437/EdmodoLogo.png"/>
          <p:cNvPicPr>
            <a:picLocks noChangeAspect="1" noChangeArrowheads="1"/>
          </p:cNvPicPr>
          <p:nvPr/>
        </p:nvPicPr>
        <p:blipFill>
          <a:blip r:embed="rId2" cstate="print"/>
          <a:srcRect/>
          <a:stretch>
            <a:fillRect/>
          </a:stretch>
        </p:blipFill>
        <p:spPr bwMode="auto">
          <a:xfrm>
            <a:off x="838200" y="3429000"/>
            <a:ext cx="4095735" cy="1581576"/>
          </a:xfrm>
          <a:prstGeom prst="rect">
            <a:avLst/>
          </a:prstGeom>
          <a:noFill/>
        </p:spPr>
      </p:pic>
      <p:sp>
        <p:nvSpPr>
          <p:cNvPr id="7" name="Rectangle 6"/>
          <p:cNvSpPr/>
          <p:nvPr/>
        </p:nvSpPr>
        <p:spPr>
          <a:xfrm>
            <a:off x="609600" y="4953000"/>
            <a:ext cx="4767652" cy="923330"/>
          </a:xfrm>
          <a:prstGeom prst="rect">
            <a:avLst/>
          </a:prstGeom>
          <a:noFill/>
        </p:spPr>
        <p:txBody>
          <a:bodyPr wrap="none" lIns="91440" tIns="45720" rIns="91440" bIns="45720">
            <a:spAutoFit/>
          </a:bodyPr>
          <a:lstStyle/>
          <a:p>
            <a:pPr algn="ctr"/>
            <a:r>
              <a:rPr lang="en-US" sz="5400" b="1" cap="none" spc="0" dirty="0" err="1" smtClean="0">
                <a:ln w="1905"/>
                <a:solidFill>
                  <a:schemeClr val="accent4">
                    <a:lumMod val="60000"/>
                    <a:lumOff val="40000"/>
                  </a:schemeClr>
                </a:solidFill>
                <a:effectLst>
                  <a:innerShdw blurRad="69850" dist="43180" dir="5400000">
                    <a:srgbClr val="000000">
                      <a:alpha val="65000"/>
                    </a:srgbClr>
                  </a:innerShdw>
                </a:effectLst>
              </a:rPr>
              <a:t>CLASROOM</a:t>
            </a:r>
            <a:r>
              <a:rPr lang="en-US" sz="5400" b="1" cap="none" spc="0" dirty="0" smtClean="0">
                <a:ln w="1905"/>
                <a:solidFill>
                  <a:schemeClr val="accent4">
                    <a:lumMod val="60000"/>
                    <a:lumOff val="40000"/>
                  </a:schemeClr>
                </a:solidFill>
                <a:effectLst>
                  <a:innerShdw blurRad="69850" dist="43180" dir="5400000">
                    <a:srgbClr val="000000">
                      <a:alpha val="65000"/>
                    </a:srgbClr>
                  </a:innerShdw>
                </a:effectLst>
              </a:rPr>
              <a:t> </a:t>
            </a:r>
            <a:endParaRPr lang="en-US" sz="5400" b="1" cap="none" spc="0" dirty="0">
              <a:ln w="1905"/>
              <a:solidFill>
                <a:schemeClr val="accent4">
                  <a:lumMod val="60000"/>
                  <a:lumOff val="40000"/>
                </a:schemeClr>
              </a:solidFill>
              <a:effectLst>
                <a:innerShdw blurRad="69850" dist="43180" dir="5400000">
                  <a:srgbClr val="000000">
                    <a:alpha val="65000"/>
                  </a:srgbClr>
                </a:innerShdw>
              </a:effectLst>
            </a:endParaRPr>
          </a:p>
        </p:txBody>
      </p:sp>
      <p:pic>
        <p:nvPicPr>
          <p:cNvPr id="8" name="Picture 2" descr="https://plot.ly/static/img/edmodo-logo.png"/>
          <p:cNvPicPr>
            <a:picLocks noChangeAspect="1" noChangeArrowheads="1"/>
          </p:cNvPicPr>
          <p:nvPr/>
        </p:nvPicPr>
        <p:blipFill>
          <a:blip r:embed="rId3"/>
          <a:srcRect/>
          <a:stretch>
            <a:fillRect/>
          </a:stretch>
        </p:blipFill>
        <p:spPr bwMode="auto">
          <a:xfrm>
            <a:off x="5638800" y="2514600"/>
            <a:ext cx="2833694" cy="3060391"/>
          </a:xfrm>
          <a:prstGeom prst="rect">
            <a:avLst/>
          </a:prstGeom>
          <a:noFill/>
        </p:spPr>
      </p:pic>
    </p:spTree>
    <p:extLst>
      <p:ext uri="{BB962C8B-B14F-4D97-AF65-F5344CB8AC3E}">
        <p14:creationId xmlns="" xmlns:p14="http://schemas.microsoft.com/office/powerpoint/2010/main" val="285648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125113" cy="924475"/>
          </a:xfrm>
        </p:spPr>
        <p:txBody>
          <a:bodyPr/>
          <a:lstStyle/>
          <a:p>
            <a:r>
              <a:rPr lang="en-US" b="1" dirty="0" smtClean="0"/>
              <a:t>Curriculum areas/ domains involved: </a:t>
            </a:r>
            <a:endParaRPr lang="el-GR" b="1" dirty="0"/>
          </a:p>
        </p:txBody>
      </p:sp>
      <p:sp>
        <p:nvSpPr>
          <p:cNvPr id="5" name="Content Placeholder 2"/>
          <p:cNvSpPr>
            <a:spLocks noGrp="1"/>
          </p:cNvSpPr>
          <p:nvPr>
            <p:ph idx="1"/>
          </p:nvPr>
        </p:nvSpPr>
        <p:spPr>
          <a:xfrm>
            <a:off x="838200" y="2590800"/>
            <a:ext cx="7125112" cy="901559"/>
          </a:xfrm>
        </p:spPr>
        <p:txBody>
          <a:bodyPr>
            <a:normAutofit fontScale="25000" lnSpcReduction="20000"/>
          </a:bodyPr>
          <a:lstStyle/>
          <a:p>
            <a:r>
              <a:rPr lang="pt-PT" sz="7200" dirty="0" smtClean="0"/>
              <a:t>Mathematics</a:t>
            </a:r>
          </a:p>
          <a:p>
            <a:r>
              <a:rPr lang="pt-PT" sz="7200" dirty="0" smtClean="0"/>
              <a:t>Physic </a:t>
            </a:r>
            <a:endParaRPr lang="pt-PT" sz="7200" dirty="0" smtClean="0"/>
          </a:p>
          <a:p>
            <a:r>
              <a:rPr lang="pt-PT" sz="7200" dirty="0" smtClean="0"/>
              <a:t>Chemistry</a:t>
            </a:r>
          </a:p>
          <a:p>
            <a:r>
              <a:rPr lang="pt-PT" sz="7200" dirty="0" smtClean="0"/>
              <a:t>Arheology</a:t>
            </a:r>
          </a:p>
          <a:p>
            <a:r>
              <a:rPr lang="pt-PT" sz="7200" dirty="0" smtClean="0"/>
              <a:t>Seizmology</a:t>
            </a:r>
          </a:p>
          <a:p>
            <a:r>
              <a:rPr lang="pt-PT" sz="7200" dirty="0" smtClean="0"/>
              <a:t>Astronomy</a:t>
            </a:r>
          </a:p>
          <a:p>
            <a:endParaRPr lang="pt-PT" dirty="0" smtClean="0"/>
          </a:p>
          <a:p>
            <a:endParaRPr lang="en-US" dirty="0"/>
          </a:p>
          <a:p>
            <a:endParaRPr lang="en-US" dirty="0" smtClean="0"/>
          </a:p>
          <a:p>
            <a:endParaRPr lang="el-GR" dirty="0"/>
          </a:p>
        </p:txBody>
      </p:sp>
      <p:pic>
        <p:nvPicPr>
          <p:cNvPr id="4" name="Picture 3" descr="Earhquake.png"/>
          <p:cNvPicPr>
            <a:picLocks noChangeAspect="1"/>
          </p:cNvPicPr>
          <p:nvPr/>
        </p:nvPicPr>
        <p:blipFill>
          <a:blip r:embed="rId2"/>
          <a:stretch>
            <a:fillRect/>
          </a:stretch>
        </p:blipFill>
        <p:spPr>
          <a:xfrm rot="21257660">
            <a:off x="5562436" y="1375186"/>
            <a:ext cx="3228109" cy="1808549"/>
          </a:xfrm>
          <a:prstGeom prst="rect">
            <a:avLst/>
          </a:prstGeom>
          <a:ln>
            <a:noFill/>
          </a:ln>
          <a:effectLst>
            <a:outerShdw blurRad="292100" dist="139700" dir="2700000" algn="tl" rotWithShape="0">
              <a:srgbClr val="333333">
                <a:alpha val="65000"/>
              </a:srgbClr>
            </a:outerShdw>
          </a:effectLst>
        </p:spPr>
      </p:pic>
      <p:pic>
        <p:nvPicPr>
          <p:cNvPr id="6" name="Picture 5" descr="arh.png"/>
          <p:cNvPicPr>
            <a:picLocks noChangeAspect="1"/>
          </p:cNvPicPr>
          <p:nvPr/>
        </p:nvPicPr>
        <p:blipFill>
          <a:blip r:embed="rId3"/>
          <a:stretch>
            <a:fillRect/>
          </a:stretch>
        </p:blipFill>
        <p:spPr>
          <a:xfrm rot="196046">
            <a:off x="5533637" y="2753980"/>
            <a:ext cx="3101889" cy="1746031"/>
          </a:xfrm>
          <a:prstGeom prst="rect">
            <a:avLst/>
          </a:prstGeom>
          <a:ln>
            <a:noFill/>
          </a:ln>
          <a:effectLst>
            <a:outerShdw blurRad="292100" dist="139700" dir="2700000" algn="tl" rotWithShape="0">
              <a:srgbClr val="333333">
                <a:alpha val="65000"/>
              </a:srgbClr>
            </a:outerShdw>
          </a:effectLst>
        </p:spPr>
      </p:pic>
      <p:pic>
        <p:nvPicPr>
          <p:cNvPr id="7" name="Picture 6" descr="torn.png"/>
          <p:cNvPicPr>
            <a:picLocks noChangeAspect="1"/>
          </p:cNvPicPr>
          <p:nvPr/>
        </p:nvPicPr>
        <p:blipFill>
          <a:blip r:embed="rId4"/>
          <a:stretch>
            <a:fillRect/>
          </a:stretch>
        </p:blipFill>
        <p:spPr>
          <a:xfrm>
            <a:off x="5638800" y="3581400"/>
            <a:ext cx="3159620" cy="1763049"/>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5"/>
          <a:srcRect l="31250" t="29000" r="19375" b="26000"/>
          <a:stretch>
            <a:fillRect/>
          </a:stretch>
        </p:blipFill>
        <p:spPr bwMode="auto">
          <a:xfrm rot="21229574">
            <a:off x="5650710" y="4204210"/>
            <a:ext cx="3177469" cy="1809950"/>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6"/>
          <a:srcRect l="31250" t="29000" r="20000" b="26000"/>
          <a:stretch>
            <a:fillRect/>
          </a:stretch>
        </p:blipFill>
        <p:spPr bwMode="auto">
          <a:xfrm rot="215882">
            <a:off x="5466269" y="4880263"/>
            <a:ext cx="3120080" cy="1800046"/>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noChangeArrowheads="1"/>
          </p:cNvPicPr>
          <p:nvPr/>
        </p:nvPicPr>
        <p:blipFill>
          <a:blip r:embed="rId7"/>
          <a:srcRect l="31250" t="30463" r="20289" b="25000"/>
          <a:stretch>
            <a:fillRect/>
          </a:stretch>
        </p:blipFill>
        <p:spPr bwMode="auto">
          <a:xfrm>
            <a:off x="762000" y="4267200"/>
            <a:ext cx="4038600" cy="23197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43221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Which school needs does your scenario address?  </a:t>
            </a:r>
            <a:endParaRPr lang="el-GR" b="1" dirty="0"/>
          </a:p>
        </p:txBody>
      </p:sp>
      <p:sp>
        <p:nvSpPr>
          <p:cNvPr id="3" name="Content Placeholder 2"/>
          <p:cNvSpPr>
            <a:spLocks noGrp="1"/>
          </p:cNvSpPr>
          <p:nvPr>
            <p:ph idx="1"/>
          </p:nvPr>
        </p:nvSpPr>
        <p:spPr>
          <a:xfrm>
            <a:off x="381000" y="3962400"/>
            <a:ext cx="8229600" cy="901559"/>
          </a:xfrm>
        </p:spPr>
        <p:txBody>
          <a:bodyPr>
            <a:normAutofit fontScale="25000" lnSpcReduction="20000"/>
          </a:bodyPr>
          <a:lstStyle/>
          <a:p>
            <a:pPr>
              <a:buNone/>
            </a:pPr>
            <a:endParaRPr lang="en-US" sz="6400" dirty="0" smtClean="0"/>
          </a:p>
          <a:p>
            <a:r>
              <a:rPr lang="en-US" sz="6400" dirty="0" smtClean="0"/>
              <a:t> Students </a:t>
            </a:r>
            <a:r>
              <a:rPr lang="en-US" sz="6400" dirty="0" smtClean="0"/>
              <a:t>learns and progresses when automatically detects relationships between certain mathematical objects. The teacher should be enabled by using the appropriate forms and methods. Completely teaching skills is to find ways to motivate students to learn. </a:t>
            </a:r>
            <a:br>
              <a:rPr lang="en-US" sz="6400" dirty="0" smtClean="0"/>
            </a:br>
            <a:r>
              <a:rPr lang="en-US" sz="6400" dirty="0" smtClean="0"/>
              <a:t>In flipped classroom, students acquire new knowledge watching video lessons at </a:t>
            </a:r>
            <a:r>
              <a:rPr lang="en-US" sz="6400" dirty="0" smtClean="0"/>
              <a:t>home</a:t>
            </a:r>
            <a:r>
              <a:rPr lang="en-US" sz="6400" dirty="0" smtClean="0"/>
              <a:t>.</a:t>
            </a:r>
            <a:r>
              <a:rPr lang="en-US" sz="6400" dirty="0" smtClean="0"/>
              <a:t> Now, they are working homework </a:t>
            </a:r>
            <a:r>
              <a:rPr lang="en-US" sz="6400" dirty="0" smtClean="0"/>
              <a:t>in the classroom with </a:t>
            </a:r>
            <a:r>
              <a:rPr lang="en-US" sz="6400" dirty="0" smtClean="0"/>
              <a:t>them </a:t>
            </a:r>
            <a:r>
              <a:rPr lang="en-US" sz="6400" dirty="0" smtClean="0"/>
              <a:t>teacher, who instead of teaching materials, refers students to do assignments and encourage their interaction. The role of students is different - they come, ready to class because they were already familiar with the topic, so the class can solve specific tasks. At the moment come with certain attitudes, prior knowledge or questions, are interested in the topic in the learning process getting an equally important role as a teacher. Time is converted to joint research. The material remains available to students on </a:t>
            </a:r>
            <a:r>
              <a:rPr lang="en-US" sz="6400" dirty="0" err="1" smtClean="0"/>
              <a:t>Edmodo</a:t>
            </a:r>
            <a:r>
              <a:rPr lang="en-US" sz="6400" dirty="0" smtClean="0"/>
              <a:t> network, which means that it can be used whenever necessary.</a:t>
            </a:r>
            <a:endParaRPr lang="el-GR" sz="6400" dirty="0" smtClean="0"/>
          </a:p>
          <a:p>
            <a:pPr>
              <a:buNone/>
            </a:pPr>
            <a:endParaRPr lang="en-US" sz="5600" dirty="0" smtClean="0"/>
          </a:p>
          <a:p>
            <a:r>
              <a:rPr lang="en-US" sz="6400" dirty="0" err="1" smtClean="0"/>
              <a:t>Edmodo</a:t>
            </a:r>
            <a:r>
              <a:rPr lang="en-US" sz="6400" dirty="0" smtClean="0"/>
              <a:t> </a:t>
            </a:r>
            <a:r>
              <a:rPr lang="en-US" sz="6400" dirty="0" smtClean="0"/>
              <a:t>is a service that reminds students </a:t>
            </a:r>
            <a:r>
              <a:rPr lang="en-US" sz="6400" dirty="0" smtClean="0"/>
              <a:t>on </a:t>
            </a:r>
            <a:r>
              <a:rPr lang="en-US" sz="6400" dirty="0" smtClean="0"/>
              <a:t>social network. For this reason, this environment can facilitate the work, its interaction with the teacher - student and student - student becomes a direct and strong communication is a daily, content sharing is easy.</a:t>
            </a:r>
          </a:p>
          <a:p>
            <a:endParaRPr lang="en-US" sz="6400" dirty="0" smtClean="0"/>
          </a:p>
          <a:p>
            <a:pPr>
              <a:buNone/>
            </a:pPr>
            <a:r>
              <a:rPr lang="en-US" sz="6400" dirty="0" smtClean="0"/>
              <a:t/>
            </a:r>
            <a:br>
              <a:rPr lang="en-US" sz="6400" dirty="0" smtClean="0"/>
            </a:br>
            <a:endParaRPr lang="en-US" sz="6400" dirty="0"/>
          </a:p>
          <a:p>
            <a:endParaRPr lang="en-US" dirty="0" smtClean="0">
              <a:latin typeface="+mj-lt"/>
            </a:endParaRPr>
          </a:p>
          <a:p>
            <a:endParaRPr lang="el-GR" dirty="0"/>
          </a:p>
        </p:txBody>
      </p:sp>
    </p:spTree>
    <p:extLst>
      <p:ext uri="{BB962C8B-B14F-4D97-AF65-F5344CB8AC3E}">
        <p14:creationId xmlns="" xmlns:p14="http://schemas.microsoft.com/office/powerpoint/2010/main" val="29049113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Parental engagement </a:t>
            </a:r>
            <a:endParaRPr lang="el-GR" b="1" dirty="0"/>
          </a:p>
        </p:txBody>
      </p:sp>
      <p:sp>
        <p:nvSpPr>
          <p:cNvPr id="3" name="Content Placeholder 2"/>
          <p:cNvSpPr>
            <a:spLocks noGrp="1"/>
          </p:cNvSpPr>
          <p:nvPr>
            <p:ph idx="1"/>
          </p:nvPr>
        </p:nvSpPr>
        <p:spPr>
          <a:xfrm>
            <a:off x="0" y="1676400"/>
            <a:ext cx="8873752" cy="4968552"/>
          </a:xfrm>
        </p:spPr>
        <p:txBody>
          <a:bodyPr>
            <a:normAutofit/>
          </a:bodyPr>
          <a:lstStyle/>
          <a:p>
            <a:pPr>
              <a:buNone/>
            </a:pPr>
            <a:r>
              <a:rPr lang="en-US" b="1" dirty="0" smtClean="0"/>
              <a:t>      How are pupils’ parents engaged in the process or/ and            implementation of the educational scenario? What is their role? </a:t>
            </a:r>
          </a:p>
          <a:p>
            <a:pPr lvl="1"/>
            <a:r>
              <a:rPr lang="en-US" sz="1700" dirty="0" err="1" smtClean="0"/>
              <a:t>Edmodo</a:t>
            </a:r>
            <a:r>
              <a:rPr lang="en-US" sz="1700" dirty="0" smtClean="0"/>
              <a:t> service enables the connection of parents: those obtained with the help of which may be included in the network in order to monitor student work and communication with the teacher. </a:t>
            </a:r>
            <a:r>
              <a:rPr lang="en-US" sz="1700" dirty="0" err="1" smtClean="0"/>
              <a:t>Edmodo</a:t>
            </a:r>
            <a:r>
              <a:rPr lang="en-US" sz="1700" dirty="0" smtClean="0"/>
              <a:t> is a secure, closed network, making it an </a:t>
            </a:r>
            <a:r>
              <a:rPr lang="en-US" sz="1700" dirty="0" smtClean="0"/>
              <a:t>very</a:t>
            </a:r>
            <a:r>
              <a:rPr lang="en-US" sz="1700" dirty="0" smtClean="0"/>
              <a:t> </a:t>
            </a:r>
            <a:r>
              <a:rPr lang="en-US" sz="1700" dirty="0" smtClean="0"/>
              <a:t>safe environment. Teachers and parents can be confident  that children will interact with strangers.</a:t>
            </a:r>
          </a:p>
          <a:p>
            <a:pPr lvl="1">
              <a:buNone/>
            </a:pPr>
            <a:r>
              <a:rPr lang="en-US" b="1" dirty="0" smtClean="0"/>
              <a:t>     </a:t>
            </a:r>
            <a:r>
              <a:rPr lang="en-US" sz="1700" b="1" dirty="0" smtClean="0"/>
              <a:t>Which </a:t>
            </a:r>
            <a:r>
              <a:rPr lang="en-US" sz="1700" b="1" dirty="0" smtClean="0"/>
              <a:t>school needs does their engagement in this scenario </a:t>
            </a:r>
            <a:r>
              <a:rPr lang="en-US" sz="1700" b="1" dirty="0" smtClean="0"/>
              <a:t>intend to </a:t>
            </a:r>
            <a:r>
              <a:rPr lang="en-US" sz="1700" b="1" dirty="0" smtClean="0"/>
              <a:t>serve?</a:t>
            </a:r>
            <a:r>
              <a:rPr lang="en-US" sz="1700" b="1" dirty="0"/>
              <a:t> </a:t>
            </a:r>
            <a:endParaRPr lang="en-US" sz="1700" b="1" dirty="0" smtClean="0"/>
          </a:p>
          <a:p>
            <a:pPr lvl="1"/>
            <a:r>
              <a:rPr lang="en-US" dirty="0" smtClean="0"/>
              <a:t>Define together ( teacher and parents) the goals to be achieved with a child who has some gaps in learning </a:t>
            </a:r>
          </a:p>
          <a:p>
            <a:pPr lvl="1"/>
            <a:r>
              <a:rPr lang="en-US" dirty="0" smtClean="0"/>
              <a:t>Provide parents additional materials, instructional sheets for working with children at home </a:t>
            </a:r>
          </a:p>
          <a:p>
            <a:pPr lvl="1"/>
            <a:r>
              <a:rPr lang="en-US" dirty="0" smtClean="0"/>
              <a:t>Allow parents to give their suggestions and proposals (book/ box comments and suggestions, which will be located in the school hall, forum on the school  website, etc.).</a:t>
            </a:r>
            <a:endParaRPr lang="en-US" dirty="0"/>
          </a:p>
          <a:p>
            <a:pPr marL="457200" lvl="1" indent="0">
              <a:buNone/>
            </a:pPr>
            <a:endParaRPr lang="en-US" dirty="0"/>
          </a:p>
          <a:p>
            <a:endParaRPr lang="en-US" dirty="0" smtClean="0"/>
          </a:p>
          <a:p>
            <a:endParaRPr lang="el-GR" dirty="0"/>
          </a:p>
        </p:txBody>
      </p:sp>
    </p:spTree>
    <p:extLst>
      <p:ext uri="{BB962C8B-B14F-4D97-AF65-F5344CB8AC3E}">
        <p14:creationId xmlns="" xmlns:p14="http://schemas.microsoft.com/office/powerpoint/2010/main" val="351387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Parental engagement </a:t>
            </a:r>
            <a:endParaRPr lang="el-GR" b="1" dirty="0"/>
          </a:p>
        </p:txBody>
      </p:sp>
      <p:sp>
        <p:nvSpPr>
          <p:cNvPr id="3" name="Content Placeholder 2"/>
          <p:cNvSpPr>
            <a:spLocks noGrp="1"/>
          </p:cNvSpPr>
          <p:nvPr>
            <p:ph idx="1"/>
          </p:nvPr>
        </p:nvSpPr>
        <p:spPr>
          <a:xfrm>
            <a:off x="0" y="1600200"/>
            <a:ext cx="8991600" cy="4968552"/>
          </a:xfrm>
        </p:spPr>
        <p:txBody>
          <a:bodyPr>
            <a:normAutofit/>
          </a:bodyPr>
          <a:lstStyle/>
          <a:p>
            <a:pPr lvl="1">
              <a:buNone/>
            </a:pPr>
            <a:r>
              <a:rPr lang="en-US" sz="1800" b="1" dirty="0" smtClean="0"/>
              <a:t>    What are the expected benefits from parents’ engagement in this scenario? </a:t>
            </a:r>
          </a:p>
          <a:p>
            <a:pPr lvl="1"/>
            <a:r>
              <a:rPr lang="en-US" dirty="0" smtClean="0"/>
              <a:t>Show parents the results of their participation in school, compared; </a:t>
            </a:r>
          </a:p>
          <a:p>
            <a:pPr lvl="1"/>
            <a:r>
              <a:rPr lang="en-US" dirty="0" smtClean="0"/>
              <a:t>Organization to educate parents about their role, duties and responsibilities in relation to the results of the learning and behavior of students </a:t>
            </a:r>
          </a:p>
          <a:p>
            <a:pPr lvl="1"/>
            <a:r>
              <a:rPr lang="en-US" dirty="0" smtClean="0"/>
              <a:t>More interest in cooperation between parents of those students who have learning difficulties, children in inclusion </a:t>
            </a:r>
          </a:p>
          <a:p>
            <a:pPr lvl="1"/>
            <a:r>
              <a:rPr lang="en-US" dirty="0" smtClean="0"/>
              <a:t>Organize </a:t>
            </a:r>
            <a:r>
              <a:rPr lang="en-US" dirty="0" smtClean="0"/>
              <a:t>Door’s </a:t>
            </a:r>
            <a:r>
              <a:rPr lang="en-US" dirty="0" smtClean="0"/>
              <a:t>Open </a:t>
            </a:r>
            <a:r>
              <a:rPr lang="en-US" dirty="0" smtClean="0"/>
              <a:t>D</a:t>
            </a:r>
            <a:r>
              <a:rPr lang="en-US" dirty="0" smtClean="0"/>
              <a:t>ay </a:t>
            </a:r>
            <a:r>
              <a:rPr lang="en-US" dirty="0" smtClean="0"/>
              <a:t>in </a:t>
            </a:r>
            <a:r>
              <a:rPr lang="en-US" dirty="0" smtClean="0"/>
              <a:t>school (</a:t>
            </a:r>
            <a:r>
              <a:rPr lang="en-US" dirty="0" smtClean="0"/>
              <a:t>Door’s </a:t>
            </a:r>
            <a:r>
              <a:rPr lang="en-US" dirty="0" smtClean="0"/>
              <a:t>Open Day is a day when parents can visit </a:t>
            </a:r>
            <a:r>
              <a:rPr lang="en-US" dirty="0" smtClean="0"/>
              <a:t>classes)</a:t>
            </a:r>
            <a:endParaRPr lang="en-US" dirty="0" smtClean="0"/>
          </a:p>
          <a:p>
            <a:pPr lvl="1"/>
            <a:r>
              <a:rPr lang="en-US" dirty="0" smtClean="0"/>
              <a:t>Together with parents define specific topics of workshops to promote cooperation and communication</a:t>
            </a:r>
          </a:p>
          <a:p>
            <a:pPr lvl="1"/>
            <a:endParaRPr lang="en-US" dirty="0" smtClean="0"/>
          </a:p>
          <a:p>
            <a:pPr lvl="1"/>
            <a:endParaRPr lang="en-US" dirty="0" smtClean="0"/>
          </a:p>
          <a:p>
            <a:pPr marL="457200" lvl="1" indent="0">
              <a:buNone/>
            </a:pPr>
            <a:endParaRPr lang="en-US" dirty="0" smtClean="0"/>
          </a:p>
          <a:p>
            <a:pPr lvl="1"/>
            <a:endParaRPr lang="en-US" dirty="0"/>
          </a:p>
          <a:p>
            <a:pPr marL="457200" lvl="1" indent="0">
              <a:buNone/>
            </a:pPr>
            <a:endParaRPr lang="en-US" dirty="0"/>
          </a:p>
          <a:p>
            <a:endParaRPr lang="en-US" dirty="0" smtClean="0"/>
          </a:p>
          <a:p>
            <a:endParaRPr lang="el-GR" dirty="0"/>
          </a:p>
        </p:txBody>
      </p:sp>
      <p:sp>
        <p:nvSpPr>
          <p:cNvPr id="5" name="Rectangle 4"/>
          <p:cNvSpPr/>
          <p:nvPr/>
        </p:nvSpPr>
        <p:spPr>
          <a:xfrm>
            <a:off x="533400" y="4800600"/>
            <a:ext cx="8076250" cy="1077218"/>
          </a:xfrm>
          <a:prstGeom prst="rect">
            <a:avLst/>
          </a:prstGeom>
          <a:ln/>
        </p:spPr>
        <p:style>
          <a:lnRef idx="1">
            <a:schemeClr val="accent6"/>
          </a:lnRef>
          <a:fillRef idx="3">
            <a:schemeClr val="accent6"/>
          </a:fillRef>
          <a:effectRef idx="2">
            <a:schemeClr val="accent6"/>
          </a:effectRef>
          <a:fontRef idx="minor">
            <a:schemeClr val="lt1"/>
          </a:fontRef>
        </p:style>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dirty="0" smtClean="0">
                <a:ln/>
                <a:solidFill>
                  <a:schemeClr val="accent3"/>
                </a:solidFill>
              </a:rPr>
              <a:t>Open school + Involved parents =</a:t>
            </a:r>
          </a:p>
          <a:p>
            <a:pPr algn="ctr"/>
            <a:r>
              <a:rPr lang="en-US" sz="3200" b="1" dirty="0" smtClean="0">
                <a:ln/>
                <a:solidFill>
                  <a:schemeClr val="accent3"/>
                </a:solidFill>
              </a:rPr>
              <a:t>= </a:t>
            </a:r>
            <a:r>
              <a:rPr lang="en-US" sz="3200" b="1" dirty="0" smtClean="0">
                <a:ln/>
                <a:solidFill>
                  <a:schemeClr val="accent3"/>
                </a:solidFill>
              </a:rPr>
              <a:t>Successful </a:t>
            </a:r>
            <a:r>
              <a:rPr lang="en-US" sz="3200" b="1" dirty="0" smtClean="0">
                <a:ln/>
                <a:solidFill>
                  <a:schemeClr val="accent3"/>
                </a:solidFill>
              </a:rPr>
              <a:t>Students</a:t>
            </a:r>
            <a:endParaRPr lang="en-US" sz="3200" b="1" dirty="0">
              <a:ln/>
              <a:solidFill>
                <a:schemeClr val="accent3"/>
              </a:solidFill>
            </a:endParaRPr>
          </a:p>
        </p:txBody>
      </p:sp>
    </p:spTree>
    <p:extLst>
      <p:ext uri="{BB962C8B-B14F-4D97-AF65-F5344CB8AC3E}">
        <p14:creationId xmlns="" xmlns:p14="http://schemas.microsoft.com/office/powerpoint/2010/main" val="12350731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125113" cy="924475"/>
          </a:xfrm>
        </p:spPr>
        <p:txBody>
          <a:bodyPr/>
          <a:lstStyle/>
          <a:p>
            <a:r>
              <a:rPr lang="en-US" b="1" dirty="0" smtClean="0"/>
              <a:t>Phase 1: Preparation  </a:t>
            </a:r>
            <a:endParaRPr lang="el-GR" b="1" dirty="0"/>
          </a:p>
        </p:txBody>
      </p:sp>
      <p:sp>
        <p:nvSpPr>
          <p:cNvPr id="3" name="Content Placeholder 2"/>
          <p:cNvSpPr>
            <a:spLocks noGrp="1"/>
          </p:cNvSpPr>
          <p:nvPr>
            <p:ph idx="1"/>
          </p:nvPr>
        </p:nvSpPr>
        <p:spPr>
          <a:xfrm>
            <a:off x="0" y="1752600"/>
            <a:ext cx="9144000" cy="1944216"/>
          </a:xfrm>
        </p:spPr>
        <p:txBody>
          <a:bodyPr>
            <a:normAutofit fontScale="25000" lnSpcReduction="20000"/>
          </a:bodyPr>
          <a:lstStyle/>
          <a:p>
            <a:pPr>
              <a:buNone/>
            </a:pPr>
            <a:r>
              <a:rPr lang="en-US" sz="6400" b="1" dirty="0" smtClean="0"/>
              <a:t>     Please </a:t>
            </a:r>
            <a:r>
              <a:rPr lang="en-US" sz="6400" b="1" dirty="0" smtClean="0"/>
              <a:t>describe the preparation that the teacher needs to do before </a:t>
            </a:r>
            <a:r>
              <a:rPr lang="en-US" sz="6400" b="1" dirty="0" smtClean="0"/>
              <a:t>   implementing </a:t>
            </a:r>
            <a:r>
              <a:rPr lang="en-US" sz="6400" b="1" dirty="0" smtClean="0"/>
              <a:t>the scenario. Define steps and activities, if applicable.</a:t>
            </a:r>
          </a:p>
          <a:p>
            <a:pPr lvl="1"/>
            <a:r>
              <a:rPr lang="x-none" sz="6400" smtClean="0"/>
              <a:t>C</a:t>
            </a:r>
            <a:r>
              <a:rPr lang="en-GB" sz="6400" dirty="0" err="1" smtClean="0"/>
              <a:t>reat</a:t>
            </a:r>
            <a:r>
              <a:rPr lang="x-none" sz="6400" smtClean="0"/>
              <a:t>e</a:t>
            </a:r>
            <a:r>
              <a:rPr lang="en-GB" sz="6400" dirty="0" smtClean="0"/>
              <a:t> </a:t>
            </a:r>
            <a:r>
              <a:rPr lang="x-none" sz="6400" smtClean="0"/>
              <a:t>the</a:t>
            </a:r>
            <a:r>
              <a:rPr lang="en-GB" sz="6400" dirty="0" smtClean="0"/>
              <a:t> teaching materials;</a:t>
            </a:r>
          </a:p>
          <a:p>
            <a:pPr lvl="1"/>
            <a:r>
              <a:rPr lang="en-GB" sz="6400" dirty="0" smtClean="0"/>
              <a:t>Create </a:t>
            </a:r>
            <a:r>
              <a:rPr lang="en-GB" sz="6400" dirty="0" err="1" smtClean="0"/>
              <a:t>Edmodo</a:t>
            </a:r>
            <a:r>
              <a:rPr lang="en-GB" sz="6400" dirty="0" smtClean="0"/>
              <a:t> group for </a:t>
            </a:r>
            <a:r>
              <a:rPr lang="en-GB" sz="6400" dirty="0" smtClean="0"/>
              <a:t>students;</a:t>
            </a:r>
            <a:endParaRPr lang="en-GB" sz="6400" dirty="0" smtClean="0"/>
          </a:p>
          <a:p>
            <a:pPr lvl="1"/>
            <a:r>
              <a:rPr lang="en-US" sz="6400" dirty="0" smtClean="0"/>
              <a:t>Before involve underage students on </a:t>
            </a:r>
            <a:r>
              <a:rPr lang="en-US" sz="6400" dirty="0" err="1" smtClean="0"/>
              <a:t>Edmodo</a:t>
            </a:r>
            <a:r>
              <a:rPr lang="en-US" sz="6400" dirty="0" smtClean="0"/>
              <a:t>, teacher  must </a:t>
            </a:r>
            <a:r>
              <a:rPr lang="en-US" sz="6400" dirty="0" smtClean="0"/>
              <a:t> </a:t>
            </a:r>
            <a:r>
              <a:rPr lang="en-US" sz="6400" dirty="0" smtClean="0"/>
              <a:t>get permission from a parent. On this </a:t>
            </a:r>
            <a:r>
              <a:rPr lang="en-US" sz="6400" dirty="0" smtClean="0"/>
              <a:t>occasion teacher  can let </a:t>
            </a:r>
            <a:r>
              <a:rPr lang="en-US" sz="6400" dirty="0" smtClean="0"/>
              <a:t>them know and what </a:t>
            </a:r>
            <a:r>
              <a:rPr lang="en-US" sz="6400" dirty="0" err="1" smtClean="0"/>
              <a:t>Edmodo</a:t>
            </a:r>
            <a:r>
              <a:rPr lang="en-US" sz="6400" dirty="0" smtClean="0"/>
              <a:t> offers parents.</a:t>
            </a:r>
          </a:p>
          <a:p>
            <a:pPr lvl="1"/>
            <a:r>
              <a:rPr lang="x-none" sz="6400" smtClean="0"/>
              <a:t>Create </a:t>
            </a:r>
            <a:r>
              <a:rPr lang="en-GB" sz="6400" dirty="0" smtClean="0"/>
              <a:t>account in </a:t>
            </a:r>
            <a:r>
              <a:rPr lang="en-GB" sz="6400" dirty="0" err="1" smtClean="0"/>
              <a:t>Edmodo</a:t>
            </a:r>
            <a:r>
              <a:rPr lang="en-GB" sz="6400" dirty="0" smtClean="0"/>
              <a:t> for students </a:t>
            </a:r>
          </a:p>
          <a:p>
            <a:pPr lvl="1"/>
            <a:r>
              <a:rPr lang="en-GB" sz="6400" dirty="0" smtClean="0"/>
              <a:t>Create instructions for students and parents</a:t>
            </a:r>
          </a:p>
          <a:p>
            <a:pPr lvl="1"/>
            <a:r>
              <a:rPr lang="en-US" sz="6400" dirty="0" smtClean="0"/>
              <a:t>Register parents on </a:t>
            </a:r>
            <a:r>
              <a:rPr lang="en-US" sz="6400" dirty="0" err="1" smtClean="0"/>
              <a:t>Edmodo</a:t>
            </a:r>
            <a:r>
              <a:rPr lang="en-US" sz="6400" dirty="0" smtClean="0"/>
              <a:t> (needs to have the students registration code; registration and </a:t>
            </a:r>
            <a:r>
              <a:rPr lang="en-US" sz="6400" dirty="0" err="1" smtClean="0"/>
              <a:t>authentification</a:t>
            </a:r>
            <a:r>
              <a:rPr lang="en-US" sz="6400" dirty="0" smtClean="0"/>
              <a:t> through e-mail.)</a:t>
            </a:r>
            <a:endParaRPr lang="en-GB" sz="6400" dirty="0" smtClean="0"/>
          </a:p>
          <a:p>
            <a:pPr lvl="1">
              <a:buNone/>
            </a:pPr>
            <a:endParaRPr lang="en-US" sz="6400" dirty="0" smtClean="0"/>
          </a:p>
          <a:p>
            <a:pPr lvl="1"/>
            <a:endParaRPr lang="en-US" dirty="0" smtClean="0"/>
          </a:p>
          <a:p>
            <a:pPr marL="457200" lvl="1" indent="0">
              <a:buNone/>
            </a:pPr>
            <a:endParaRPr lang="en-US" dirty="0"/>
          </a:p>
          <a:p>
            <a:endParaRPr lang="en-US" dirty="0" smtClean="0"/>
          </a:p>
          <a:p>
            <a:endParaRPr lang="el-GR" dirty="0"/>
          </a:p>
        </p:txBody>
      </p:sp>
      <p:pic>
        <p:nvPicPr>
          <p:cNvPr id="5" name="Picture 4" descr="Edmodo.png"/>
          <p:cNvPicPr>
            <a:picLocks noChangeAspect="1"/>
          </p:cNvPicPr>
          <p:nvPr/>
        </p:nvPicPr>
        <p:blipFill>
          <a:blip r:embed="rId2"/>
          <a:stretch>
            <a:fillRect/>
          </a:stretch>
        </p:blipFill>
        <p:spPr>
          <a:xfrm>
            <a:off x="152400" y="4191000"/>
            <a:ext cx="3264740" cy="1981200"/>
          </a:xfrm>
          <a:prstGeom prst="rect">
            <a:avLst/>
          </a:prstGeom>
          <a:ln>
            <a:noFill/>
          </a:ln>
          <a:effectLst>
            <a:outerShdw blurRad="190500" algn="tl" rotWithShape="0">
              <a:srgbClr val="000000">
                <a:alpha val="70000"/>
              </a:srgbClr>
            </a:outerShdw>
          </a:effectLst>
        </p:spPr>
      </p:pic>
      <p:pic>
        <p:nvPicPr>
          <p:cNvPr id="6" name="Picture 5" descr="Edmodo_001.png"/>
          <p:cNvPicPr>
            <a:picLocks noChangeAspect="1"/>
          </p:cNvPicPr>
          <p:nvPr/>
        </p:nvPicPr>
        <p:blipFill>
          <a:blip r:embed="rId3"/>
          <a:srcRect l="4860"/>
          <a:stretch>
            <a:fillRect/>
          </a:stretch>
        </p:blipFill>
        <p:spPr>
          <a:xfrm>
            <a:off x="1752600" y="3810000"/>
            <a:ext cx="2759916" cy="2819400"/>
          </a:xfrm>
          <a:prstGeom prst="rect">
            <a:avLst/>
          </a:prstGeom>
          <a:ln>
            <a:noFill/>
          </a:ln>
          <a:effectLst>
            <a:outerShdw blurRad="190500" algn="tl" rotWithShape="0">
              <a:srgbClr val="000000">
                <a:alpha val="70000"/>
              </a:srgbClr>
            </a:outerShdw>
          </a:effectLst>
        </p:spPr>
      </p:pic>
      <p:pic>
        <p:nvPicPr>
          <p:cNvPr id="10" name="Picture 9" descr="teach.png"/>
          <p:cNvPicPr>
            <a:picLocks noChangeAspect="1"/>
          </p:cNvPicPr>
          <p:nvPr/>
        </p:nvPicPr>
        <p:blipFill>
          <a:blip r:embed="rId4"/>
          <a:srcRect l="3895" t="2386" r="6509" b="5222"/>
          <a:stretch>
            <a:fillRect/>
          </a:stretch>
        </p:blipFill>
        <p:spPr>
          <a:xfrm>
            <a:off x="4191000" y="3886200"/>
            <a:ext cx="2262188" cy="2681111"/>
          </a:xfrm>
          <a:prstGeom prst="rect">
            <a:avLst/>
          </a:prstGeom>
          <a:ln>
            <a:noFill/>
          </a:ln>
          <a:effectLst>
            <a:outerShdw blurRad="292100" dist="139700" dir="2700000" algn="tl" rotWithShape="0">
              <a:srgbClr val="333333">
                <a:alpha val="65000"/>
              </a:srgbClr>
            </a:outerShdw>
          </a:effectLst>
        </p:spPr>
      </p:pic>
      <p:pic>
        <p:nvPicPr>
          <p:cNvPr id="11" name="Picture 10" descr="Student.png"/>
          <p:cNvPicPr>
            <a:picLocks noChangeAspect="1"/>
          </p:cNvPicPr>
          <p:nvPr/>
        </p:nvPicPr>
        <p:blipFill>
          <a:blip r:embed="rId5"/>
          <a:srcRect l="6667" t="2372"/>
          <a:stretch>
            <a:fillRect/>
          </a:stretch>
        </p:blipFill>
        <p:spPr>
          <a:xfrm>
            <a:off x="5715000" y="3886200"/>
            <a:ext cx="1835079" cy="2697105"/>
          </a:xfrm>
          <a:prstGeom prst="rect">
            <a:avLst/>
          </a:prstGeom>
          <a:ln>
            <a:noFill/>
          </a:ln>
          <a:effectLst>
            <a:outerShdw blurRad="190500" algn="tl" rotWithShape="0">
              <a:srgbClr val="000000">
                <a:alpha val="70000"/>
              </a:srgbClr>
            </a:outerShdw>
          </a:effectLst>
        </p:spPr>
      </p:pic>
      <p:pic>
        <p:nvPicPr>
          <p:cNvPr id="12" name="Picture 11" descr="Parents.png"/>
          <p:cNvPicPr>
            <a:picLocks noChangeAspect="1"/>
          </p:cNvPicPr>
          <p:nvPr/>
        </p:nvPicPr>
        <p:blipFill>
          <a:blip r:embed="rId6"/>
          <a:srcRect l="6231" t="2439" r="6946" b="5117"/>
          <a:stretch>
            <a:fillRect/>
          </a:stretch>
        </p:blipFill>
        <p:spPr>
          <a:xfrm>
            <a:off x="6934200" y="3886200"/>
            <a:ext cx="1981200" cy="2694432"/>
          </a:xfrm>
          <a:prstGeom prst="rect">
            <a:avLst/>
          </a:prstGeom>
          <a:ln>
            <a:noFill/>
          </a:ln>
          <a:effectLst>
            <a:outerShdw blurRad="190500" algn="tl" rotWithShape="0">
              <a:srgbClr val="000000">
                <a:alpha val="70000"/>
              </a:srgbClr>
            </a:outerShdw>
          </a:effectLst>
        </p:spPr>
      </p:pic>
    </p:spTree>
    <p:extLst>
      <p:ext uri="{BB962C8B-B14F-4D97-AF65-F5344CB8AC3E}">
        <p14:creationId xmlns="" xmlns:p14="http://schemas.microsoft.com/office/powerpoint/2010/main" val="1040229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Phase 2: Implementation   </a:t>
            </a:r>
            <a:endParaRPr lang="el-GR" b="1" dirty="0"/>
          </a:p>
        </p:txBody>
      </p:sp>
      <p:sp>
        <p:nvSpPr>
          <p:cNvPr id="5" name="Content Placeholder 2"/>
          <p:cNvSpPr txBox="1">
            <a:spLocks/>
          </p:cNvSpPr>
          <p:nvPr/>
        </p:nvSpPr>
        <p:spPr>
          <a:xfrm>
            <a:off x="304800" y="2133600"/>
            <a:ext cx="8568952" cy="1944216"/>
          </a:xfrm>
          <a:prstGeom prst="rect">
            <a:avLst/>
          </a:prstGeom>
        </p:spPr>
        <p:txBody>
          <a:bodyPr vert="horz" lIns="91440" tIns="45720" rIns="91440" bIns="45720" rtlCol="0" anchor="ctr">
            <a:normAutofit fontScale="25000" lnSpcReduction="20000"/>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endParaRPr lang="en-US" sz="6400" dirty="0" smtClean="0"/>
          </a:p>
          <a:p>
            <a:r>
              <a:rPr lang="en-US" sz="6400" dirty="0" smtClean="0"/>
              <a:t>Prepared material </a:t>
            </a:r>
            <a:r>
              <a:rPr lang="en-US" sz="6400" dirty="0" smtClean="0"/>
              <a:t>have been placed </a:t>
            </a:r>
            <a:r>
              <a:rPr lang="en-US" sz="6400" dirty="0" smtClean="0"/>
              <a:t>in </a:t>
            </a:r>
            <a:r>
              <a:rPr lang="en-US" sz="6400" dirty="0" err="1" smtClean="0"/>
              <a:t>Edmodo</a:t>
            </a:r>
            <a:r>
              <a:rPr lang="en-US" sz="6400" dirty="0" smtClean="0"/>
              <a:t> </a:t>
            </a:r>
            <a:r>
              <a:rPr lang="en-US" sz="6400" dirty="0" err="1" smtClean="0"/>
              <a:t>clasroom</a:t>
            </a:r>
            <a:r>
              <a:rPr lang="en-US" sz="6400" dirty="0" smtClean="0"/>
              <a:t> (videos, presentations, word documents, pictures, tables, etc.)</a:t>
            </a:r>
          </a:p>
          <a:p>
            <a:pPr marL="342900" lvl="1" indent="-342900"/>
            <a:r>
              <a:rPr lang="x-none" sz="6400" smtClean="0"/>
              <a:t>Create quizzes and </a:t>
            </a:r>
            <a:r>
              <a:rPr lang="x-none" sz="6400" smtClean="0"/>
              <a:t>surveys</a:t>
            </a:r>
            <a:r>
              <a:rPr lang="en-US" sz="6400" dirty="0" smtClean="0"/>
              <a:t>;</a:t>
            </a:r>
            <a:endParaRPr lang="en-US" sz="6400" dirty="0" smtClean="0"/>
          </a:p>
          <a:p>
            <a:pPr marL="342900" lvl="1" indent="-342900"/>
            <a:r>
              <a:rPr lang="x-none" sz="6400" smtClean="0"/>
              <a:t>Create </a:t>
            </a:r>
            <a:r>
              <a:rPr lang="en-US" sz="6400" dirty="0" smtClean="0"/>
              <a:t>questionnaire</a:t>
            </a:r>
            <a:r>
              <a:rPr lang="x-none" sz="6400" smtClean="0"/>
              <a:t> for evaluation the students </a:t>
            </a:r>
            <a:r>
              <a:rPr lang="x-none" sz="6400" smtClean="0"/>
              <a:t>work</a:t>
            </a:r>
            <a:r>
              <a:rPr lang="en-US" sz="6400" dirty="0" smtClean="0"/>
              <a:t>;</a:t>
            </a:r>
            <a:endParaRPr lang="en-US" sz="6400" dirty="0" smtClean="0"/>
          </a:p>
          <a:p>
            <a:pPr marL="342900" lvl="1" indent="-342900"/>
            <a:r>
              <a:rPr lang="en-US" sz="6400" dirty="0" smtClean="0"/>
              <a:t>Monitor student discussion in </a:t>
            </a:r>
            <a:r>
              <a:rPr lang="en-US" sz="6400" dirty="0" err="1" smtClean="0"/>
              <a:t>Edmodo</a:t>
            </a:r>
            <a:r>
              <a:rPr lang="en-US" sz="6400" dirty="0" smtClean="0"/>
              <a:t> </a:t>
            </a:r>
            <a:r>
              <a:rPr lang="en-US" sz="6400" dirty="0" err="1" smtClean="0"/>
              <a:t>classrom</a:t>
            </a:r>
            <a:r>
              <a:rPr lang="en-US" sz="6400" dirty="0" smtClean="0"/>
              <a:t> and answer questions </a:t>
            </a:r>
            <a:r>
              <a:rPr lang="en-US" sz="6400" dirty="0" smtClean="0"/>
              <a:t>if</a:t>
            </a:r>
            <a:r>
              <a:rPr lang="en-US" sz="6400" dirty="0" smtClean="0"/>
              <a:t>  </a:t>
            </a:r>
            <a:r>
              <a:rPr lang="en-US" sz="6400" dirty="0" smtClean="0"/>
              <a:t>that necessary.</a:t>
            </a:r>
            <a:endParaRPr lang="en-US" sz="6400" dirty="0" smtClean="0"/>
          </a:p>
          <a:p>
            <a:pPr marL="342900" lvl="1" indent="-342900"/>
            <a:endParaRPr lang="en-US" sz="6400" dirty="0" smtClean="0"/>
          </a:p>
          <a:p>
            <a:pPr marL="342900" lvl="1" indent="-342900"/>
            <a:endParaRPr lang="x-none" sz="1800" smtClean="0"/>
          </a:p>
          <a:p>
            <a:pPr marL="342900" lvl="1" indent="-342900"/>
            <a:endParaRPr lang="x-none" sz="1800" smtClean="0"/>
          </a:p>
          <a:p>
            <a:endParaRPr lang="en-US" dirty="0" smtClean="0"/>
          </a:p>
          <a:p>
            <a:endParaRPr lang="en-US" dirty="0" smtClean="0"/>
          </a:p>
          <a:p>
            <a:pPr lvl="1"/>
            <a:endParaRPr lang="en-US" dirty="0" smtClean="0"/>
          </a:p>
          <a:p>
            <a:pPr marL="457200" lvl="1" indent="0">
              <a:buFont typeface="Wingdings 2" charset="2"/>
              <a:buNone/>
            </a:pPr>
            <a:endParaRPr lang="en-US" dirty="0" smtClean="0"/>
          </a:p>
          <a:p>
            <a:pPr lvl="1"/>
            <a:endParaRPr lang="en-US" dirty="0" smtClean="0"/>
          </a:p>
          <a:p>
            <a:pPr marL="457200" lvl="1" indent="0">
              <a:buFont typeface="Wingdings 2" charset="2"/>
              <a:buNone/>
            </a:pPr>
            <a:endParaRPr lang="en-US" dirty="0" smtClean="0"/>
          </a:p>
          <a:p>
            <a:endParaRPr lang="en-US" dirty="0" smtClean="0"/>
          </a:p>
          <a:p>
            <a:endParaRPr lang="el-GR" dirty="0"/>
          </a:p>
        </p:txBody>
      </p:sp>
      <p:pic>
        <p:nvPicPr>
          <p:cNvPr id="4" name="Picture 3" descr="Log.png"/>
          <p:cNvPicPr>
            <a:picLocks noChangeAspect="1"/>
          </p:cNvPicPr>
          <p:nvPr/>
        </p:nvPicPr>
        <p:blipFill>
          <a:blip r:embed="rId2"/>
          <a:stretch>
            <a:fillRect/>
          </a:stretch>
        </p:blipFill>
        <p:spPr>
          <a:xfrm>
            <a:off x="304800" y="4038600"/>
            <a:ext cx="4048794" cy="24672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descr="Hist.png"/>
          <p:cNvPicPr>
            <a:picLocks noChangeAspect="1"/>
          </p:cNvPicPr>
          <p:nvPr/>
        </p:nvPicPr>
        <p:blipFill>
          <a:blip r:embed="rId3"/>
          <a:stretch>
            <a:fillRect/>
          </a:stretch>
        </p:blipFill>
        <p:spPr>
          <a:xfrm>
            <a:off x="2667000" y="3962400"/>
            <a:ext cx="3491378" cy="256997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Picture 6"/>
          <p:cNvPicPr>
            <a:picLocks noChangeAspect="1" noChangeArrowheads="1"/>
          </p:cNvPicPr>
          <p:nvPr/>
        </p:nvPicPr>
        <p:blipFill>
          <a:blip r:embed="rId4"/>
          <a:srcRect l="31250" t="30463" r="20289" b="25000"/>
          <a:stretch>
            <a:fillRect/>
          </a:stretch>
        </p:blipFill>
        <p:spPr bwMode="auto">
          <a:xfrm>
            <a:off x="5562600" y="4191000"/>
            <a:ext cx="3773279" cy="216735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 xmlns:p14="http://schemas.microsoft.com/office/powerpoint/2010/main" val="3192521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Phase 2: Assessment   </a:t>
            </a:r>
            <a:endParaRPr lang="el-GR" b="1" dirty="0"/>
          </a:p>
        </p:txBody>
      </p:sp>
      <p:sp>
        <p:nvSpPr>
          <p:cNvPr id="5" name="Content Placeholder 2"/>
          <p:cNvSpPr txBox="1">
            <a:spLocks/>
          </p:cNvSpPr>
          <p:nvPr/>
        </p:nvSpPr>
        <p:spPr>
          <a:xfrm>
            <a:off x="0" y="3276600"/>
            <a:ext cx="8949952" cy="1944216"/>
          </a:xfrm>
          <a:prstGeom prst="rect">
            <a:avLst/>
          </a:prstGeom>
        </p:spPr>
        <p:txBody>
          <a:bodyPr vert="horz" lIns="91440" tIns="45720" rIns="91440" bIns="45720" rtlCol="0" anchor="ctr">
            <a:normAutofit fontScale="25000" lnSpcReduction="20000"/>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lvl="1"/>
            <a:r>
              <a:rPr lang="en-US" sz="6400" dirty="0" smtClean="0"/>
              <a:t>Teacher lesson begins with a presentation </a:t>
            </a:r>
            <a:r>
              <a:rPr lang="en-US" sz="6400" b="1" i="1" dirty="0" smtClean="0"/>
              <a:t>I want to know</a:t>
            </a:r>
            <a:r>
              <a:rPr lang="en-US" sz="6400" dirty="0" smtClean="0"/>
              <a:t>. It contains a few questions: how to measure the magnitude of earthquake, how to determine wind speed close to tornados; how to determine the age of archaeological finds, to measure the brightness of stars, as determined by the neutrality of the solution.</a:t>
            </a:r>
          </a:p>
          <a:p>
            <a:pPr lvl="1"/>
            <a:r>
              <a:rPr lang="en-US" sz="6400" dirty="0" smtClean="0"/>
              <a:t>Learning logarithms on </a:t>
            </a:r>
            <a:r>
              <a:rPr lang="en-US" sz="6400" dirty="0" err="1" smtClean="0"/>
              <a:t>Edmodo</a:t>
            </a:r>
            <a:r>
              <a:rPr lang="en-US" sz="6400" dirty="0" smtClean="0"/>
              <a:t> network includes several phases: </a:t>
            </a:r>
          </a:p>
          <a:p>
            <a:pPr lvl="1">
              <a:buNone/>
            </a:pPr>
            <a:r>
              <a:rPr lang="en-US" sz="6400" dirty="0" smtClean="0"/>
              <a:t>      - Setting video lessons Logarithms and their properties, </a:t>
            </a:r>
          </a:p>
          <a:p>
            <a:pPr lvl="1">
              <a:buNone/>
            </a:pPr>
            <a:r>
              <a:rPr lang="en-US" sz="6400" dirty="0" smtClean="0"/>
              <a:t>      - Making tasks that are described in detail in the video, </a:t>
            </a:r>
          </a:p>
          <a:p>
            <a:pPr lvl="1">
              <a:buNone/>
            </a:pPr>
            <a:r>
              <a:rPr lang="en-US" sz="6400" dirty="0" smtClean="0"/>
              <a:t>      - Check learned by solving unfamiliar problems. </a:t>
            </a:r>
          </a:p>
          <a:p>
            <a:pPr lvl="1">
              <a:buNone/>
            </a:pPr>
            <a:r>
              <a:rPr lang="en-US" sz="6400" dirty="0" smtClean="0"/>
              <a:t>      - For students who are interested in the history of mathematics, on </a:t>
            </a:r>
            <a:r>
              <a:rPr lang="en-US" sz="6400" dirty="0" err="1" smtClean="0"/>
              <a:t>Edmodo</a:t>
            </a:r>
            <a:r>
              <a:rPr lang="en-US" sz="6400" dirty="0" smtClean="0"/>
              <a:t> to set up a video history of logarithms. </a:t>
            </a:r>
          </a:p>
          <a:p>
            <a:pPr lvl="1">
              <a:buNone/>
            </a:pPr>
            <a:r>
              <a:rPr lang="en-US" sz="6400" dirty="0" smtClean="0"/>
              <a:t>      -   The teacher set a simple questionnaire asking whether the material presented was unclear receives feedback about the material for learning.</a:t>
            </a:r>
          </a:p>
          <a:p>
            <a:pPr lvl="1">
              <a:buNone/>
            </a:pPr>
            <a:r>
              <a:rPr lang="en-US" sz="6400" dirty="0" smtClean="0"/>
              <a:t>    (The biggest difference between the parent account and student and teacher is that the parent does not have the right and opportunity to write messages and to otherwise participate in working groups, communities. He is on </a:t>
            </a:r>
            <a:r>
              <a:rPr lang="en-US" sz="6400" dirty="0" err="1" smtClean="0"/>
              <a:t>Edmodo</a:t>
            </a:r>
            <a:r>
              <a:rPr lang="en-US" sz="6400" dirty="0" smtClean="0"/>
              <a:t> solely for monitoring of the child and inform the school or classroom - published by the teacher or school administrator asks for it.)</a:t>
            </a:r>
          </a:p>
          <a:p>
            <a:pPr lvl="1">
              <a:buNone/>
            </a:pPr>
            <a:r>
              <a:rPr lang="en-US" sz="6400" dirty="0" smtClean="0"/>
              <a:t>               All questions about the tasks that the student can </a:t>
            </a:r>
            <a:r>
              <a:rPr lang="en-US" sz="6400" dirty="0" smtClean="0"/>
              <a:t>not solve alone, </a:t>
            </a:r>
            <a:r>
              <a:rPr lang="en-US" sz="6400" dirty="0" smtClean="0"/>
              <a:t>or did not understand the contents of video lessons, the student asks the teacher to the next class. The teacher refers students to do assignments.</a:t>
            </a:r>
          </a:p>
          <a:p>
            <a:pPr marL="457200" lvl="1" indent="0">
              <a:buFont typeface="Wingdings 2" charset="2"/>
              <a:buNone/>
            </a:pPr>
            <a:endParaRPr lang="en-US" sz="6400" dirty="0" smtClean="0"/>
          </a:p>
          <a:p>
            <a:pPr lvl="1"/>
            <a:endParaRPr lang="en-US" sz="6400" dirty="0" smtClean="0"/>
          </a:p>
          <a:p>
            <a:pPr marL="457200" lvl="1" indent="0">
              <a:buFont typeface="Wingdings 2" charset="2"/>
              <a:buNone/>
            </a:pPr>
            <a:endParaRPr lang="en-US" dirty="0" smtClean="0"/>
          </a:p>
          <a:p>
            <a:endParaRPr lang="en-US" dirty="0" smtClean="0"/>
          </a:p>
          <a:p>
            <a:endParaRPr lang="el-GR" dirty="0"/>
          </a:p>
        </p:txBody>
      </p:sp>
    </p:spTree>
    <p:extLst>
      <p:ext uri="{BB962C8B-B14F-4D97-AF65-F5344CB8AC3E}">
        <p14:creationId xmlns="" xmlns:p14="http://schemas.microsoft.com/office/powerpoint/2010/main" val="2762553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5200463" cy="584775"/>
          </a:xfrm>
          <a:prstGeom prst="rect">
            <a:avLst/>
          </a:prstGeom>
        </p:spPr>
        <p:txBody>
          <a:bodyPr wrap="none">
            <a:spAutoFit/>
          </a:bodyPr>
          <a:lstStyle/>
          <a:p>
            <a:r>
              <a:rPr lang="en-US" sz="3200" b="1" dirty="0" smtClean="0"/>
              <a:t>Phase 2: Assessment </a:t>
            </a:r>
            <a:endParaRPr lang="en-US" sz="3200" dirty="0"/>
          </a:p>
        </p:txBody>
      </p:sp>
      <p:sp>
        <p:nvSpPr>
          <p:cNvPr id="3" name="Rectangle 2"/>
          <p:cNvSpPr/>
          <p:nvPr/>
        </p:nvSpPr>
        <p:spPr>
          <a:xfrm>
            <a:off x="228600" y="1447800"/>
            <a:ext cx="8382000" cy="4585871"/>
          </a:xfrm>
          <a:prstGeom prst="rect">
            <a:avLst/>
          </a:prstGeom>
        </p:spPr>
        <p:txBody>
          <a:bodyPr wrap="square">
            <a:spAutoFit/>
          </a:bodyPr>
          <a:lstStyle/>
          <a:p>
            <a:pPr>
              <a:buFont typeface="Arial" pitchFamily="34" charset="0"/>
              <a:buChar char="•"/>
            </a:pPr>
            <a:r>
              <a:rPr lang="en-US" dirty="0" smtClean="0"/>
              <a:t> </a:t>
            </a:r>
            <a:r>
              <a:rPr lang="en-US" sz="1600" dirty="0" smtClean="0"/>
              <a:t>D</a:t>
            </a:r>
            <a:r>
              <a:rPr lang="en-US" sz="1600" dirty="0" smtClean="0"/>
              <a:t>iscussion </a:t>
            </a:r>
            <a:r>
              <a:rPr lang="en-US" sz="1600" dirty="0" smtClean="0"/>
              <a:t>with students about </a:t>
            </a:r>
            <a:r>
              <a:rPr lang="en-US" sz="1600" dirty="0" smtClean="0"/>
              <a:t>lesson</a:t>
            </a:r>
            <a:r>
              <a:rPr lang="en-US" sz="1600" dirty="0" smtClean="0"/>
              <a:t> </a:t>
            </a:r>
            <a:r>
              <a:rPr lang="en-US" sz="1600" dirty="0" smtClean="0"/>
              <a:t>they learned, problems and ambiguities in learning. </a:t>
            </a:r>
            <a:endParaRPr lang="en-US" sz="1600" dirty="0" smtClean="0"/>
          </a:p>
          <a:p>
            <a:pPr>
              <a:buFont typeface="Arial" pitchFamily="34" charset="0"/>
              <a:buChar char="•"/>
            </a:pPr>
            <a:endParaRPr lang="en-US" sz="1600" dirty="0" smtClean="0"/>
          </a:p>
          <a:p>
            <a:pPr>
              <a:buFont typeface="Arial" pitchFamily="34" charset="0"/>
              <a:buChar char="•"/>
            </a:pPr>
            <a:r>
              <a:rPr lang="en-US" sz="1600" dirty="0" smtClean="0"/>
              <a:t> </a:t>
            </a:r>
            <a:r>
              <a:rPr lang="en-US" sz="1600" dirty="0" smtClean="0"/>
              <a:t>Repeat </a:t>
            </a:r>
            <a:r>
              <a:rPr lang="en-US" sz="1600" dirty="0" smtClean="0"/>
              <a:t>what </a:t>
            </a:r>
            <a:r>
              <a:rPr lang="en-US" sz="1600" dirty="0" smtClean="0"/>
              <a:t>are logarithms and </a:t>
            </a:r>
            <a:r>
              <a:rPr lang="en-US" sz="1600" dirty="0" smtClean="0"/>
              <a:t>which are the basic rules Logarithmic. </a:t>
            </a:r>
            <a:endParaRPr lang="en-US" sz="1600" dirty="0" smtClean="0"/>
          </a:p>
          <a:p>
            <a:pPr>
              <a:buFont typeface="Arial" pitchFamily="34" charset="0"/>
              <a:buChar char="•"/>
            </a:pPr>
            <a:endParaRPr lang="en-US" sz="1600" dirty="0" smtClean="0"/>
          </a:p>
          <a:p>
            <a:pPr>
              <a:buFont typeface="Arial" pitchFamily="34" charset="0"/>
              <a:buChar char="•"/>
            </a:pPr>
            <a:r>
              <a:rPr lang="en-US" sz="1600" dirty="0" smtClean="0"/>
              <a:t> </a:t>
            </a:r>
            <a:r>
              <a:rPr lang="en-US" sz="1600" dirty="0" smtClean="0"/>
              <a:t>If </a:t>
            </a:r>
            <a:r>
              <a:rPr lang="en-US" sz="1600" dirty="0" smtClean="0"/>
              <a:t>it was an example that students were unable to do so, the teacher works with the students or for example a student who has done the examples</a:t>
            </a:r>
            <a:r>
              <a:rPr lang="en-US" sz="1600" dirty="0" smtClean="0"/>
              <a:t>.</a:t>
            </a:r>
          </a:p>
          <a:p>
            <a:pPr>
              <a:buFont typeface="Arial" pitchFamily="34" charset="0"/>
              <a:buChar char="•"/>
            </a:pPr>
            <a:endParaRPr lang="en-US" sz="1600" dirty="0" smtClean="0"/>
          </a:p>
          <a:p>
            <a:pPr>
              <a:buFont typeface="Arial" pitchFamily="34" charset="0"/>
              <a:buChar char="•"/>
            </a:pPr>
            <a:r>
              <a:rPr lang="en-US" sz="1600" dirty="0" smtClean="0"/>
              <a:t> Teacher divided students </a:t>
            </a:r>
            <a:r>
              <a:rPr lang="en-US" sz="1600" dirty="0" smtClean="0"/>
              <a:t>into </a:t>
            </a:r>
            <a:r>
              <a:rPr lang="en-US" sz="1600" dirty="0" smtClean="0"/>
              <a:t>four </a:t>
            </a:r>
            <a:r>
              <a:rPr lang="en-US" sz="1600" dirty="0" smtClean="0"/>
              <a:t>groups</a:t>
            </a:r>
            <a:r>
              <a:rPr lang="en-US" sz="1600" dirty="0" smtClean="0"/>
              <a:t>. </a:t>
            </a:r>
            <a:r>
              <a:rPr lang="en-US" sz="1600" dirty="0" smtClean="0"/>
              <a:t>The </a:t>
            </a:r>
            <a:r>
              <a:rPr lang="en-US" sz="1600" dirty="0" smtClean="0"/>
              <a:t>task of each group is </a:t>
            </a:r>
            <a:r>
              <a:rPr lang="en-US" sz="1600" dirty="0" smtClean="0"/>
              <a:t>  that </a:t>
            </a:r>
            <a:r>
              <a:rPr lang="en-US" sz="1600" dirty="0" smtClean="0"/>
              <a:t>for certain </a:t>
            </a:r>
            <a:r>
              <a:rPr lang="en-US" sz="1600" dirty="0" smtClean="0"/>
              <a:t>numbers </a:t>
            </a:r>
            <a:r>
              <a:rPr lang="en-US" sz="1600" dirty="0" smtClean="0"/>
              <a:t>and their degrees using arithmetic operations (addition, subtraction, multiplication, division, exponentiation) writing tasks. </a:t>
            </a:r>
            <a:endParaRPr lang="en-US" sz="1600" dirty="0" smtClean="0"/>
          </a:p>
          <a:p>
            <a:pPr>
              <a:buFont typeface="Arial" pitchFamily="34" charset="0"/>
              <a:buChar char="•"/>
            </a:pPr>
            <a:endParaRPr lang="en-US" sz="1600" dirty="0" smtClean="0"/>
          </a:p>
          <a:p>
            <a:pPr>
              <a:buFont typeface="Arial" pitchFamily="34" charset="0"/>
              <a:buChar char="•"/>
            </a:pPr>
            <a:r>
              <a:rPr lang="en-US" sz="1600" dirty="0" smtClean="0"/>
              <a:t> Students </a:t>
            </a:r>
            <a:r>
              <a:rPr lang="en-US" sz="1600" dirty="0" smtClean="0"/>
              <a:t>choose from a group of a group that will do the tasks that they are put together. Each group sets the selected group </a:t>
            </a:r>
            <a:r>
              <a:rPr lang="en-US" sz="1600" dirty="0" smtClean="0"/>
              <a:t>four task. Winner is a </a:t>
            </a:r>
            <a:r>
              <a:rPr lang="en-US" sz="1600" dirty="0" smtClean="0"/>
              <a:t>group that has most accurately performed tasks</a:t>
            </a:r>
            <a:r>
              <a:rPr lang="en-US" sz="1600" dirty="0" smtClean="0"/>
              <a:t>.</a:t>
            </a:r>
          </a:p>
          <a:p>
            <a:pPr>
              <a:buFont typeface="Arial" pitchFamily="34" charset="0"/>
              <a:buChar char="•"/>
            </a:pPr>
            <a:endParaRPr lang="en-US" sz="1600" dirty="0" smtClean="0"/>
          </a:p>
          <a:p>
            <a:pPr>
              <a:buFont typeface="Arial" pitchFamily="34" charset="0"/>
              <a:buChar char="•"/>
            </a:pPr>
            <a:endParaRPr lang="en-US" sz="1600" dirty="0" smtClean="0"/>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828800"/>
            <a:ext cx="8915400" cy="2893100"/>
          </a:xfrm>
          <a:prstGeom prst="rect">
            <a:avLst/>
          </a:prstGeom>
        </p:spPr>
        <p:txBody>
          <a:bodyPr wrap="square">
            <a:spAutoFit/>
          </a:bodyPr>
          <a:lstStyle/>
          <a:p>
            <a:pPr>
              <a:buFont typeface="Arial" pitchFamily="34" charset="0"/>
              <a:buChar char="•"/>
            </a:pPr>
            <a:r>
              <a:rPr lang="en-US" b="1" dirty="0" smtClean="0"/>
              <a:t> </a:t>
            </a:r>
            <a:r>
              <a:rPr lang="en-US" b="1" dirty="0" smtClean="0"/>
              <a:t>Homework</a:t>
            </a:r>
            <a:r>
              <a:rPr lang="en-US" dirty="0" smtClean="0"/>
              <a:t> (in </a:t>
            </a:r>
            <a:r>
              <a:rPr lang="en-US" dirty="0" err="1" smtClean="0"/>
              <a:t>Edmodo</a:t>
            </a:r>
            <a:r>
              <a:rPr lang="en-US" dirty="0" smtClean="0"/>
              <a:t> </a:t>
            </a:r>
            <a:r>
              <a:rPr lang="en-US" dirty="0" err="1" smtClean="0"/>
              <a:t>clasroom</a:t>
            </a:r>
            <a:r>
              <a:rPr lang="en-US" dirty="0" smtClean="0"/>
              <a:t>)</a:t>
            </a:r>
          </a:p>
          <a:p>
            <a:pPr>
              <a:buFont typeface="Arial" pitchFamily="34" charset="0"/>
              <a:buChar char="•"/>
            </a:pPr>
            <a:endParaRPr lang="en-US" dirty="0" smtClean="0"/>
          </a:p>
          <a:p>
            <a:r>
              <a:rPr lang="en-US" dirty="0" smtClean="0"/>
              <a:t> </a:t>
            </a:r>
            <a:r>
              <a:rPr lang="en-US" sz="1600" dirty="0" smtClean="0"/>
              <a:t>1</a:t>
            </a:r>
            <a:r>
              <a:rPr lang="en-US" sz="1600" dirty="0" smtClean="0"/>
              <a:t>) Each group solved tasks was compiled</a:t>
            </a:r>
            <a:r>
              <a:rPr lang="en-US" sz="1600" dirty="0" smtClean="0"/>
              <a:t>.</a:t>
            </a:r>
          </a:p>
          <a:p>
            <a:r>
              <a:rPr lang="en-US" sz="1600" dirty="0" smtClean="0"/>
              <a:t> </a:t>
            </a:r>
          </a:p>
          <a:p>
            <a:r>
              <a:rPr lang="en-US" sz="1600" dirty="0" smtClean="0"/>
              <a:t> 2</a:t>
            </a:r>
            <a:r>
              <a:rPr lang="en-US" sz="1600" dirty="0" smtClean="0"/>
              <a:t>) </a:t>
            </a:r>
            <a:r>
              <a:rPr lang="en-US" sz="1600" dirty="0" smtClean="0"/>
              <a:t>See presentation about </a:t>
            </a:r>
            <a:r>
              <a:rPr lang="en-US" sz="1600" dirty="0" smtClean="0"/>
              <a:t>decadal and natural logarithms. </a:t>
            </a:r>
            <a:endParaRPr lang="en-US" sz="1600" dirty="0" smtClean="0"/>
          </a:p>
          <a:p>
            <a:endParaRPr lang="en-US" sz="1600" dirty="0" smtClean="0"/>
          </a:p>
          <a:p>
            <a:r>
              <a:rPr lang="en-US" sz="1600" dirty="0" smtClean="0"/>
              <a:t> 3</a:t>
            </a:r>
            <a:r>
              <a:rPr lang="en-US" sz="1600" dirty="0" smtClean="0"/>
              <a:t>) </a:t>
            </a:r>
            <a:r>
              <a:rPr lang="en-US" sz="1600" dirty="0" smtClean="0"/>
              <a:t>Solve </a:t>
            </a:r>
            <a:r>
              <a:rPr lang="en-US" sz="1600" dirty="0" smtClean="0"/>
              <a:t>examples </a:t>
            </a:r>
            <a:r>
              <a:rPr lang="en-US" sz="1600" dirty="0" smtClean="0"/>
              <a:t>which </a:t>
            </a:r>
            <a:r>
              <a:rPr lang="en-US" sz="1600" dirty="0" smtClean="0"/>
              <a:t>students </a:t>
            </a:r>
            <a:r>
              <a:rPr lang="en-US" sz="1600" dirty="0" smtClean="0"/>
              <a:t>saw </a:t>
            </a:r>
            <a:r>
              <a:rPr lang="en-US" sz="1600" dirty="0" smtClean="0"/>
              <a:t>first class (presentation </a:t>
            </a:r>
            <a:r>
              <a:rPr lang="en-US" sz="1600" b="1" i="1" dirty="0" smtClean="0"/>
              <a:t>I </a:t>
            </a:r>
            <a:r>
              <a:rPr lang="en-US" sz="1600" b="1" i="1" dirty="0" smtClean="0"/>
              <a:t>want to know</a:t>
            </a:r>
            <a:r>
              <a:rPr lang="en-US" sz="1600" dirty="0" smtClean="0"/>
              <a:t>) </a:t>
            </a:r>
            <a:r>
              <a:rPr lang="en-US" sz="1600" dirty="0" smtClean="0"/>
              <a:t>using </a:t>
            </a:r>
            <a:r>
              <a:rPr lang="en-US" sz="1600" dirty="0" smtClean="0"/>
              <a:t>gained</a:t>
            </a:r>
            <a:r>
              <a:rPr lang="en-US" sz="1600" dirty="0" smtClean="0"/>
              <a:t> knowledge. </a:t>
            </a:r>
          </a:p>
          <a:p>
            <a:endParaRPr lang="en-US" sz="1600" dirty="0" smtClean="0"/>
          </a:p>
          <a:p>
            <a:r>
              <a:rPr lang="en-US" sz="1600" dirty="0" smtClean="0"/>
              <a:t> 4</a:t>
            </a:r>
            <a:r>
              <a:rPr lang="en-US" sz="1600" dirty="0" smtClean="0"/>
              <a:t>) Find some application </a:t>
            </a:r>
            <a:r>
              <a:rPr lang="en-US" sz="1600" dirty="0" smtClean="0"/>
              <a:t>for </a:t>
            </a:r>
            <a:r>
              <a:rPr lang="en-US" sz="1600" dirty="0" smtClean="0"/>
              <a:t>logarithms (in electrical engineering, </a:t>
            </a:r>
            <a:r>
              <a:rPr lang="en-US" sz="1600" dirty="0" smtClean="0"/>
              <a:t>   physics</a:t>
            </a:r>
            <a:r>
              <a:rPr lang="en-US" sz="1600" dirty="0" smtClean="0"/>
              <a:t>, music, etc ...).</a:t>
            </a:r>
            <a:endParaRPr lang="en-US" sz="1600" dirty="0" smtClean="0"/>
          </a:p>
        </p:txBody>
      </p:sp>
      <p:sp>
        <p:nvSpPr>
          <p:cNvPr id="3" name="Rectangle 2"/>
          <p:cNvSpPr/>
          <p:nvPr/>
        </p:nvSpPr>
        <p:spPr>
          <a:xfrm>
            <a:off x="762000" y="762000"/>
            <a:ext cx="5200463" cy="584775"/>
          </a:xfrm>
          <a:prstGeom prst="rect">
            <a:avLst/>
          </a:prstGeom>
        </p:spPr>
        <p:txBody>
          <a:bodyPr wrap="none">
            <a:spAutoFit/>
          </a:bodyPr>
          <a:lstStyle/>
          <a:p>
            <a:r>
              <a:rPr lang="en-US" sz="3200" b="1" dirty="0" smtClean="0"/>
              <a:t>Phase 2: Assessment </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Resources</a:t>
            </a:r>
            <a:endParaRPr lang="el-GR" b="1" dirty="0"/>
          </a:p>
        </p:txBody>
      </p:sp>
      <p:sp>
        <p:nvSpPr>
          <p:cNvPr id="5" name="Content Placeholder 2"/>
          <p:cNvSpPr txBox="1">
            <a:spLocks/>
          </p:cNvSpPr>
          <p:nvPr/>
        </p:nvSpPr>
        <p:spPr>
          <a:xfrm>
            <a:off x="228600" y="1066800"/>
            <a:ext cx="8568952" cy="1944216"/>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lvl="1"/>
            <a:endParaRPr lang="en-US" dirty="0" smtClean="0"/>
          </a:p>
          <a:p>
            <a:pPr marL="457200" lvl="1" indent="0">
              <a:buFont typeface="Wingdings 2" charset="2"/>
              <a:buNone/>
            </a:pPr>
            <a:endParaRPr lang="en-US" dirty="0" smtClean="0"/>
          </a:p>
          <a:p>
            <a:pPr lvl="1"/>
            <a:endParaRPr lang="en-US" dirty="0" smtClean="0"/>
          </a:p>
          <a:p>
            <a:pPr marL="457200" lvl="1" indent="0">
              <a:buFont typeface="Wingdings 2" charset="2"/>
              <a:buNone/>
            </a:pPr>
            <a:endParaRPr lang="en-US" dirty="0" smtClean="0"/>
          </a:p>
          <a:p>
            <a:pPr>
              <a:buNone/>
            </a:pPr>
            <a:endParaRPr lang="en-US" dirty="0" smtClean="0"/>
          </a:p>
        </p:txBody>
      </p:sp>
      <p:sp>
        <p:nvSpPr>
          <p:cNvPr id="11" name="Rectangle 10"/>
          <p:cNvSpPr/>
          <p:nvPr/>
        </p:nvSpPr>
        <p:spPr>
          <a:xfrm>
            <a:off x="457200" y="1981200"/>
            <a:ext cx="6781800" cy="369332"/>
          </a:xfrm>
          <a:prstGeom prst="rect">
            <a:avLst/>
          </a:prstGeom>
        </p:spPr>
        <p:txBody>
          <a:bodyPr wrap="square">
            <a:spAutoFit/>
          </a:bodyPr>
          <a:lstStyle/>
          <a:p>
            <a:r>
              <a:rPr lang="fr-FR" dirty="0" smtClean="0"/>
              <a:t>La série harmonique encadre le logarithme </a:t>
            </a:r>
            <a:endParaRPr lang="en-US" dirty="0"/>
          </a:p>
        </p:txBody>
      </p:sp>
      <p:sp>
        <p:nvSpPr>
          <p:cNvPr id="13" name="Rectangle 12"/>
          <p:cNvSpPr/>
          <p:nvPr/>
        </p:nvSpPr>
        <p:spPr>
          <a:xfrm>
            <a:off x="457200" y="2514600"/>
            <a:ext cx="8458200" cy="923330"/>
          </a:xfrm>
          <a:prstGeom prst="rect">
            <a:avLst/>
          </a:prstGeom>
        </p:spPr>
        <p:txBody>
          <a:bodyPr wrap="square">
            <a:spAutoFit/>
          </a:bodyPr>
          <a:lstStyle/>
          <a:p>
            <a:r>
              <a:rPr lang="en-US" b="1" dirty="0" smtClean="0">
                <a:hlinkClick r:id="rId2"/>
              </a:rPr>
              <a:t>http://i2geo.net/Coll_ChristianMercat/Laserieharmoniqueencadrelelogarithme</a:t>
            </a:r>
            <a:endParaRPr lang="en-US" b="1" dirty="0" smtClean="0"/>
          </a:p>
          <a:p>
            <a:endParaRPr lang="en-US" dirty="0"/>
          </a:p>
        </p:txBody>
      </p:sp>
      <p:sp>
        <p:nvSpPr>
          <p:cNvPr id="14" name="Rectangle 13"/>
          <p:cNvSpPr/>
          <p:nvPr/>
        </p:nvSpPr>
        <p:spPr>
          <a:xfrm>
            <a:off x="457200" y="3352800"/>
            <a:ext cx="7315200" cy="369332"/>
          </a:xfrm>
          <a:prstGeom prst="rect">
            <a:avLst/>
          </a:prstGeom>
        </p:spPr>
        <p:txBody>
          <a:bodyPr wrap="square">
            <a:spAutoFit/>
          </a:bodyPr>
          <a:lstStyle/>
          <a:p>
            <a:r>
              <a:rPr lang="en-US" dirty="0" smtClean="0"/>
              <a:t>The law of the iterated logarithm in probability theory </a:t>
            </a:r>
            <a:endParaRPr lang="en-US" dirty="0"/>
          </a:p>
        </p:txBody>
      </p:sp>
      <p:sp>
        <p:nvSpPr>
          <p:cNvPr id="15" name="Rectangle 14"/>
          <p:cNvSpPr/>
          <p:nvPr/>
        </p:nvSpPr>
        <p:spPr>
          <a:xfrm>
            <a:off x="457200" y="3886200"/>
            <a:ext cx="8305800" cy="646331"/>
          </a:xfrm>
          <a:prstGeom prst="rect">
            <a:avLst/>
          </a:prstGeom>
        </p:spPr>
        <p:txBody>
          <a:bodyPr wrap="square">
            <a:spAutoFit/>
          </a:bodyPr>
          <a:lstStyle/>
          <a:p>
            <a:r>
              <a:rPr lang="en-US" b="1" dirty="0" err="1" smtClean="0">
                <a:hlinkClick r:id="rId3"/>
              </a:rPr>
              <a:t>http://objetoseducacionais2.mec.gov.br/handle/mec/16133</a:t>
            </a:r>
            <a:endParaRPr lang="en-US" b="1" dirty="0" smtClean="0"/>
          </a:p>
          <a:p>
            <a:endParaRPr lang="en-US" b="1" dirty="0"/>
          </a:p>
        </p:txBody>
      </p:sp>
      <p:sp>
        <p:nvSpPr>
          <p:cNvPr id="10" name="TextBox 9"/>
          <p:cNvSpPr txBox="1"/>
          <p:nvPr/>
        </p:nvSpPr>
        <p:spPr>
          <a:xfrm>
            <a:off x="457200" y="1219200"/>
            <a:ext cx="4323620" cy="400110"/>
          </a:xfrm>
          <a:prstGeom prst="rect">
            <a:avLst/>
          </a:prstGeom>
          <a:noFill/>
        </p:spPr>
        <p:txBody>
          <a:bodyPr wrap="none" rtlCol="0">
            <a:spAutoFit/>
          </a:bodyPr>
          <a:lstStyle/>
          <a:p>
            <a:r>
              <a:rPr lang="en-US" sz="2000" b="1" u="sng" dirty="0" smtClean="0"/>
              <a:t>Resources on the ODS portal</a:t>
            </a:r>
            <a:endParaRPr lang="en-US" sz="2000" b="1" u="sng" dirty="0"/>
          </a:p>
        </p:txBody>
      </p:sp>
    </p:spTree>
    <p:extLst>
      <p:ext uri="{BB962C8B-B14F-4D97-AF65-F5344CB8AC3E}">
        <p14:creationId xmlns="" xmlns:p14="http://schemas.microsoft.com/office/powerpoint/2010/main" val="1299761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6632"/>
            <a:ext cx="7125113" cy="924475"/>
          </a:xfrm>
        </p:spPr>
        <p:txBody>
          <a:bodyPr/>
          <a:lstStyle/>
          <a:p>
            <a:r>
              <a:rPr lang="en-US" b="1" dirty="0" smtClean="0"/>
              <a:t>Resources</a:t>
            </a:r>
            <a:endParaRPr lang="el-GR" b="1" dirty="0"/>
          </a:p>
        </p:txBody>
      </p:sp>
      <p:sp>
        <p:nvSpPr>
          <p:cNvPr id="4" name="Rectangle 3"/>
          <p:cNvSpPr/>
          <p:nvPr/>
        </p:nvSpPr>
        <p:spPr>
          <a:xfrm>
            <a:off x="457200" y="2667000"/>
            <a:ext cx="8382000" cy="369332"/>
          </a:xfrm>
          <a:prstGeom prst="rect">
            <a:avLst/>
          </a:prstGeom>
        </p:spPr>
        <p:txBody>
          <a:bodyPr wrap="square">
            <a:spAutoFit/>
          </a:bodyPr>
          <a:lstStyle/>
          <a:p>
            <a:r>
              <a:rPr lang="en-US" b="1" dirty="0" err="1" smtClean="0">
                <a:hlinkClick r:id="rId2"/>
              </a:rPr>
              <a:t>https://www.youtube.com/watch?v=2HA_pY5wjHs&amp;hd=1</a:t>
            </a:r>
            <a:endParaRPr lang="en-US" b="1" dirty="0"/>
          </a:p>
        </p:txBody>
      </p:sp>
      <p:sp>
        <p:nvSpPr>
          <p:cNvPr id="6" name="Rectangle 5"/>
          <p:cNvSpPr/>
          <p:nvPr/>
        </p:nvSpPr>
        <p:spPr>
          <a:xfrm>
            <a:off x="457200" y="2362200"/>
            <a:ext cx="4207242" cy="369332"/>
          </a:xfrm>
          <a:prstGeom prst="rect">
            <a:avLst/>
          </a:prstGeom>
        </p:spPr>
        <p:txBody>
          <a:bodyPr wrap="none">
            <a:spAutoFit/>
          </a:bodyPr>
          <a:lstStyle/>
          <a:p>
            <a:r>
              <a:rPr lang="it-IT" dirty="0" smtClean="0"/>
              <a:t>Edmodo Tutorial 4 - Parent Log In </a:t>
            </a:r>
            <a:endParaRPr lang="it-IT" dirty="0"/>
          </a:p>
        </p:txBody>
      </p:sp>
      <p:sp>
        <p:nvSpPr>
          <p:cNvPr id="7" name="Rectangle 6"/>
          <p:cNvSpPr/>
          <p:nvPr/>
        </p:nvSpPr>
        <p:spPr>
          <a:xfrm>
            <a:off x="609600" y="3048000"/>
            <a:ext cx="3096489" cy="369332"/>
          </a:xfrm>
          <a:prstGeom prst="rect">
            <a:avLst/>
          </a:prstGeom>
        </p:spPr>
        <p:txBody>
          <a:bodyPr wrap="none">
            <a:spAutoFit/>
          </a:bodyPr>
          <a:lstStyle/>
          <a:p>
            <a:r>
              <a:rPr lang="en-US" dirty="0" smtClean="0"/>
              <a:t>Parent Guide to </a:t>
            </a:r>
            <a:r>
              <a:rPr lang="en-US" dirty="0" err="1" smtClean="0"/>
              <a:t>Edmodo</a:t>
            </a:r>
            <a:r>
              <a:rPr lang="en-US" dirty="0" smtClean="0"/>
              <a:t> </a:t>
            </a:r>
            <a:endParaRPr lang="en-US" dirty="0"/>
          </a:p>
        </p:txBody>
      </p:sp>
      <p:sp>
        <p:nvSpPr>
          <p:cNvPr id="8" name="Rectangle 7"/>
          <p:cNvSpPr/>
          <p:nvPr/>
        </p:nvSpPr>
        <p:spPr>
          <a:xfrm>
            <a:off x="533400" y="3429000"/>
            <a:ext cx="8382000" cy="369332"/>
          </a:xfrm>
          <a:prstGeom prst="rect">
            <a:avLst/>
          </a:prstGeom>
        </p:spPr>
        <p:txBody>
          <a:bodyPr wrap="square">
            <a:spAutoFit/>
          </a:bodyPr>
          <a:lstStyle/>
          <a:p>
            <a:r>
              <a:rPr lang="en-US" b="1" dirty="0" err="1" smtClean="0">
                <a:hlinkClick r:id="rId3"/>
              </a:rPr>
              <a:t>https://www.youtube.com/watch?v=XifExVf2Ryw&amp;hd=1</a:t>
            </a:r>
            <a:endParaRPr lang="en-US" b="1" dirty="0"/>
          </a:p>
        </p:txBody>
      </p:sp>
      <p:sp>
        <p:nvSpPr>
          <p:cNvPr id="9" name="Rectangle 8"/>
          <p:cNvSpPr/>
          <p:nvPr/>
        </p:nvSpPr>
        <p:spPr>
          <a:xfrm>
            <a:off x="533400" y="3886200"/>
            <a:ext cx="3882794" cy="369332"/>
          </a:xfrm>
          <a:prstGeom prst="rect">
            <a:avLst/>
          </a:prstGeom>
        </p:spPr>
        <p:txBody>
          <a:bodyPr wrap="none">
            <a:spAutoFit/>
          </a:bodyPr>
          <a:lstStyle/>
          <a:p>
            <a:r>
              <a:rPr lang="en-US" dirty="0" smtClean="0"/>
              <a:t>Using </a:t>
            </a:r>
            <a:r>
              <a:rPr lang="en-US" dirty="0" err="1" smtClean="0"/>
              <a:t>Edmodo</a:t>
            </a:r>
            <a:r>
              <a:rPr lang="en-US" dirty="0" smtClean="0"/>
              <a:t> in the Classroom</a:t>
            </a:r>
            <a:endParaRPr lang="en-US" dirty="0"/>
          </a:p>
        </p:txBody>
      </p:sp>
      <p:sp>
        <p:nvSpPr>
          <p:cNvPr id="10" name="Rectangle 9"/>
          <p:cNvSpPr/>
          <p:nvPr/>
        </p:nvSpPr>
        <p:spPr>
          <a:xfrm>
            <a:off x="457200" y="4267200"/>
            <a:ext cx="8458200" cy="369332"/>
          </a:xfrm>
          <a:prstGeom prst="rect">
            <a:avLst/>
          </a:prstGeom>
        </p:spPr>
        <p:txBody>
          <a:bodyPr wrap="square">
            <a:spAutoFit/>
          </a:bodyPr>
          <a:lstStyle/>
          <a:p>
            <a:r>
              <a:rPr lang="en-US" b="1" dirty="0" err="1" smtClean="0">
                <a:hlinkClick r:id="rId4"/>
              </a:rPr>
              <a:t>https://www.youtube.com/watch?v=iyvqoLYRyVI&amp;hd=1</a:t>
            </a:r>
            <a:endParaRPr lang="en-US" b="1" dirty="0"/>
          </a:p>
        </p:txBody>
      </p:sp>
      <p:pic>
        <p:nvPicPr>
          <p:cNvPr id="12" name="Picture 11" descr="Edmodo.png"/>
          <p:cNvPicPr>
            <a:picLocks noChangeAspect="1"/>
          </p:cNvPicPr>
          <p:nvPr/>
        </p:nvPicPr>
        <p:blipFill>
          <a:blip r:embed="rId5" cstate="print"/>
          <a:stretch>
            <a:fillRect/>
          </a:stretch>
        </p:blipFill>
        <p:spPr>
          <a:xfrm>
            <a:off x="6248400" y="228600"/>
            <a:ext cx="2273103" cy="13794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TextBox 10"/>
          <p:cNvSpPr txBox="1"/>
          <p:nvPr/>
        </p:nvSpPr>
        <p:spPr>
          <a:xfrm>
            <a:off x="533400" y="990600"/>
            <a:ext cx="2887329" cy="400110"/>
          </a:xfrm>
          <a:prstGeom prst="rect">
            <a:avLst/>
          </a:prstGeom>
          <a:noFill/>
        </p:spPr>
        <p:txBody>
          <a:bodyPr wrap="none" rtlCol="0">
            <a:spAutoFit/>
          </a:bodyPr>
          <a:lstStyle/>
          <a:p>
            <a:r>
              <a:rPr lang="en-US" sz="2000" b="1" u="sng" dirty="0" smtClean="0"/>
              <a:t>External resources</a:t>
            </a:r>
            <a:endParaRPr lang="en-US" sz="2000" b="1" u="sng" dirty="0"/>
          </a:p>
        </p:txBody>
      </p:sp>
      <p:sp>
        <p:nvSpPr>
          <p:cNvPr id="13" name="Rectangle 12"/>
          <p:cNvSpPr/>
          <p:nvPr/>
        </p:nvSpPr>
        <p:spPr>
          <a:xfrm>
            <a:off x="533400" y="5105400"/>
            <a:ext cx="8001000" cy="646331"/>
          </a:xfrm>
          <a:prstGeom prst="rect">
            <a:avLst/>
          </a:prstGeom>
        </p:spPr>
        <p:txBody>
          <a:bodyPr wrap="square">
            <a:spAutoFit/>
          </a:bodyPr>
          <a:lstStyle/>
          <a:p>
            <a:r>
              <a:rPr lang="en-US" b="1" dirty="0" err="1" smtClean="0">
                <a:hlinkClick r:id="rId6"/>
              </a:rPr>
              <a:t>https://www.youtube.com/watch?v=s1mPo8epXu8&amp;hd=1</a:t>
            </a:r>
            <a:endParaRPr lang="en-US" b="1" dirty="0" smtClean="0"/>
          </a:p>
          <a:p>
            <a:endParaRPr lang="en-US" dirty="0"/>
          </a:p>
        </p:txBody>
      </p:sp>
      <p:sp>
        <p:nvSpPr>
          <p:cNvPr id="14" name="TextBox 13"/>
          <p:cNvSpPr txBox="1"/>
          <p:nvPr/>
        </p:nvSpPr>
        <p:spPr>
          <a:xfrm>
            <a:off x="533400" y="4648200"/>
            <a:ext cx="4313681" cy="369332"/>
          </a:xfrm>
          <a:prstGeom prst="rect">
            <a:avLst/>
          </a:prstGeom>
          <a:noFill/>
        </p:spPr>
        <p:txBody>
          <a:bodyPr wrap="none" rtlCol="0">
            <a:spAutoFit/>
          </a:bodyPr>
          <a:lstStyle/>
          <a:p>
            <a:r>
              <a:rPr lang="en-US" dirty="0" smtClean="0"/>
              <a:t>I want to know –video presentation</a:t>
            </a:r>
            <a:endParaRPr lang="en-US" dirty="0"/>
          </a:p>
        </p:txBody>
      </p:sp>
      <p:sp>
        <p:nvSpPr>
          <p:cNvPr id="15" name="Rectangle 14"/>
          <p:cNvSpPr/>
          <p:nvPr/>
        </p:nvSpPr>
        <p:spPr>
          <a:xfrm>
            <a:off x="457200" y="5943600"/>
            <a:ext cx="8001000" cy="646331"/>
          </a:xfrm>
          <a:prstGeom prst="rect">
            <a:avLst/>
          </a:prstGeom>
        </p:spPr>
        <p:txBody>
          <a:bodyPr wrap="square">
            <a:spAutoFit/>
          </a:bodyPr>
          <a:lstStyle/>
          <a:p>
            <a:r>
              <a:rPr lang="en-US" b="1" dirty="0" err="1" smtClean="0">
                <a:hlinkClick r:id="rId7"/>
              </a:rPr>
              <a:t>https://www.youtube.com/watch?v=y1IyTQmiIJI&amp;hd=1</a:t>
            </a:r>
            <a:endParaRPr lang="en-US" b="1" dirty="0" smtClean="0"/>
          </a:p>
          <a:p>
            <a:endParaRPr lang="en-US" dirty="0"/>
          </a:p>
        </p:txBody>
      </p:sp>
      <p:sp>
        <p:nvSpPr>
          <p:cNvPr id="16" name="TextBox 15"/>
          <p:cNvSpPr txBox="1"/>
          <p:nvPr/>
        </p:nvSpPr>
        <p:spPr>
          <a:xfrm>
            <a:off x="533400" y="5562600"/>
            <a:ext cx="1478290" cy="369332"/>
          </a:xfrm>
          <a:prstGeom prst="rect">
            <a:avLst/>
          </a:prstGeom>
          <a:noFill/>
        </p:spPr>
        <p:txBody>
          <a:bodyPr wrap="none" rtlCol="0">
            <a:spAutoFit/>
          </a:bodyPr>
          <a:lstStyle/>
          <a:p>
            <a:r>
              <a:rPr lang="en-US" dirty="0" smtClean="0"/>
              <a:t>Logarithms</a:t>
            </a:r>
            <a:endParaRPr lang="en-US" dirty="0"/>
          </a:p>
        </p:txBody>
      </p:sp>
      <p:sp>
        <p:nvSpPr>
          <p:cNvPr id="17" name="Rectangle 16"/>
          <p:cNvSpPr/>
          <p:nvPr/>
        </p:nvSpPr>
        <p:spPr>
          <a:xfrm>
            <a:off x="533400" y="1905000"/>
            <a:ext cx="3850734" cy="646331"/>
          </a:xfrm>
          <a:prstGeom prst="rect">
            <a:avLst/>
          </a:prstGeom>
        </p:spPr>
        <p:txBody>
          <a:bodyPr wrap="none">
            <a:spAutoFit/>
          </a:bodyPr>
          <a:lstStyle/>
          <a:p>
            <a:r>
              <a:rPr lang="en-US" b="1" dirty="0" err="1" smtClean="0">
                <a:hlinkClick r:id="rId8"/>
              </a:rPr>
              <a:t>https://www.edmodo.com</a:t>
            </a:r>
            <a:r>
              <a:rPr lang="en-US" b="1" dirty="0" err="1" smtClean="0">
                <a:hlinkClick r:id="rId8"/>
              </a:rPr>
              <a:t>/</a:t>
            </a:r>
            <a:endParaRPr lang="en-US" b="1" dirty="0" smtClean="0"/>
          </a:p>
          <a:p>
            <a:endParaRPr lang="en-US" dirty="0"/>
          </a:p>
        </p:txBody>
      </p:sp>
      <p:sp>
        <p:nvSpPr>
          <p:cNvPr id="18" name="TextBox 17"/>
          <p:cNvSpPr txBox="1"/>
          <p:nvPr/>
        </p:nvSpPr>
        <p:spPr>
          <a:xfrm>
            <a:off x="609600" y="1524000"/>
            <a:ext cx="1122423" cy="369332"/>
          </a:xfrm>
          <a:prstGeom prst="rect">
            <a:avLst/>
          </a:prstGeom>
          <a:noFill/>
        </p:spPr>
        <p:txBody>
          <a:bodyPr wrap="none" rtlCol="0">
            <a:spAutoFit/>
          </a:bodyPr>
          <a:lstStyle/>
          <a:p>
            <a:r>
              <a:rPr lang="en-US" dirty="0" err="1" smtClean="0"/>
              <a:t>Edmodo</a:t>
            </a:r>
            <a:endParaRPr lang="en-US" dirty="0"/>
          </a:p>
        </p:txBody>
      </p:sp>
    </p:spTree>
    <p:extLst>
      <p:ext uri="{BB962C8B-B14F-4D97-AF65-F5344CB8AC3E}">
        <p14:creationId xmlns="" xmlns:p14="http://schemas.microsoft.com/office/powerpoint/2010/main" val="129976154"/>
      </p:ext>
    </p:extLst>
  </p:cSld>
  <p:clrMapOvr>
    <a:masterClrMapping/>
  </p:clrMapOvr>
  <p:timing>
    <p:tnLst>
      <p:par>
        <p:cTn id="1" dur="indefinite" restart="never" nodeType="tmRoot"/>
      </p:par>
    </p:tnLst>
  </p:timing>
</p:sld>
</file>

<file path=ppt/theme/theme1.xml><?xml version="1.0" encoding="utf-8"?>
<a:theme xmlns:a="http://schemas.openxmlformats.org/drawingml/2006/main" name="Summer">
  <a:themeElements>
    <a:clrScheme name="Summer">
      <a:dk1>
        <a:sysClr val="windowText" lastClr="000000"/>
      </a:dk1>
      <a:lt1>
        <a:sysClr val="window" lastClr="FFFFFF"/>
      </a:lt1>
      <a:dk2>
        <a:srgbClr val="E89117"/>
      </a:dk2>
      <a:lt2>
        <a:srgbClr val="FEDD78"/>
      </a:lt2>
      <a:accent1>
        <a:srgbClr val="A1B633"/>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Summer">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ummer">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7000"/>
                <a:shade val="80000"/>
                <a:hueMod val="110000"/>
                <a:satMod val="120000"/>
              </a:schemeClr>
            </a:gs>
            <a:gs pos="100000">
              <a:schemeClr val="phClr">
                <a:shade val="60000"/>
                <a:hueMod val="40000"/>
                <a:satMod val="120000"/>
                <a:lumMod val="103000"/>
              </a:schemeClr>
            </a:gs>
          </a:gsLst>
          <a:lin ang="5400000" scaled="1"/>
        </a:gradFill>
        <a:gradFill rotWithShape="1">
          <a:gsLst>
            <a:gs pos="0">
              <a:schemeClr val="phClr">
                <a:tint val="97000"/>
                <a:shade val="80000"/>
                <a:hueMod val="110000"/>
                <a:satMod val="130000"/>
                <a:lumMod val="100000"/>
              </a:schemeClr>
            </a:gs>
            <a:gs pos="100000">
              <a:schemeClr val="phClr">
                <a:shade val="60000"/>
                <a:hueMod val="40000"/>
                <a:satMod val="120000"/>
                <a:lumMod val="103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TC101972873[[fn=Summer]]</Template>
  <TotalTime>1389</TotalTime>
  <Words>967</Words>
  <Application>Microsoft Office PowerPoint</Application>
  <PresentationFormat>On-screen Show (4:3)</PresentationFormat>
  <Paragraphs>150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Summer</vt:lpstr>
      <vt:lpstr>Open Discovery Space Summer School 2014 Marathon, Greece, July 13-18 </vt:lpstr>
      <vt:lpstr>Basic info on the scenario:</vt:lpstr>
      <vt:lpstr>Educational objectives and pupils’ competences targeted: </vt:lpstr>
      <vt:lpstr> Pupils’ ages: </vt:lpstr>
      <vt:lpstr>Curriculum areas/ domains involved: </vt:lpstr>
      <vt:lpstr>Which school needs does your scenario address?  </vt:lpstr>
      <vt:lpstr>Parental engagement </vt:lpstr>
      <vt:lpstr>Parental engagement </vt:lpstr>
      <vt:lpstr>Phase 1: Preparation  </vt:lpstr>
      <vt:lpstr>Phase 2: Implementation   </vt:lpstr>
      <vt:lpstr>Phase 2: Assessment   </vt:lpstr>
      <vt:lpstr>Slide 12</vt:lpstr>
      <vt:lpstr>Slide 13</vt:lpstr>
      <vt:lpstr>Resources</vt:lpstr>
      <vt:lpstr>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Discovery Space Summer Academy 2014</dc:title>
  <dc:creator>Chelioti Eleni</dc:creator>
  <cp:lastModifiedBy>n</cp:lastModifiedBy>
  <cp:revision>131</cp:revision>
  <dcterms:created xsi:type="dcterms:W3CDTF">2014-06-12T09:44:21Z</dcterms:created>
  <dcterms:modified xsi:type="dcterms:W3CDTF">2014-07-06T22:19:08Z</dcterms:modified>
</cp:coreProperties>
</file>