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6" autoAdjust="0"/>
    <p:restoredTop sz="94660"/>
  </p:normalViewPr>
  <p:slideViewPr>
    <p:cSldViewPr>
      <p:cViewPr varScale="1">
        <p:scale>
          <a:sx n="74" d="100"/>
          <a:sy n="74" d="100"/>
        </p:scale>
        <p:origin x="7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9B18-C178-454A-B2C4-5180EBDA6A70}" type="datetimeFigureOut">
              <a:rPr lang="el-GR" smtClean="0"/>
              <a:t>16/7/2014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E926-0022-403E-962D-4BEE7D175F92}" type="slidenum">
              <a:rPr lang="el-GR" smtClean="0"/>
              <a:t>‹N°›</a:t>
            </a:fld>
            <a:endParaRPr lang="el-G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learning.com/Index.aspx?CustomerId=1717" TargetMode="External"/><Relationship Id="rId2" Type="http://schemas.openxmlformats.org/officeDocument/2006/relationships/hyperlink" Target="http://www.framindmap.org/framindma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inspection/p&#233;dagogie%20invers&#233;e%20%20les%20pourcentages.doc" TargetMode="External"/><Relationship Id="rId4" Type="http://schemas.openxmlformats.org/officeDocument/2006/relationships/hyperlink" Target="http://www.youtube.com/watch?v=VjqPIfonmm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jqPIfonmm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lioti\AppData\Local\Microsoft\Windows\Temporary Internet Files\Content.Outlook\N0GO5AO6\COSMOS_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1" y="260648"/>
            <a:ext cx="8686800" cy="3024336"/>
          </a:xfrm>
        </p:spPr>
        <p:txBody>
          <a:bodyPr/>
          <a:lstStyle/>
          <a:p>
            <a:pPr algn="ctr"/>
            <a:r>
              <a:rPr lang="en-US" dirty="0" smtClean="0"/>
              <a:t>Open Discovery Space Summer School 2014</a:t>
            </a:r>
            <a:br>
              <a:rPr lang="en-US" dirty="0" smtClean="0"/>
            </a:br>
            <a:r>
              <a:rPr lang="en-US" sz="2000" dirty="0" smtClean="0"/>
              <a:t>Marathon, Greece, July 13-18 </a:t>
            </a:r>
            <a:endParaRPr lang="el-G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507" y="3573016"/>
            <a:ext cx="5760640" cy="82809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Educational Scenario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5" y="39288"/>
            <a:ext cx="2206947" cy="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8" y="4817426"/>
            <a:ext cx="1940056" cy="1371604"/>
          </a:xfrm>
          <a:prstGeom prst="rect">
            <a:avLst/>
          </a:prstGeom>
        </p:spPr>
      </p:pic>
      <p:pic>
        <p:nvPicPr>
          <p:cNvPr id="1027" name="Picture 3" descr="C:\Users\chelioti\AppData\Local\Microsoft\Windows\Temporary Internet Files\Content.Outlook\N0GO5AO6\TRANSIt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74260"/>
            <a:ext cx="961689" cy="93500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lioti\AppData\Local\Microsoft\Windows\Temporary Internet Files\Content.Outlook\N0GO5AO6\UDL_LOGO_T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52" y="4866063"/>
            <a:ext cx="1290382" cy="9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2: Implementation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2492896"/>
            <a:ext cx="7125112" cy="3365902"/>
          </a:xfrm>
        </p:spPr>
        <p:txBody>
          <a:bodyPr/>
          <a:lstStyle/>
          <a:p>
            <a:pPr marL="800100" lvl="1" indent="-342900">
              <a:buAutoNum type="arabicParenR" startAt="3"/>
            </a:pPr>
            <a:r>
              <a:rPr lang="en-US" dirty="0" smtClean="0"/>
              <a:t>Training :</a:t>
            </a:r>
          </a:p>
          <a:p>
            <a:pPr marL="457200" lvl="1" indent="0">
              <a:buNone/>
            </a:pPr>
            <a:r>
              <a:rPr lang="en-US" dirty="0" smtClean="0"/>
              <a:t> Students solve </a:t>
            </a:r>
            <a:r>
              <a:rPr lang="en-US" dirty="0"/>
              <a:t>problems in groups of </a:t>
            </a:r>
            <a:r>
              <a:rPr lang="en-US" dirty="0" smtClean="0"/>
              <a:t>4.</a:t>
            </a:r>
          </a:p>
          <a:p>
            <a:pPr marL="457200" lvl="1" indent="0">
              <a:buNone/>
            </a:pPr>
            <a:r>
              <a:rPr lang="en-US" dirty="0" smtClean="0"/>
              <a:t>After, they correct them, themselves.</a:t>
            </a:r>
          </a:p>
          <a:p>
            <a:pPr marL="457200" lvl="1" indent="0">
              <a:buNone/>
            </a:pPr>
            <a:r>
              <a:rPr lang="en-US" dirty="0" smtClean="0"/>
              <a:t>Each student works </a:t>
            </a:r>
            <a:r>
              <a:rPr lang="en-US" dirty="0"/>
              <a:t>at its </a:t>
            </a:r>
            <a:r>
              <a:rPr lang="en-US" dirty="0" smtClean="0"/>
              <a:t>pace, and teacher can help students who need more explications.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4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r>
              <a:rPr lang="fr-FR" b="1" dirty="0" smtClean="0"/>
              <a:t>Phase 3 : Evaluation</a:t>
            </a:r>
            <a:endParaRPr lang="el-GR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048" y="1844824"/>
            <a:ext cx="85689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The pupils have to create questions for the </a:t>
            </a:r>
            <a:r>
              <a:rPr lang="en-US" dirty="0" smtClean="0"/>
              <a:t>digital system vote with </a:t>
            </a:r>
            <a:r>
              <a:rPr lang="en-US" dirty="0"/>
              <a:t>multiple choices of answers and selection of the just answer so that the other pupils can answer it later in autonomy</a:t>
            </a:r>
            <a:endParaRPr lang="en-US" dirty="0" smtClean="0"/>
          </a:p>
          <a:p>
            <a:pPr marL="457200" lvl="1" indent="0">
              <a:buFont typeface="Wingdings 2" charset="2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026" name="Picture 2" descr="http://www.cndp.fr/crdp-rouen/images/stories/tuic/boiti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l-GR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484784"/>
            <a:ext cx="856895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fr-FR" dirty="0"/>
          </a:p>
          <a:p>
            <a:r>
              <a:rPr lang="fr-FR" sz="2900" dirty="0" smtClean="0">
                <a:latin typeface="Comic Sans MS" panose="030F0702030302020204" pitchFamily="66" charset="0"/>
              </a:rPr>
              <a:t>- </a:t>
            </a:r>
            <a:r>
              <a:rPr lang="fr-FR" sz="2900" dirty="0" err="1" smtClean="0">
                <a:latin typeface="Comic Sans MS" panose="030F0702030302020204" pitchFamily="66" charset="0"/>
              </a:rPr>
              <a:t>M</a:t>
            </a:r>
            <a:r>
              <a:rPr lang="fr-FR" sz="2900" dirty="0" err="1" smtClean="0">
                <a:latin typeface="Comic Sans MS" panose="030F0702030302020204" pitchFamily="66" charset="0"/>
              </a:rPr>
              <a:t>ind</a:t>
            </a:r>
            <a:r>
              <a:rPr lang="fr-FR" sz="2900" dirty="0" smtClean="0">
                <a:latin typeface="Comic Sans MS" panose="030F0702030302020204" pitchFamily="66" charset="0"/>
              </a:rPr>
              <a:t> </a:t>
            </a:r>
            <a:r>
              <a:rPr lang="fr-FR" sz="2900" dirty="0">
                <a:latin typeface="Comic Sans MS" panose="030F0702030302020204" pitchFamily="66" charset="0"/>
              </a:rPr>
              <a:t>map </a:t>
            </a:r>
            <a:r>
              <a:rPr lang="fr-FR" sz="2900" dirty="0" smtClean="0">
                <a:latin typeface="Comic Sans MS" panose="030F0702030302020204" pitchFamily="66" charset="0"/>
              </a:rPr>
              <a:t>online : </a:t>
            </a:r>
            <a:r>
              <a:rPr lang="en-US" sz="2900" dirty="0" smtClean="0">
                <a:latin typeface="Comic Sans MS" panose="030F0702030302020204" pitchFamily="66" charset="0"/>
                <a:hlinkClick r:id="rId2"/>
              </a:rPr>
              <a:t>http</a:t>
            </a:r>
            <a:r>
              <a:rPr lang="en-US" sz="2900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sz="2900" dirty="0" smtClean="0">
                <a:latin typeface="Comic Sans MS" panose="030F0702030302020204" pitchFamily="66" charset="0"/>
                <a:hlinkClick r:id="rId2"/>
              </a:rPr>
              <a:t>www.framindmap.org/framindmap.html</a:t>
            </a:r>
            <a:endParaRPr lang="en-US" sz="29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29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fr-FR" sz="2900" dirty="0" smtClean="0">
                <a:latin typeface="Comic Sans MS" panose="030F0702030302020204" pitchFamily="66" charset="0"/>
              </a:rPr>
              <a:t>- DIGITAL </a:t>
            </a:r>
            <a:r>
              <a:rPr lang="fr-FR" sz="2900" dirty="0">
                <a:latin typeface="Comic Sans MS" panose="030F0702030302020204" pitchFamily="66" charset="0"/>
              </a:rPr>
              <a:t>WORKSHOP </a:t>
            </a:r>
            <a:r>
              <a:rPr lang="fr-FR" sz="2900" dirty="0" smtClean="0">
                <a:latin typeface="Comic Sans MS" panose="030F0702030302020204" pitchFamily="66" charset="0"/>
              </a:rPr>
              <a:t>SPACE </a:t>
            </a:r>
            <a:r>
              <a:rPr lang="fr-FR" sz="2900" dirty="0">
                <a:latin typeface="Comic Sans MS" panose="030F0702030302020204" pitchFamily="66" charset="0"/>
              </a:rPr>
              <a:t>: </a:t>
            </a:r>
            <a:r>
              <a:rPr lang="fr-FR" sz="29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fr-FR" sz="2900" dirty="0" smtClean="0">
                <a:latin typeface="Comic Sans MS" panose="030F0702030302020204" pitchFamily="66" charset="0"/>
                <a:hlinkClick r:id="rId3"/>
              </a:rPr>
              <a:t>www.itslearning.com/Index.aspx?CustomerId=1717</a:t>
            </a:r>
            <a:endParaRPr lang="fr-FR" sz="29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29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n-US" sz="2900" dirty="0" smtClean="0">
                <a:latin typeface="Comic Sans MS" panose="030F0702030302020204" pitchFamily="66" charset="0"/>
              </a:rPr>
              <a:t>- </a:t>
            </a:r>
            <a:r>
              <a:rPr lang="en-US" sz="2900" dirty="0" smtClean="0">
                <a:latin typeface="Comic Sans MS" panose="030F0702030302020204" pitchFamily="66" charset="0"/>
              </a:rPr>
              <a:t>Video </a:t>
            </a:r>
            <a:r>
              <a:rPr lang="en-US" sz="2900" dirty="0" smtClean="0">
                <a:latin typeface="Comic Sans MS" panose="030F0702030302020204" pitchFamily="66" charset="0"/>
              </a:rPr>
              <a:t>: </a:t>
            </a:r>
            <a:r>
              <a:rPr lang="en-US" sz="29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2900" dirty="0">
                <a:latin typeface="Comic Sans MS" panose="030F0702030302020204" pitchFamily="66" charset="0"/>
                <a:hlinkClick r:id="rId4"/>
              </a:rPr>
              <a:t>www.youtube.com/watch?v=VjqPIfonmm8</a:t>
            </a:r>
            <a:endParaRPr lang="en-US" sz="29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29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n-US" sz="2900" dirty="0" smtClean="0">
                <a:latin typeface="Comic Sans MS" panose="030F0702030302020204" pitchFamily="66" charset="0"/>
              </a:rPr>
              <a:t>- Teacher plan : </a:t>
            </a:r>
            <a:r>
              <a:rPr lang="en-US" sz="2600" dirty="0" smtClean="0">
                <a:solidFill>
                  <a:srgbClr val="002060"/>
                </a:solidFill>
                <a:hlinkClick r:id="rId5" action="ppaction://hlinkfile"/>
              </a:rPr>
              <a:t>.</a:t>
            </a:r>
            <a:endParaRPr lang="en-US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411760" y="3789040"/>
            <a:ext cx="817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hlinkClick r:id="rId5" action="ppaction://hlinkfile"/>
              </a:rPr>
              <a:t>.\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hlinkClick r:id="rId5" action="ppaction://hlinkfile"/>
              </a:rPr>
              <a:t>inspection\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hlinkClick r:id="rId5" action="ppaction://hlinkfile"/>
              </a:rPr>
              <a:t>pédagogie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hlinkClick r:id="rId5" action="ppaction://hlinkfile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  <a:hlinkClick r:id="rId5" action="ppaction://hlinkfile"/>
              </a:rPr>
              <a:t>inversée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  <a:hlinkClick r:id="rId5" action="ppaction://hlinkfile"/>
              </a:rPr>
              <a:t>  les pourcentages.doc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5113" cy="924475"/>
          </a:xfrm>
        </p:spPr>
        <p:txBody>
          <a:bodyPr/>
          <a:lstStyle/>
          <a:p>
            <a:r>
              <a:rPr lang="en-US" b="1" dirty="0" smtClean="0"/>
              <a:t>Basic info on the scenario: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08912" cy="4518030"/>
          </a:xfrm>
        </p:spPr>
        <p:txBody>
          <a:bodyPr>
            <a:noAutofit/>
          </a:bodyPr>
          <a:lstStyle/>
          <a:p>
            <a:r>
              <a:rPr lang="en-US" dirty="0"/>
              <a:t>Name of </a:t>
            </a:r>
            <a:r>
              <a:rPr lang="en-US" dirty="0" smtClean="0"/>
              <a:t>participant: BESLE Peggy ; </a:t>
            </a:r>
            <a:r>
              <a:rPr lang="en-US" dirty="0" smtClean="0"/>
              <a:t>BARRAULT Marie-Hélène</a:t>
            </a:r>
          </a:p>
          <a:p>
            <a:r>
              <a:rPr lang="en-US" dirty="0" smtClean="0"/>
              <a:t>School : Rouvray </a:t>
            </a:r>
            <a:r>
              <a:rPr lang="en-US" dirty="0" smtClean="0"/>
              <a:t>Saint Denis.</a:t>
            </a:r>
            <a:endParaRPr lang="en-US" dirty="0"/>
          </a:p>
          <a:p>
            <a:r>
              <a:rPr lang="en-US" dirty="0" smtClean="0"/>
              <a:t>Country: France</a:t>
            </a:r>
          </a:p>
          <a:p>
            <a:r>
              <a:rPr lang="en-US" dirty="0" smtClean="0"/>
              <a:t>Title of scenario: Mathematics flipped classroom </a:t>
            </a:r>
          </a:p>
          <a:p>
            <a:endParaRPr lang="en-US" dirty="0" smtClean="0"/>
          </a:p>
          <a:p>
            <a:r>
              <a:rPr lang="en-US" dirty="0" smtClean="0"/>
              <a:t>Short description/ main idea: </a:t>
            </a:r>
            <a:r>
              <a:rPr lang="en-US" dirty="0"/>
              <a:t>Strengthen ownership of skills by students in this educational concept. A learning path combining:   knowledge discovery independently, followed by a time of interaction in  class in order to understand the concept.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5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Educational objectives and pupils’ competences targeted: </a:t>
            </a:r>
            <a:endParaRPr lang="el-GR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600199"/>
            <a:ext cx="8205232" cy="4565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Objectives:</a:t>
            </a:r>
          </a:p>
          <a:p>
            <a:pPr marL="0" indent="0">
              <a:buNone/>
            </a:pPr>
            <a:r>
              <a:rPr lang="en-US" dirty="0" smtClean="0"/>
              <a:t> - Organizing </a:t>
            </a:r>
            <a:r>
              <a:rPr lang="en-US" dirty="0"/>
              <a:t>and managing data </a:t>
            </a:r>
            <a:r>
              <a:rPr lang="en-US" dirty="0" smtClean="0"/>
              <a:t>proportionality </a:t>
            </a:r>
          </a:p>
          <a:p>
            <a:pPr marL="0" indent="0">
              <a:buNone/>
            </a:pPr>
            <a:r>
              <a:rPr lang="en-US" dirty="0" smtClean="0"/>
              <a:t>Competence</a:t>
            </a:r>
            <a:r>
              <a:rPr lang="en-US" dirty="0"/>
              <a:t>: The main elements of mathematics </a:t>
            </a:r>
            <a:br>
              <a:rPr lang="en-US" dirty="0"/>
            </a:br>
            <a:r>
              <a:rPr lang="en-US" dirty="0" smtClean="0"/>
              <a:t>   Solve </a:t>
            </a:r>
            <a:r>
              <a:rPr lang="en-US" dirty="0"/>
              <a:t>problems involving situations of proportionality. </a:t>
            </a:r>
            <a:br>
              <a:rPr lang="en-US" dirty="0"/>
            </a:br>
            <a:r>
              <a:rPr lang="en-US" dirty="0"/>
              <a:t>Reference to </a:t>
            </a:r>
            <a:r>
              <a:rPr lang="en-US" dirty="0" smtClean="0"/>
              <a:t>curriculum </a:t>
            </a:r>
            <a:r>
              <a:rPr lang="en-US" dirty="0"/>
              <a:t>2008: </a:t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dirty="0"/>
              <a:t>Solve problems involving proportionality and particular problems relating to </a:t>
            </a:r>
            <a:r>
              <a:rPr lang="en-US" dirty="0" smtClean="0"/>
              <a:t>percentages.</a:t>
            </a:r>
          </a:p>
          <a:p>
            <a:pPr marL="0" indent="0">
              <a:buNone/>
            </a:pPr>
            <a:r>
              <a:rPr lang="en-US" dirty="0" smtClean="0"/>
              <a:t>- Using a variety of procedures.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Being </a:t>
            </a:r>
            <a:r>
              <a:rPr lang="en-US" dirty="0"/>
              <a:t>able to work in groups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7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924475"/>
          </a:xfrm>
        </p:spPr>
        <p:txBody>
          <a:bodyPr/>
          <a:lstStyle/>
          <a:p>
            <a:r>
              <a:rPr lang="en-US" b="1" dirty="0" smtClean="0"/>
              <a:t> Pupils’ ages: </a:t>
            </a:r>
            <a:endParaRPr lang="el-GR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2276872"/>
            <a:ext cx="7125112" cy="9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YEAR   ( 10 11 YEARS)</a:t>
            </a:r>
          </a:p>
          <a:p>
            <a:r>
              <a:rPr lang="en-US" dirty="0" smtClean="0"/>
              <a:t>Please describe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8059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Curriculum areas/ domains involved: </a:t>
            </a:r>
            <a:endParaRPr lang="el-GR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9442" y="2276872"/>
            <a:ext cx="7231286" cy="280831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mathematical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Problem solving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percentages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22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school needs does your scenario address? 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2276872"/>
            <a:ext cx="7231286" cy="33123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Material</a:t>
            </a:r>
            <a:r>
              <a:rPr lang="en-US" dirty="0">
                <a:latin typeface="Comic Sans MS" panose="030F0702030302020204" pitchFamily="66" charset="0"/>
              </a:rPr>
              <a:t>: viewer, interactive whiteboard, calculator and laptop, digital </a:t>
            </a:r>
            <a:r>
              <a:rPr lang="en-US" dirty="0" smtClean="0">
                <a:latin typeface="Comic Sans MS" panose="030F0702030302020204" pitchFamily="66" charset="0"/>
              </a:rPr>
              <a:t>workspace : “</a:t>
            </a:r>
            <a:r>
              <a:rPr lang="en-US" dirty="0" err="1" smtClean="0">
                <a:latin typeface="Comic Sans MS" panose="030F0702030302020204" pitchFamily="66" charset="0"/>
              </a:rPr>
              <a:t>Itslearning</a:t>
            </a:r>
            <a:r>
              <a:rPr lang="en-US" dirty="0" smtClean="0">
                <a:latin typeface="Comic Sans MS" panose="030F0702030302020204" pitchFamily="66" charset="0"/>
              </a:rPr>
              <a:t>”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Photocopy exercises and self-correcting plug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www.youtube.com/watch?v=VjqPIfonmm8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49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r>
              <a:rPr lang="en-US" b="1" dirty="0" smtClean="0"/>
              <a:t>Parental engagement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41107"/>
            <a:ext cx="8568952" cy="49685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How are pupils’ parents engaged in the process or/ and implementation of the educational scenario? What is their role? </a:t>
            </a:r>
          </a:p>
          <a:p>
            <a:pPr marL="457200" lvl="1" indent="0">
              <a:buNone/>
            </a:pPr>
            <a:r>
              <a:rPr lang="en-US" dirty="0"/>
              <a:t>Parents agree to let their children go to the website of the digital workspace at home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Teachers organize meeting with parents in order to explain the digital workspace and the education pedagogy of school.</a:t>
            </a:r>
          </a:p>
          <a:p>
            <a:pPr marL="457200" lvl="1" indent="0">
              <a:buNone/>
            </a:pPr>
            <a:r>
              <a:rPr lang="en-US" dirty="0" smtClean="0"/>
              <a:t>Teachers insist </a:t>
            </a:r>
            <a:r>
              <a:rPr lang="en-US" dirty="0" smtClean="0"/>
              <a:t>so </a:t>
            </a:r>
            <a:r>
              <a:rPr lang="en-US" dirty="0"/>
              <a:t>that students have an access to Internet at </a:t>
            </a:r>
            <a:r>
              <a:rPr lang="en-US" dirty="0" smtClean="0"/>
              <a:t>home.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r>
              <a:rPr lang="en-US" b="1" dirty="0" smtClean="0"/>
              <a:t>Phase 1: Preparation 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3744416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Teachers </a:t>
            </a:r>
            <a:r>
              <a:rPr lang="en-US" dirty="0" smtClean="0"/>
              <a:t>must </a:t>
            </a:r>
            <a:r>
              <a:rPr lang="en-US" dirty="0"/>
              <a:t>prepare the video capsule, put it on the digital workspace; Prepare batteries exercises for students to do as a group. </a:t>
            </a:r>
            <a:br>
              <a:rPr lang="en-US" dirty="0"/>
            </a:br>
            <a:r>
              <a:rPr lang="en-US" dirty="0"/>
              <a:t>Prepare </a:t>
            </a:r>
            <a:r>
              <a:rPr lang="en-US" dirty="0" smtClean="0"/>
              <a:t>auto correction </a:t>
            </a:r>
            <a:r>
              <a:rPr lang="en-US" dirty="0"/>
              <a:t>sheets</a:t>
            </a:r>
            <a:r>
              <a:rPr lang="en-US" dirty="0" smtClean="0"/>
              <a:t>. </a:t>
            </a:r>
            <a:r>
              <a:rPr lang="en-US" dirty="0" smtClean="0"/>
              <a:t>Teacher prepare </a:t>
            </a:r>
            <a:r>
              <a:rPr lang="en-US" dirty="0" smtClean="0"/>
              <a:t>the paperboard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645024"/>
            <a:ext cx="3969690" cy="2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25113" cy="924475"/>
          </a:xfrm>
        </p:spPr>
        <p:txBody>
          <a:bodyPr/>
          <a:lstStyle/>
          <a:p>
            <a:r>
              <a:rPr lang="en-US" b="1" dirty="0"/>
              <a:t>Phase 2: Implementation </a:t>
            </a:r>
            <a:endParaRPr lang="el-GR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196752"/>
            <a:ext cx="882047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457200" lvl="1" indent="0">
              <a:buNone/>
            </a:pPr>
            <a:r>
              <a:rPr lang="en-US" sz="2200" dirty="0"/>
              <a:t>1 )</a:t>
            </a:r>
            <a:r>
              <a:rPr lang="en-US" sz="2200" dirty="0" smtClean="0"/>
              <a:t>This </a:t>
            </a:r>
            <a:r>
              <a:rPr lang="en-US" sz="2200" dirty="0"/>
              <a:t>video </a:t>
            </a:r>
            <a:r>
              <a:rPr lang="en-US" sz="2200" dirty="0" smtClean="0"/>
              <a:t>capsule </a:t>
            </a:r>
            <a:r>
              <a:rPr lang="en-US" sz="2200" dirty="0"/>
              <a:t>helps to explain the concept of percentage Students can watch the </a:t>
            </a:r>
            <a:r>
              <a:rPr lang="en-US" sz="2200" dirty="0" smtClean="0"/>
              <a:t>capsule at </a:t>
            </a:r>
            <a:r>
              <a:rPr lang="en-US" sz="2200" dirty="0"/>
              <a:t>home on the digital workspace or </a:t>
            </a:r>
            <a:r>
              <a:rPr lang="en-US" sz="2200" dirty="0" smtClean="0"/>
              <a:t>at school before the class.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2)Students make in class </a:t>
            </a:r>
            <a:r>
              <a:rPr lang="en-US" sz="2200" dirty="0"/>
              <a:t>a mental map on percentages </a:t>
            </a:r>
            <a:br>
              <a:rPr lang="en-US" sz="2200" dirty="0"/>
            </a:br>
            <a:r>
              <a:rPr lang="en-US" sz="2200" dirty="0" smtClean="0"/>
              <a:t>Organization </a:t>
            </a:r>
            <a:r>
              <a:rPr lang="en-US" sz="2200" dirty="0"/>
              <a:t>of </a:t>
            </a:r>
            <a:r>
              <a:rPr lang="en-US" sz="2200" dirty="0" smtClean="0"/>
              <a:t>ideas : </a:t>
            </a:r>
          </a:p>
          <a:p>
            <a:pPr lvl="1">
              <a:buFontTx/>
              <a:buChar char="-"/>
            </a:pPr>
            <a:r>
              <a:rPr lang="en-US" sz="2200" dirty="0" smtClean="0"/>
              <a:t>In pairs,  students will develop the mental map on percentages. </a:t>
            </a:r>
          </a:p>
          <a:p>
            <a:pPr lvl="1">
              <a:buFontTx/>
              <a:buChar char="-"/>
            </a:pPr>
            <a:r>
              <a:rPr lang="en-US" sz="2200" dirty="0" smtClean="0"/>
              <a:t>Pooling </a:t>
            </a:r>
            <a:r>
              <a:rPr lang="en-US" sz="2200" dirty="0"/>
              <a:t>through the viewer. </a:t>
            </a:r>
            <a:endParaRPr lang="en-US" sz="2200" dirty="0" smtClean="0"/>
          </a:p>
          <a:p>
            <a:pPr lvl="1">
              <a:buFontTx/>
              <a:buChar char="-"/>
            </a:pPr>
            <a:r>
              <a:rPr lang="en-US" sz="2200" dirty="0" smtClean="0"/>
              <a:t>Choosing </a:t>
            </a:r>
            <a:r>
              <a:rPr lang="en-US" sz="2200" dirty="0"/>
              <a:t>a mental map or development of a joint.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lvl="1" indent="0"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23704"/>
            <a:ext cx="4413248" cy="20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551</TotalTime>
  <Words>397</Words>
  <Application>Microsoft Office PowerPoint</Application>
  <PresentationFormat>Affichage à l'écran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Courier New</vt:lpstr>
      <vt:lpstr>Trebuchet MS</vt:lpstr>
      <vt:lpstr>Verdana</vt:lpstr>
      <vt:lpstr>Wingdings 2</vt:lpstr>
      <vt:lpstr>Summer</vt:lpstr>
      <vt:lpstr>Open Discovery Space Summer School 2014 Marathon, Greece, July 13-18 </vt:lpstr>
      <vt:lpstr>Basic info on the scenario:</vt:lpstr>
      <vt:lpstr>Educational objectives and pupils’ competences targeted: </vt:lpstr>
      <vt:lpstr> Pupils’ ages: </vt:lpstr>
      <vt:lpstr>Curriculum areas/ domains involved: </vt:lpstr>
      <vt:lpstr>Which school needs does your scenario address?  </vt:lpstr>
      <vt:lpstr>Parental engagement </vt:lpstr>
      <vt:lpstr>Phase 1: Preparation  </vt:lpstr>
      <vt:lpstr>Phase 2: Implementation </vt:lpstr>
      <vt:lpstr>Phase 2: Implementation </vt:lpstr>
      <vt:lpstr>Phase 3 : Evaluation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Discovery Space Summer Academy 2014</dc:title>
  <dc:creator>Chelioti Eleni</dc:creator>
  <cp:lastModifiedBy>marie-héléne barrault</cp:lastModifiedBy>
  <cp:revision>38</cp:revision>
  <dcterms:created xsi:type="dcterms:W3CDTF">2014-06-12T09:44:21Z</dcterms:created>
  <dcterms:modified xsi:type="dcterms:W3CDTF">2014-07-16T08:23:12Z</dcterms:modified>
</cp:coreProperties>
</file>