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58" r:id="rId4"/>
    <p:sldId id="259" r:id="rId5"/>
    <p:sldId id="261" r:id="rId6"/>
    <p:sldId id="269" r:id="rId7"/>
    <p:sldId id="262" r:id="rId8"/>
    <p:sldId id="263" r:id="rId9"/>
    <p:sldId id="270" r:id="rId10"/>
    <p:sldId id="271" r:id="rId11"/>
    <p:sldId id="264" r:id="rId12"/>
    <p:sldId id="265" r:id="rId13"/>
    <p:sldId id="266" r:id="rId14"/>
    <p:sldId id="267" r:id="rId15"/>
    <p:sldId id="268" r:id="rId16"/>
    <p:sldId id="272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1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pPr/>
              <a:t>5/7/2015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.wikipedia.org/" TargetMode="External"/><Relationship Id="rId7" Type="http://schemas.openxmlformats.org/officeDocument/2006/relationships/hyperlink" Target="http://www.wikihow.com/Make-Your-Own-Board-Game" TargetMode="External"/><Relationship Id="rId2" Type="http://schemas.openxmlformats.org/officeDocument/2006/relationships/hyperlink" Target="http://portal.opendiscoveryspace.eu/el/edu-object/senario-taxidi-sti-mesogeio-7074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Ticket_to_Ride_(board_game)" TargetMode="External"/><Relationship Id="rId5" Type="http://schemas.openxmlformats.org/officeDocument/2006/relationships/hyperlink" Target="http://portal.opendiscoveryspace.eu/el/edu-object/geografia-dimotikoy-inomeno-vasileio-70737" TargetMode="External"/><Relationship Id="rId4" Type="http://schemas.openxmlformats.org/officeDocument/2006/relationships/hyperlink" Target="http://europa.eu/index_en.ht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chelioti@ea.gr" TargetMode="External"/><Relationship Id="rId2" Type="http://schemas.openxmlformats.org/officeDocument/2006/relationships/hyperlink" Target="http://portal.opendiscoveryspace.eu/community/ods-summer-school-2015-80429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915"/>
          <a:stretch/>
        </p:blipFill>
        <p:spPr>
          <a:xfrm>
            <a:off x="467544" y="1769907"/>
            <a:ext cx="4928272" cy="3930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6339" y="3086199"/>
            <a:ext cx="3723136" cy="649154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Summer School 2015</a:t>
            </a:r>
            <a:br>
              <a:rPr lang="en-US" sz="4800" dirty="0" smtClean="0"/>
            </a:br>
            <a:r>
              <a:rPr lang="en-US" sz="4800" dirty="0" err="1" smtClean="0"/>
              <a:t>Mati</a:t>
            </a:r>
            <a:r>
              <a:rPr lang="en-US" sz="4800" dirty="0" smtClean="0"/>
              <a:t>, Greece, July 12-17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07904" y="5503228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1599"/>
            <a:ext cx="4928272" cy="1298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732865"/>
            <a:ext cx="1940056" cy="1371604"/>
          </a:xfrm>
          <a:prstGeom prst="rect">
            <a:avLst/>
          </a:prstGeom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5490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Game-based learning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How could you add a game-based element in your scenario? Please describe your ideas the phases of the scenario (preparation, implementation, assessment) in which you would introduce this aspect.  </a:t>
            </a: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pPr>
              <a:buNone/>
            </a:pPr>
            <a:r>
              <a:rPr lang="en-US" dirty="0" smtClean="0">
                <a:latin typeface="+mj-lt"/>
              </a:rPr>
              <a:t>Students will </a:t>
            </a:r>
            <a:r>
              <a:rPr lang="en-US" dirty="0" smtClean="0">
                <a:latin typeface="+mj-lt"/>
              </a:rPr>
              <a:t>make a board game with cards in the lesson of Design and technology, art and geography that will give the opportunity to all students of the school to play and learn 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74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75252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r>
              <a:rPr lang="en-US" dirty="0" smtClean="0"/>
              <a:t>Teacher present the  steps they need to follow in order to create the board game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1. Keep a </a:t>
            </a:r>
            <a:r>
              <a:rPr lang="en-US" dirty="0" smtClean="0"/>
              <a:t>log in a sketch book or on a computer </a:t>
            </a:r>
            <a:r>
              <a:rPr lang="en-US" dirty="0" smtClean="0"/>
              <a:t>to write down ideas.</a:t>
            </a:r>
            <a:r>
              <a:rPr lang="en-US" dirty="0" smtClean="0"/>
              <a:t> </a:t>
            </a:r>
            <a:r>
              <a:rPr lang="en-US" dirty="0" smtClean="0"/>
              <a:t>Divide them into themes and mechanics </a:t>
            </a:r>
          </a:p>
          <a:p>
            <a:pPr lvl="1"/>
            <a:r>
              <a:rPr lang="en-US" dirty="0" smtClean="0"/>
              <a:t>2. Set some </a:t>
            </a:r>
            <a:r>
              <a:rPr lang="en-US" dirty="0" smtClean="0"/>
              <a:t>design goals that will help shape </a:t>
            </a:r>
            <a:r>
              <a:rPr lang="en-US" dirty="0" smtClean="0"/>
              <a:t>the </a:t>
            </a:r>
            <a:r>
              <a:rPr lang="en-US" dirty="0" smtClean="0"/>
              <a:t>game. </a:t>
            </a:r>
            <a:endParaRPr lang="en-US" dirty="0" smtClean="0"/>
          </a:p>
          <a:p>
            <a:pPr lvl="1"/>
            <a:r>
              <a:rPr lang="en-US" dirty="0" smtClean="0">
                <a:latin typeface="+mj-lt"/>
              </a:rPr>
              <a:t>3. Decide how will players win</a:t>
            </a:r>
          </a:p>
          <a:p>
            <a:pPr lvl="1"/>
            <a:r>
              <a:rPr lang="en-US" dirty="0" smtClean="0">
                <a:latin typeface="+mj-lt"/>
              </a:rPr>
              <a:t>4. Write down the basic rules</a:t>
            </a:r>
          </a:p>
          <a:p>
            <a:pPr lvl="1"/>
            <a:r>
              <a:rPr lang="en-US" dirty="0" smtClean="0">
                <a:latin typeface="+mj-lt"/>
              </a:rPr>
              <a:t>5.create test game</a:t>
            </a:r>
          </a:p>
          <a:p>
            <a:pPr lvl="1"/>
            <a:r>
              <a:rPr lang="en-US" dirty="0" smtClean="0">
                <a:latin typeface="+mj-lt"/>
              </a:rPr>
              <a:t>6.play on the prototype with friends and family</a:t>
            </a:r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9223" y="2456892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r>
              <a:rPr lang="en-US" sz="1900" dirty="0" smtClean="0"/>
              <a:t>Suggest material that will make the board game look attractive and strong so that many students can play later on without being easily worn out.</a:t>
            </a:r>
          </a:p>
          <a:p>
            <a:pPr lvl="1"/>
            <a:r>
              <a:rPr lang="en-US" sz="1900" dirty="0" smtClean="0"/>
              <a:t>Suggest recourses that can help the students</a:t>
            </a:r>
          </a:p>
          <a:p>
            <a:pPr lvl="1"/>
            <a:endParaRPr lang="en-US" sz="1900" dirty="0" smtClean="0"/>
          </a:p>
          <a:p>
            <a:pPr lvl="1"/>
            <a:endParaRPr lang="en-US" sz="1900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484784"/>
            <a:ext cx="8568952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 smtClean="0">
              <a:latin typeface="+mj-lt"/>
            </a:endParaRPr>
          </a:p>
          <a:p>
            <a:r>
              <a:rPr lang="en-US" sz="2600" dirty="0" smtClean="0">
                <a:latin typeface="+mj-lt"/>
              </a:rPr>
              <a:t>Please </a:t>
            </a:r>
            <a:r>
              <a:rPr lang="en-US" sz="2600" dirty="0">
                <a:latin typeface="+mj-lt"/>
              </a:rPr>
              <a:t>describe how you intend to assess the outcomes of the scenario. Define steps and activities, if applicable</a:t>
            </a:r>
            <a:r>
              <a:rPr lang="en-US" sz="2600" dirty="0" smtClean="0">
                <a:latin typeface="+mj-lt"/>
              </a:rPr>
              <a:t>.</a:t>
            </a:r>
          </a:p>
          <a:p>
            <a:endParaRPr lang="en-US" sz="2600" dirty="0">
              <a:latin typeface="+mj-lt"/>
            </a:endParaRPr>
          </a:p>
          <a:p>
            <a:pPr lvl="1">
              <a:buNone/>
            </a:pPr>
            <a:r>
              <a:rPr lang="en-US" sz="1800" dirty="0" smtClean="0"/>
              <a:t>The effective collaboration of students</a:t>
            </a:r>
          </a:p>
          <a:p>
            <a:pPr lvl="1">
              <a:buNone/>
            </a:pPr>
            <a:r>
              <a:rPr lang="en-US" sz="1800" dirty="0" smtClean="0"/>
              <a:t>The distribution of tasks inside the group</a:t>
            </a:r>
          </a:p>
          <a:p>
            <a:pPr lvl="1">
              <a:buNone/>
            </a:pPr>
            <a:r>
              <a:rPr lang="en-US" sz="1800" dirty="0" smtClean="0"/>
              <a:t>The choice of rules and the layout of the game</a:t>
            </a:r>
          </a:p>
          <a:p>
            <a:pPr lvl="1">
              <a:buNone/>
            </a:pPr>
            <a:r>
              <a:rPr lang="en-US" sz="1800" dirty="0" smtClean="0"/>
              <a:t>The choice and the usage of particular information to construct the game cards</a:t>
            </a:r>
          </a:p>
          <a:p>
            <a:pPr lvl="1">
              <a:buNone/>
            </a:pPr>
            <a:r>
              <a:rPr lang="en-US" sz="1800" dirty="0" smtClean="0"/>
              <a:t>Presentation of the game at audience </a:t>
            </a:r>
            <a:endParaRPr lang="en-US" sz="1800" dirty="0" smtClean="0"/>
          </a:p>
          <a:p>
            <a:pPr marL="457200" lvl="1" indent="0">
              <a:buFont typeface="Wingdings 2" charset="2"/>
              <a:buNone/>
            </a:pPr>
            <a:endParaRPr lang="en-US" sz="1800" dirty="0" smtClean="0"/>
          </a:p>
          <a:p>
            <a:pPr lvl="1"/>
            <a:endParaRPr lang="en-US" sz="1800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496334"/>
            <a:ext cx="8568952" cy="3236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identify at least 5 resources (links, files </a:t>
            </a:r>
            <a:r>
              <a:rPr lang="en-US" sz="2600" dirty="0" err="1">
                <a:latin typeface="+mj-lt"/>
              </a:rPr>
              <a:t>etc</a:t>
            </a:r>
            <a:r>
              <a:rPr lang="en-US" sz="2600" dirty="0">
                <a:latin typeface="+mj-lt"/>
              </a:rPr>
              <a:t>) that will be used in the scenario. You are advised to look for relevant resources on the ODS portal. You can also add external resources. </a:t>
            </a:r>
          </a:p>
          <a:p>
            <a:pPr lvl="1"/>
            <a:r>
              <a:rPr lang="en-US" dirty="0" smtClean="0">
                <a:hlinkClick r:id="rId2"/>
              </a:rPr>
              <a:t>http://portal.opendiscoveryspace.eu/el/edu-object/senario-taxidi-sti-mesogeio-70743</a:t>
            </a:r>
            <a:endParaRPr lang="en-US" dirty="0" smtClean="0"/>
          </a:p>
          <a:p>
            <a:pPr lvl="1"/>
            <a:r>
              <a:rPr lang="en-US" u="sng" dirty="0" smtClean="0">
                <a:hlinkClick r:id="rId3"/>
              </a:rPr>
              <a:t>www</a:t>
            </a:r>
            <a:r>
              <a:rPr lang="el-GR" u="sng" dirty="0" smtClean="0">
                <a:hlinkClick r:id="rId3"/>
              </a:rPr>
              <a:t>.</a:t>
            </a:r>
            <a:r>
              <a:rPr lang="en-US" u="sng" dirty="0" smtClean="0">
                <a:hlinkClick r:id="rId3"/>
              </a:rPr>
              <a:t>el</a:t>
            </a:r>
            <a:r>
              <a:rPr lang="el-GR" u="sng" dirty="0" smtClean="0">
                <a:hlinkClick r:id="rId3"/>
              </a:rPr>
              <a:t>.</a:t>
            </a:r>
            <a:r>
              <a:rPr lang="en-US" u="sng" dirty="0" err="1" smtClean="0">
                <a:hlinkClick r:id="rId3"/>
              </a:rPr>
              <a:t>wikipedia</a:t>
            </a:r>
            <a:r>
              <a:rPr lang="el-GR" u="sng" dirty="0" smtClean="0">
                <a:hlinkClick r:id="rId3"/>
              </a:rPr>
              <a:t>.</a:t>
            </a:r>
            <a:r>
              <a:rPr lang="en-US" u="sng" dirty="0" smtClean="0">
                <a:hlinkClick r:id="rId3"/>
              </a:rPr>
              <a:t>org</a:t>
            </a:r>
            <a:r>
              <a:rPr lang="el-GR" dirty="0" smtClean="0"/>
              <a:t> 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http://europa.eu/index_en.htm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portal.opendiscoveryspace.eu/el/edu-object/geografia-dimotikoy-inomeno-vasileio-70737</a:t>
            </a:r>
            <a:endParaRPr lang="en-US" dirty="0" smtClean="0"/>
          </a:p>
          <a:p>
            <a:pPr lvl="1"/>
            <a:r>
              <a:rPr lang="en-US" dirty="0" smtClean="0">
                <a:hlinkClick r:id="rId6"/>
              </a:rPr>
              <a:t>https://en.wikipedia.org/wiki/Ticket_to_Ride_(board_game</a:t>
            </a:r>
            <a:r>
              <a:rPr lang="en-US" dirty="0" smtClean="0">
                <a:hlinkClick r:id="rId6"/>
              </a:rPr>
              <a:t>)</a:t>
            </a:r>
            <a:endParaRPr lang="en-US" dirty="0" smtClean="0"/>
          </a:p>
          <a:p>
            <a:pPr lvl="1"/>
            <a:r>
              <a:rPr lang="en-US" dirty="0" smtClean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www.wikihow.com/Make-Your-Own-Board-Game</a:t>
            </a:r>
            <a:endParaRPr lang="en-US" dirty="0" smtClean="0"/>
          </a:p>
          <a:p>
            <a:pPr lvl="1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If you wish, please, add any other specifications or guidelines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5699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Once you complete this </a:t>
            </a:r>
            <a:r>
              <a:rPr lang="en-US" sz="2800" dirty="0" err="1" smtClean="0"/>
              <a:t>ppt</a:t>
            </a:r>
            <a:r>
              <a:rPr lang="en-US" sz="2800" dirty="0" smtClean="0"/>
              <a:t>, please upload it on the Summer </a:t>
            </a:r>
            <a:r>
              <a:rPr lang="en-US" sz="2800" dirty="0"/>
              <a:t>School’s community </a:t>
            </a:r>
            <a:r>
              <a:rPr lang="en-US" sz="2800" dirty="0" smtClean="0"/>
              <a:t>in the “Resources area” as an educational object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portal.opendiscoveryspace.eu/community/ods-summer-school-2015-804293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Also please don’t forget to send it to Eleni Chelioti </a:t>
            </a:r>
            <a:r>
              <a:rPr lang="en-US" sz="2800" dirty="0" smtClean="0">
                <a:hlinkClick r:id="rId3"/>
              </a:rPr>
              <a:t>chelioti@ea.gr</a:t>
            </a:r>
            <a:r>
              <a:rPr lang="en-US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="" xmlns:p14="http://schemas.microsoft.com/office/powerpoint/2010/main" val="11823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>
            <a:normAutofit/>
          </a:bodyPr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518030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</a:rPr>
              <a:t>Name of </a:t>
            </a:r>
            <a:r>
              <a:rPr lang="en-US" dirty="0" smtClean="0">
                <a:latin typeface="+mj-lt"/>
              </a:rPr>
              <a:t>participant: </a:t>
            </a:r>
            <a:r>
              <a:rPr lang="en-US" dirty="0" err="1" smtClean="0">
                <a:latin typeface="+mj-lt"/>
              </a:rPr>
              <a:t>Neofyta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Varnavidi</a:t>
            </a:r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School: </a:t>
            </a:r>
            <a:r>
              <a:rPr lang="en-US" dirty="0" err="1" smtClean="0">
                <a:latin typeface="+mj-lt"/>
              </a:rPr>
              <a:t>Agios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Spiridonas</a:t>
            </a:r>
            <a:r>
              <a:rPr lang="en-US" dirty="0" smtClean="0">
                <a:latin typeface="+mj-lt"/>
              </a:rPr>
              <a:t> primary school, Nicosia 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Country: </a:t>
            </a:r>
            <a:r>
              <a:rPr lang="en-US" dirty="0" smtClean="0">
                <a:latin typeface="+mj-lt"/>
              </a:rPr>
              <a:t>Cyprus</a:t>
            </a:r>
            <a:endParaRPr lang="el-GR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Title of scenario: A trip to </a:t>
            </a:r>
            <a:r>
              <a:rPr lang="en-US" dirty="0" smtClean="0">
                <a:latin typeface="+mj-lt"/>
              </a:rPr>
              <a:t>Europe board game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Short description/ main idea: </a:t>
            </a:r>
            <a:r>
              <a:rPr lang="en-US" dirty="0" smtClean="0">
                <a:latin typeface="+mj-lt"/>
              </a:rPr>
              <a:t>Students are bored with history, geography taught by books. This scenario expects students to study history and geography of European countries and create a board game that will help them play and learn with friends and family. 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71600" y="1916832"/>
            <a:ext cx="7125112" cy="4248472"/>
          </a:xfrm>
        </p:spPr>
        <p:txBody>
          <a:bodyPr>
            <a:normAutofit fontScale="55000" lnSpcReduction="20000"/>
          </a:bodyPr>
          <a:lstStyle/>
          <a:p>
            <a:r>
              <a:rPr lang="en-US" sz="3400" dirty="0" smtClean="0"/>
              <a:t>Write down ideas about the themes and mechanics of the game.</a:t>
            </a:r>
            <a:endParaRPr lang="en-US" sz="3400" dirty="0"/>
          </a:p>
          <a:p>
            <a:r>
              <a:rPr lang="en-US" sz="3400" dirty="0" smtClean="0"/>
              <a:t>Explore</a:t>
            </a:r>
            <a:r>
              <a:rPr lang="en-US" sz="3400" dirty="0" smtClean="0"/>
              <a:t>, categorize and </a:t>
            </a:r>
            <a:r>
              <a:rPr lang="en-US" sz="3400" dirty="0" smtClean="0"/>
              <a:t>cross</a:t>
            </a:r>
            <a:r>
              <a:rPr lang="en-US" sz="3400" dirty="0" smtClean="0"/>
              <a:t> information. </a:t>
            </a:r>
            <a:endParaRPr lang="en-US" sz="3400" dirty="0" smtClean="0"/>
          </a:p>
          <a:p>
            <a:r>
              <a:rPr lang="en-US" sz="3400" dirty="0" smtClean="0"/>
              <a:t>Use information and develop </a:t>
            </a:r>
            <a:r>
              <a:rPr lang="en-US" sz="3400" dirty="0" smtClean="0"/>
              <a:t>questions and answers about European countries. </a:t>
            </a:r>
            <a:r>
              <a:rPr lang="en-US" sz="3400" dirty="0" smtClean="0"/>
              <a:t>Each individual may create a different piece of the overall </a:t>
            </a:r>
            <a:r>
              <a:rPr lang="en-US" sz="3400" dirty="0" smtClean="0"/>
              <a:t>game </a:t>
            </a:r>
            <a:r>
              <a:rPr lang="en-US" sz="3400" dirty="0" smtClean="0"/>
              <a:t>but pupils must work together to determine how to organize the information in order to achieve the best possible result.</a:t>
            </a:r>
          </a:p>
          <a:p>
            <a:r>
              <a:rPr lang="en-US" sz="3400" dirty="0" smtClean="0"/>
              <a:t>Pupils compare and evaluate different information from multiple sources judging the quality, credibility or importance  of </a:t>
            </a:r>
            <a:r>
              <a:rPr lang="en-US" sz="3400" dirty="0" smtClean="0"/>
              <a:t>data.</a:t>
            </a:r>
            <a:endParaRPr lang="en-US" sz="3400" dirty="0" smtClean="0"/>
          </a:p>
          <a:p>
            <a:r>
              <a:rPr lang="en-US" sz="3400" dirty="0" smtClean="0"/>
              <a:t>Use of interdisciplinary learning activities by the use of ICT to </a:t>
            </a:r>
            <a:r>
              <a:rPr lang="en-US" sz="3400" dirty="0" smtClean="0"/>
              <a:t>make a project.</a:t>
            </a:r>
          </a:p>
          <a:p>
            <a:r>
              <a:rPr lang="en-US" sz="3400" dirty="0" smtClean="0"/>
              <a:t>Engage them in problem solving to make the rules and the construction of the game.</a:t>
            </a:r>
          </a:p>
          <a:p>
            <a:r>
              <a:rPr lang="en-US" sz="3400" dirty="0" smtClean="0"/>
              <a:t>Use their creativity to illustrate the game 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901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10-12 </a:t>
            </a:r>
            <a:r>
              <a:rPr lang="en-US" dirty="0" smtClean="0">
                <a:latin typeface="+mj-lt"/>
              </a:rPr>
              <a:t>years old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301863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1107803" y="4365104"/>
            <a:ext cx="5213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Geography, </a:t>
            </a:r>
            <a:r>
              <a:rPr lang="en-US" dirty="0" err="1" smtClean="0">
                <a:latin typeface="+mj-lt"/>
              </a:rPr>
              <a:t>greek</a:t>
            </a:r>
            <a:r>
              <a:rPr lang="en-US" dirty="0" smtClean="0">
                <a:latin typeface="+mj-lt"/>
              </a:rPr>
              <a:t>, history , design and technology, art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4" name="Rectangle 3"/>
          <p:cNvSpPr/>
          <p:nvPr/>
        </p:nvSpPr>
        <p:spPr>
          <a:xfrm>
            <a:off x="539552" y="2420888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Collaboration </a:t>
            </a:r>
            <a:endParaRPr lang="en-US" dirty="0" smtClean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Skilled communication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Use of ICT for learning and constructing  knowledge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Interpretation</a:t>
            </a:r>
            <a:r>
              <a:rPr lang="en-US" dirty="0" smtClean="0">
                <a:latin typeface="+mj-lt"/>
              </a:rPr>
              <a:t>, analysis </a:t>
            </a:r>
            <a:r>
              <a:rPr lang="en-US" dirty="0" smtClean="0">
                <a:latin typeface="+mj-lt"/>
              </a:rPr>
              <a:t>and Evaluation of </a:t>
            </a:r>
            <a:r>
              <a:rPr lang="en-US" dirty="0" smtClean="0">
                <a:latin typeface="+mj-lt"/>
              </a:rPr>
              <a:t>sources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Creativity </a:t>
            </a:r>
            <a:r>
              <a:rPr lang="en-US" dirty="0" smtClean="0">
                <a:latin typeface="+mj-lt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Quality play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+mj-lt"/>
              </a:rPr>
              <a:t>Parental involvement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US" b="1" dirty="0" smtClean="0"/>
              <a:t>Innovative characteristics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+mj-lt"/>
              </a:rPr>
              <a:t>In what sense is your scenario innovative? What are its innovative aspects with regard to your school context</a:t>
            </a:r>
            <a:r>
              <a:rPr lang="en-US" dirty="0" smtClean="0">
                <a:latin typeface="+mj-lt"/>
              </a:rPr>
              <a:t>?</a:t>
            </a: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I </a:t>
            </a:r>
            <a:r>
              <a:rPr lang="en-US" sz="2400" dirty="0" err="1" smtClean="0">
                <a:latin typeface="+mj-lt"/>
              </a:rPr>
              <a:t>ve</a:t>
            </a:r>
            <a:r>
              <a:rPr lang="en-US" sz="2400" dirty="0" smtClean="0">
                <a:latin typeface="+mj-lt"/>
              </a:rPr>
              <a:t> tried to include the 21rst century models of learning to help students develop collaboration, knowledge construction, real world problem solving , use of ICT for learning and skilled communication. The innovative aspect of the scenario is that the students </a:t>
            </a:r>
            <a:r>
              <a:rPr lang="en-US" sz="2400" dirty="0" smtClean="0">
                <a:latin typeface="+mj-lt"/>
              </a:rPr>
              <a:t>create a board game on their own. Decide about the name, the rules, the mechanics and the look of the game. </a:t>
            </a:r>
          </a:p>
          <a:p>
            <a:r>
              <a:rPr lang="en-US" sz="2400" dirty="0" smtClean="0">
                <a:latin typeface="+mj-lt"/>
              </a:rPr>
              <a:t>Look into 3D printing the figures of the game and illustrating the board.</a:t>
            </a:r>
            <a:endParaRPr lang="el-GR" sz="24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1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pPr lvl="1"/>
            <a:r>
              <a:rPr lang="en-US" dirty="0" smtClean="0">
                <a:latin typeface="+mj-lt"/>
              </a:rPr>
              <a:t>How are pupils’ parents engaged in the process or/ and implementation of the educational scenario? What is their role? </a:t>
            </a:r>
          </a:p>
          <a:p>
            <a:pPr lvl="1"/>
            <a:r>
              <a:rPr lang="en-US" dirty="0" smtClean="0">
                <a:latin typeface="+mj-lt"/>
              </a:rPr>
              <a:t>Help in research done in </a:t>
            </a:r>
            <a:r>
              <a:rPr lang="en-US" dirty="0" smtClean="0">
                <a:latin typeface="+mj-lt"/>
              </a:rPr>
              <a:t>home</a:t>
            </a:r>
            <a:r>
              <a:rPr lang="en-US" dirty="0" smtClean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Be themselves an information source if they have visited or lived in another </a:t>
            </a:r>
            <a:r>
              <a:rPr lang="en-US" dirty="0" smtClean="0">
                <a:latin typeface="+mj-lt"/>
              </a:rPr>
              <a:t>country</a:t>
            </a:r>
          </a:p>
          <a:p>
            <a:pPr lvl="1"/>
            <a:r>
              <a:rPr lang="en-US" dirty="0" smtClean="0">
                <a:latin typeface="+mj-lt"/>
              </a:rPr>
              <a:t>Play the board game with the students </a:t>
            </a:r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Which school needs does their engagement in this scenario intend to serve?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Parental implementation, skilled communication, collaboration with students and teachers.</a:t>
            </a:r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pPr lvl="1"/>
            <a:r>
              <a:rPr lang="en-US" dirty="0" smtClean="0">
                <a:latin typeface="+mj-lt"/>
              </a:rPr>
              <a:t>What are the expected benefits from parents’ engagement in this scenario? </a:t>
            </a:r>
          </a:p>
          <a:p>
            <a:pPr lvl="1"/>
            <a:r>
              <a:rPr lang="en-US" dirty="0" smtClean="0">
                <a:latin typeface="+mj-lt"/>
              </a:rPr>
              <a:t>Help and useful feedback, </a:t>
            </a:r>
            <a:r>
              <a:rPr lang="en-US" dirty="0" smtClean="0"/>
              <a:t>implementing with school, skilled communication, collaborating with </a:t>
            </a:r>
            <a:r>
              <a:rPr lang="en-US" dirty="0" smtClean="0"/>
              <a:t>students, play with their children and spend quality time with them </a:t>
            </a:r>
            <a:endParaRPr lang="en-US" dirty="0" smtClean="0"/>
          </a:p>
          <a:p>
            <a:pPr lvl="1"/>
            <a:endParaRPr lang="en-US" dirty="0" smtClean="0">
              <a:latin typeface="+mj-lt"/>
            </a:endParaRPr>
          </a:p>
          <a:p>
            <a:pPr lvl="1"/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Equal learning opportunities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229600" cy="438912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How do you plan to address pupils with different learning styles and needs through the design and implementation of your scenario? </a:t>
            </a:r>
          </a:p>
          <a:p>
            <a:r>
              <a:rPr lang="en-US" dirty="0" smtClean="0">
                <a:latin typeface="+mj-lt"/>
              </a:rPr>
              <a:t>Students will have shared responsibility for their work and the learning activity is designed in a way that requires students to make substantial decisions together. This means that all members are important and the work they develop is determined by their skills</a:t>
            </a:r>
            <a:r>
              <a:rPr lang="en-US" dirty="0" smtClean="0">
                <a:latin typeface="+mj-lt"/>
              </a:rPr>
              <a:t>. Some students are more skilled </a:t>
            </a:r>
            <a:r>
              <a:rPr lang="en-US" dirty="0" smtClean="0">
                <a:latin typeface="+mj-lt"/>
              </a:rPr>
              <a:t>at constructing</a:t>
            </a:r>
            <a:r>
              <a:rPr lang="en-US" dirty="0" smtClean="0">
                <a:latin typeface="+mj-lt"/>
              </a:rPr>
              <a:t> the board game and other at writing the questions.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801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867</TotalTime>
  <Words>982</Words>
  <Application>Microsoft Office PowerPoint</Application>
  <PresentationFormat>On-screen Show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Summer School 2015 Mati, Greece, July 12-17</vt:lpstr>
      <vt:lpstr>Basic info on the scenario:</vt:lpstr>
      <vt:lpstr>Educational objectives and pupils’ competences targeted: </vt:lpstr>
      <vt:lpstr> Pupils’ ages: </vt:lpstr>
      <vt:lpstr>Which school needs does your scenario address?  </vt:lpstr>
      <vt:lpstr>Innovative characteristics</vt:lpstr>
      <vt:lpstr>Parental engagement </vt:lpstr>
      <vt:lpstr>Parental engagement </vt:lpstr>
      <vt:lpstr>Equal learning opportunities</vt:lpstr>
      <vt:lpstr>Game-based learning</vt:lpstr>
      <vt:lpstr>Phase 1: Preparation  </vt:lpstr>
      <vt:lpstr>Phase 2: Implementation   </vt:lpstr>
      <vt:lpstr>Phase 2: Assessment   </vt:lpstr>
      <vt:lpstr>Resources</vt:lpstr>
      <vt:lpstr>If you wish, please, add any other specifications or guidelines</vt:lpstr>
      <vt:lpstr>Once you complete this ppt, please upload it on the Summer School’s community in the “Resources area” as an educational object http://portal.opendiscoveryspace.eu/community/ods-summer-school-2015-804293   Also please don’t forget to send it to Eleni Chelioti chelioti@ea.gr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neofita</cp:lastModifiedBy>
  <cp:revision>67</cp:revision>
  <dcterms:created xsi:type="dcterms:W3CDTF">2014-06-12T09:44:21Z</dcterms:created>
  <dcterms:modified xsi:type="dcterms:W3CDTF">2015-07-06T09:38:10Z</dcterms:modified>
</cp:coreProperties>
</file>