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73" autoAdjust="0"/>
  </p:normalViewPr>
  <p:slideViewPr>
    <p:cSldViewPr>
      <p:cViewPr varScale="1">
        <p:scale>
          <a:sx n="68" d="100"/>
          <a:sy n="68" d="100"/>
        </p:scale>
        <p:origin x="-14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9F9B18-C178-454A-B2C4-5180EBDA6A70}" type="datetimeFigureOut">
              <a:rPr lang="el-GR" smtClean="0"/>
              <a:t>4/7/2014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F9B18-C178-454A-B2C4-5180EBDA6A70}" type="datetimeFigureOut">
              <a:rPr lang="el-GR" smtClean="0"/>
              <a:t>4/7/2014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F9B18-C178-454A-B2C4-5180EBDA6A70}" type="datetimeFigureOut">
              <a:rPr lang="el-GR" smtClean="0"/>
              <a:t>4/7/2014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C9F9B18-C178-454A-B2C4-5180EBDA6A70}" type="datetimeFigureOut">
              <a:rPr lang="el-GR" smtClean="0"/>
              <a:t>4/7/2014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F9B18-C178-454A-B2C4-5180EBDA6A70}" type="datetimeFigureOut">
              <a:rPr lang="el-GR" smtClean="0"/>
              <a:t>4/7/2014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9F9B18-C178-454A-B2C4-5180EBDA6A70}" type="datetimeFigureOut">
              <a:rPr lang="el-GR" smtClean="0"/>
              <a:t>4/7/2014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A1E926-0022-403E-962D-4BEE7D175F9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9F9B18-C178-454A-B2C4-5180EBDA6A70}" type="datetimeFigureOut">
              <a:rPr lang="el-GR" smtClean="0"/>
              <a:t>4/7/2014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0A1E926-0022-403E-962D-4BEE7D175F9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9F9B18-C178-454A-B2C4-5180EBDA6A70}" type="datetimeFigureOut">
              <a:rPr lang="el-GR" smtClean="0"/>
              <a:t>4/7/2014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0A1E926-0022-403E-962D-4BEE7D175F9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F9B18-C178-454A-B2C4-5180EBDA6A70}" type="datetimeFigureOut">
              <a:rPr lang="el-GR" smtClean="0"/>
              <a:t>4/7/2014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0A1E926-0022-403E-962D-4BEE7D175F9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F9B18-C178-454A-B2C4-5180EBDA6A70}" type="datetimeFigureOut">
              <a:rPr lang="el-GR" smtClean="0"/>
              <a:t>4/7/2014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A1E926-0022-403E-962D-4BEE7D175F9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F9B18-C178-454A-B2C4-5180EBDA6A70}" type="datetimeFigureOut">
              <a:rPr lang="el-GR" smtClean="0"/>
              <a:t>4/7/2014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A1E926-0022-403E-962D-4BEE7D175F92}" type="slidenum">
              <a:rPr lang="el-GR" smtClean="0"/>
              <a:t>‹#›</a:t>
            </a:fld>
            <a:endParaRPr lang="el-G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C9F9B18-C178-454A-B2C4-5180EBDA6A70}" type="datetimeFigureOut">
              <a:rPr lang="el-GR" smtClean="0"/>
              <a:t>4/7/2014</a:t>
            </a:fld>
            <a:endParaRPr lang="el-G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20A1E926-0022-403E-962D-4BEE7D175F92}" type="slidenum">
              <a:rPr lang="el-GR" smtClean="0"/>
              <a:t>‹#›</a:t>
            </a:fld>
            <a:endParaRPr lang="el-G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outube.com/channel/UCH5e_MPEBb-3z1EIfN385Ng?feature=watch"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drv.ms/12ZPdI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user/KatarinaVeljkovic76?feature=mhe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voicethread.com/book.swf?b=3882205" TargetMode="External"/></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hyperlink" Target="http://maps.secondlife.com/secondlife/Kings%20Bishop/38/227/23" TargetMode="External"/><Relationship Id="rId7" Type="http://schemas.openxmlformats.org/officeDocument/2006/relationships/hyperlink" Target="http://maps.secondlife.com/secondlife/English%20Village/134/106/2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maps.secondlife.com/secondlife/EduNation/128/128/22" TargetMode="External"/><Relationship Id="rId5" Type="http://schemas.openxmlformats.org/officeDocument/2006/relationships/hyperlink" Target="http://maps.secondlife.com/secondlife/Porvoo/217/133/128" TargetMode="External"/><Relationship Id="rId4" Type="http://schemas.openxmlformats.org/officeDocument/2006/relationships/hyperlink" Target="http://maps.secondlife.com/secondlife/Venufalat/69/164/1001" TargetMode="External"/><Relationship Id="rId9"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elioti\AppData\Local\Microsoft\Windows\Temporary Internet Files\Content.Outlook\N0GO5AO6\COSMOS_B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8921" y="260648"/>
            <a:ext cx="8686800" cy="3024336"/>
          </a:xfrm>
        </p:spPr>
        <p:txBody>
          <a:bodyPr/>
          <a:lstStyle/>
          <a:p>
            <a:pPr algn="ctr"/>
            <a:r>
              <a:rPr lang="en-US" dirty="0" smtClean="0"/>
              <a:t>Open Discovery Space Summer School 2014</a:t>
            </a:r>
            <a:br>
              <a:rPr lang="en-US" dirty="0" smtClean="0"/>
            </a:br>
            <a:r>
              <a:rPr lang="en-US" sz="2000" dirty="0" smtClean="0"/>
              <a:t>Marathon, Greece, July 13-18 </a:t>
            </a:r>
            <a:endParaRPr lang="el-GR" sz="2000" dirty="0"/>
          </a:p>
        </p:txBody>
      </p:sp>
      <p:sp>
        <p:nvSpPr>
          <p:cNvPr id="3" name="Subtitle 2"/>
          <p:cNvSpPr>
            <a:spLocks noGrp="1"/>
          </p:cNvSpPr>
          <p:nvPr>
            <p:ph type="subTitle" idx="1"/>
          </p:nvPr>
        </p:nvSpPr>
        <p:spPr>
          <a:xfrm>
            <a:off x="1442507" y="3573016"/>
            <a:ext cx="5760640" cy="828092"/>
          </a:xfrm>
        </p:spPr>
        <p:txBody>
          <a:bodyPr>
            <a:noAutofit/>
          </a:bodyPr>
          <a:lstStyle/>
          <a:p>
            <a:pPr algn="ctr"/>
            <a:r>
              <a:rPr lang="en-US" sz="3600" dirty="0" smtClean="0"/>
              <a:t>Educational Scenario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8525" y="39288"/>
            <a:ext cx="2206947" cy="581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3748" y="4817426"/>
            <a:ext cx="1940056" cy="1371604"/>
          </a:xfrm>
          <a:prstGeom prst="rect">
            <a:avLst/>
          </a:prstGeom>
        </p:spPr>
      </p:pic>
      <p:pic>
        <p:nvPicPr>
          <p:cNvPr id="1027" name="Picture 3" descr="C:\Users\chelioti\AppData\Local\Microsoft\Windows\Temporary Internet Files\Content.Outlook\N0GO5AO6\TRANSIt logo.jp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95000"/>
                    </a14:imgEffect>
                  </a14:imgLayer>
                </a14:imgProps>
              </a:ext>
              <a:ext uri="{28A0092B-C50C-407E-A947-70E740481C1C}">
                <a14:useLocalDpi xmlns:a14="http://schemas.microsoft.com/office/drawing/2010/main" val="0"/>
              </a:ext>
            </a:extLst>
          </a:blip>
          <a:srcRect/>
          <a:stretch>
            <a:fillRect/>
          </a:stretch>
        </p:blipFill>
        <p:spPr bwMode="auto">
          <a:xfrm>
            <a:off x="3923928" y="4874260"/>
            <a:ext cx="961689" cy="935001"/>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pic>
        <p:nvPicPr>
          <p:cNvPr id="1028" name="Picture 4" descr="C:\Users\chelioti\AppData\Local\Microsoft\Windows\Temporary Internet Files\Content.Outlook\N0GO5AO6\UDL_LOGO_TE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7352" y="4866063"/>
            <a:ext cx="1290382" cy="94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3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Phase 2: Implementation   </a:t>
            </a:r>
            <a:endParaRPr lang="el-GR" b="1" dirty="0"/>
          </a:p>
        </p:txBody>
      </p:sp>
      <p:sp>
        <p:nvSpPr>
          <p:cNvPr id="5" name="Content Placeholder 2"/>
          <p:cNvSpPr txBox="1">
            <a:spLocks/>
          </p:cNvSpPr>
          <p:nvPr/>
        </p:nvSpPr>
        <p:spPr>
          <a:xfrm>
            <a:off x="251520" y="1484784"/>
            <a:ext cx="8568952" cy="468052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dirty="0" smtClean="0"/>
              <a:t>Please describe the preparation that the teacher needs to do before implementing the scenario. Define steps and activities, if applicable.</a:t>
            </a:r>
            <a:endParaRPr lang="sr-Latn-RS" dirty="0" smtClean="0"/>
          </a:p>
          <a:p>
            <a:endParaRPr lang="en-US" dirty="0" smtClean="0"/>
          </a:p>
          <a:p>
            <a:pPr lvl="1"/>
            <a:r>
              <a:rPr lang="sr-Latn-RS" sz="1800" dirty="0" smtClean="0"/>
              <a:t>Create Rubrics for evaluation the students work</a:t>
            </a:r>
          </a:p>
          <a:p>
            <a:pPr lvl="1"/>
            <a:r>
              <a:rPr lang="sr-Latn-RS" sz="1800" dirty="0" smtClean="0"/>
              <a:t>Create quizzes </a:t>
            </a:r>
            <a:r>
              <a:rPr lang="sr-Latn-RS" sz="1800" dirty="0"/>
              <a:t>and </a:t>
            </a:r>
            <a:r>
              <a:rPr lang="sr-Latn-RS" sz="1800" dirty="0" smtClean="0"/>
              <a:t>surveys</a:t>
            </a:r>
          </a:p>
          <a:p>
            <a:pPr lvl="1"/>
            <a:r>
              <a:rPr lang="sr-Latn-RS" sz="1800" dirty="0"/>
              <a:t>C</a:t>
            </a:r>
            <a:r>
              <a:rPr lang="en-GB" sz="1800" dirty="0" err="1"/>
              <a:t>reat</a:t>
            </a:r>
            <a:r>
              <a:rPr lang="sr-Latn-RS" sz="1800" dirty="0"/>
              <a:t>e</a:t>
            </a:r>
            <a:r>
              <a:rPr lang="en-GB" sz="1800" dirty="0"/>
              <a:t> </a:t>
            </a:r>
            <a:r>
              <a:rPr lang="sr-Latn-RS" sz="1800" dirty="0"/>
              <a:t>the</a:t>
            </a:r>
            <a:r>
              <a:rPr lang="en-GB" sz="1800" dirty="0"/>
              <a:t> teaching materials, instructions, tasks for </a:t>
            </a:r>
            <a:r>
              <a:rPr lang="sr-Latn-RS" sz="1800" dirty="0"/>
              <a:t>students</a:t>
            </a:r>
            <a:r>
              <a:rPr lang="en-GB" sz="1800" dirty="0" smtClean="0"/>
              <a:t>, </a:t>
            </a:r>
            <a:r>
              <a:rPr lang="en-GB" sz="1800" dirty="0"/>
              <a:t>surveys and tests.</a:t>
            </a:r>
            <a:endParaRPr lang="en-US" sz="1800" dirty="0"/>
          </a:p>
          <a:p>
            <a:pPr lvl="1"/>
            <a:endParaRPr lang="en-US" dirty="0" smtClean="0"/>
          </a:p>
          <a:p>
            <a:pPr marL="457200" lvl="1" indent="0">
              <a:buFont typeface="Wingdings 2" charset="2"/>
              <a:buNone/>
            </a:pPr>
            <a:endParaRPr lang="en-US" dirty="0" smtClean="0"/>
          </a:p>
          <a:p>
            <a:pPr lvl="1"/>
            <a:endParaRPr lang="en-US" dirty="0" smtClean="0"/>
          </a:p>
          <a:p>
            <a:pPr marL="457200" lvl="1" indent="0">
              <a:buFont typeface="Wingdings 2" charset="2"/>
              <a:buNone/>
            </a:pPr>
            <a:endParaRPr lang="en-US" dirty="0" smtClean="0"/>
          </a:p>
          <a:p>
            <a:endParaRPr lang="en-US" dirty="0" smtClean="0"/>
          </a:p>
          <a:p>
            <a:endParaRPr lang="el-GR" dirty="0"/>
          </a:p>
        </p:txBody>
      </p:sp>
    </p:spTree>
    <p:extLst>
      <p:ext uri="{BB962C8B-B14F-4D97-AF65-F5344CB8AC3E}">
        <p14:creationId xmlns:p14="http://schemas.microsoft.com/office/powerpoint/2010/main" val="3192521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Phase 2: Assessment   </a:t>
            </a:r>
            <a:endParaRPr lang="el-GR" b="1" dirty="0"/>
          </a:p>
        </p:txBody>
      </p:sp>
      <p:sp>
        <p:nvSpPr>
          <p:cNvPr id="5" name="Content Placeholder 2"/>
          <p:cNvSpPr txBox="1">
            <a:spLocks/>
          </p:cNvSpPr>
          <p:nvPr/>
        </p:nvSpPr>
        <p:spPr>
          <a:xfrm>
            <a:off x="395536" y="1988840"/>
            <a:ext cx="8568952" cy="4608512"/>
          </a:xfrm>
          <a:prstGeom prst="rect">
            <a:avLst/>
          </a:prstGeom>
        </p:spPr>
        <p:txBody>
          <a:bodyPr vert="horz" lIns="91440" tIns="45720" rIns="91440" bIns="45720" rtlCol="0" anchor="ctr">
            <a:normAutofit fontScale="92500" lnSpcReduction="2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dirty="0" smtClean="0"/>
              <a:t>Please describe how you intend to assess the outcomes of the scenario. Define steps and activities, if applicable.</a:t>
            </a:r>
          </a:p>
          <a:p>
            <a:pPr lvl="1"/>
            <a:r>
              <a:rPr lang="sr-Latn-RS" dirty="0" smtClean="0"/>
              <a:t>Students </a:t>
            </a:r>
            <a:r>
              <a:rPr lang="sr-Latn-RS" dirty="0"/>
              <a:t>did surveys and quizzes and create products. </a:t>
            </a:r>
            <a:r>
              <a:rPr lang="sr-Latn-RS" dirty="0" smtClean="0"/>
              <a:t>Teacher monitors their </a:t>
            </a:r>
            <a:r>
              <a:rPr lang="sr-Latn-RS" dirty="0"/>
              <a:t>progress and evaluate the results of their work. At the beginning, the students did a survey based on which we assess their knowledge of the subject which we are studied. This survey was guide for the further working with students, where we pointed out the weaknesses and prejudices usually related to the topic we covered. In the final phase of the project working quiz which we assess the extent of their progress in relation to the initial phase.. </a:t>
            </a:r>
            <a:endParaRPr lang="sr-Latn-RS" dirty="0" smtClean="0"/>
          </a:p>
          <a:p>
            <a:pPr lvl="1"/>
            <a:r>
              <a:rPr lang="sr-Latn-RS" dirty="0" smtClean="0"/>
              <a:t>In </a:t>
            </a:r>
            <a:r>
              <a:rPr lang="sr-Latn-RS" dirty="0"/>
              <a:t>the initial phase of the project in pursuance of activities related to creating Belbin questionnaire, the students were used the table for evaluating work of teams (peer assessment), also they had the opportunity to evaluate the work of their own team and assess their personal contribution to the project (self-evaluation</a:t>
            </a:r>
            <a:r>
              <a:rPr lang="sr-Latn-RS" dirty="0" smtClean="0"/>
              <a:t>).</a:t>
            </a:r>
          </a:p>
          <a:p>
            <a:pPr lvl="1"/>
            <a:r>
              <a:rPr lang="sr-Latn-RS" dirty="0" smtClean="0"/>
              <a:t>After </a:t>
            </a:r>
            <a:r>
              <a:rPr lang="sr-Latn-RS" dirty="0"/>
              <a:t>the individual activities, students comment and evaluate the work of the teams (peer evaluation), and evaluate the work of their own team and gives assessment of their contribution in making films (self-evaluation</a:t>
            </a:r>
            <a:r>
              <a:rPr lang="sr-Latn-RS" dirty="0" smtClean="0"/>
              <a:t>).</a:t>
            </a:r>
          </a:p>
          <a:p>
            <a:pPr lvl="1"/>
            <a:r>
              <a:rPr lang="sr-Latn-RS" dirty="0" smtClean="0"/>
              <a:t>The </a:t>
            </a:r>
            <a:r>
              <a:rPr lang="sr-Latn-RS" dirty="0"/>
              <a:t>final product of student work - CV and cover letter (specific job), was evaluated by experts from the company (Office of Human Resources, Sintelon doo), of which the students receive feedback on the results (fulfillment of job requirements).</a:t>
            </a:r>
            <a:endParaRPr lang="en-GB" dirty="0"/>
          </a:p>
          <a:p>
            <a:pPr lvl="1"/>
            <a:endParaRPr lang="en-GB" dirty="0"/>
          </a:p>
          <a:p>
            <a:pPr lvl="1"/>
            <a:endParaRPr lang="en-US" dirty="0" smtClean="0"/>
          </a:p>
          <a:p>
            <a:pPr marL="457200" lvl="1" indent="0">
              <a:buFont typeface="Wingdings 2" charset="2"/>
              <a:buNone/>
            </a:pPr>
            <a:endParaRPr lang="en-US" dirty="0" smtClean="0"/>
          </a:p>
          <a:p>
            <a:pPr lvl="1"/>
            <a:endParaRPr lang="en-US" dirty="0" smtClean="0"/>
          </a:p>
          <a:p>
            <a:pPr marL="457200" lvl="1" indent="0">
              <a:buFont typeface="Wingdings 2" charset="2"/>
              <a:buNone/>
            </a:pPr>
            <a:endParaRPr lang="en-US" dirty="0" smtClean="0"/>
          </a:p>
          <a:p>
            <a:endParaRPr lang="en-US" dirty="0" smtClean="0"/>
          </a:p>
          <a:p>
            <a:endParaRPr lang="el-GR" dirty="0"/>
          </a:p>
        </p:txBody>
      </p:sp>
    </p:spTree>
    <p:extLst>
      <p:ext uri="{BB962C8B-B14F-4D97-AF65-F5344CB8AC3E}">
        <p14:creationId xmlns:p14="http://schemas.microsoft.com/office/powerpoint/2010/main" val="2762553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Resources</a:t>
            </a:r>
            <a:endParaRPr lang="el-GR" b="1" dirty="0"/>
          </a:p>
        </p:txBody>
      </p:sp>
      <p:sp>
        <p:nvSpPr>
          <p:cNvPr id="5" name="Content Placeholder 2"/>
          <p:cNvSpPr txBox="1">
            <a:spLocks/>
          </p:cNvSpPr>
          <p:nvPr/>
        </p:nvSpPr>
        <p:spPr>
          <a:xfrm>
            <a:off x="251520" y="1484784"/>
            <a:ext cx="8568952" cy="194421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dirty="0" smtClean="0"/>
              <a:t>Please identify </a:t>
            </a:r>
            <a:r>
              <a:rPr lang="en-US" b="1" dirty="0" smtClean="0"/>
              <a:t>at least 5 resources </a:t>
            </a:r>
            <a:r>
              <a:rPr lang="en-US" dirty="0" smtClean="0"/>
              <a:t>(links, files </a:t>
            </a:r>
            <a:r>
              <a:rPr lang="en-US" dirty="0" err="1" smtClean="0"/>
              <a:t>etc</a:t>
            </a:r>
            <a:r>
              <a:rPr lang="en-US" dirty="0" smtClean="0"/>
              <a:t>) that will be used in the scenario. You are advised to look for relevant resources on the ODS portal. You can also add external resources. </a:t>
            </a:r>
            <a:endParaRPr lang="sr-Latn-RS" dirty="0" smtClean="0"/>
          </a:p>
          <a:p>
            <a:endParaRPr lang="en-US" dirty="0" smtClean="0"/>
          </a:p>
          <a:p>
            <a:pPr lvl="1"/>
            <a:endParaRPr lang="en-US" dirty="0" smtClean="0"/>
          </a:p>
          <a:p>
            <a:pPr marL="457200" lvl="1" indent="0">
              <a:buFont typeface="Wingdings 2" charset="2"/>
              <a:buNone/>
            </a:pPr>
            <a:endParaRPr lang="en-US" dirty="0" smtClean="0"/>
          </a:p>
          <a:p>
            <a:pPr lvl="1"/>
            <a:endParaRPr lang="en-US" dirty="0" smtClean="0"/>
          </a:p>
          <a:p>
            <a:pPr marL="457200" lvl="1" indent="0">
              <a:buFont typeface="Wingdings 2" charset="2"/>
              <a:buNone/>
            </a:pPr>
            <a:endParaRPr lang="en-US" dirty="0" smtClean="0"/>
          </a:p>
          <a:p>
            <a:endParaRPr lang="en-US" dirty="0" smtClean="0"/>
          </a:p>
          <a:p>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3127276455"/>
              </p:ext>
            </p:extLst>
          </p:nvPr>
        </p:nvGraphicFramePr>
        <p:xfrm>
          <a:off x="1009650" y="1772816"/>
          <a:ext cx="7124700" cy="2232248"/>
        </p:xfrm>
        <a:graphic>
          <a:graphicData uri="http://schemas.openxmlformats.org/drawingml/2006/table">
            <a:tbl>
              <a:tblPr firstRow="1" firstCol="1" bandRow="1">
                <a:tableStyleId>{00A15C55-8517-42AA-B614-E9B94910E393}</a:tableStyleId>
              </a:tblPr>
              <a:tblGrid>
                <a:gridCol w="1189825"/>
                <a:gridCol w="1989216"/>
                <a:gridCol w="3945659"/>
              </a:tblGrid>
              <a:tr h="2232248">
                <a:tc>
                  <a:txBody>
                    <a:bodyPr/>
                    <a:lstStyle/>
                    <a:p>
                      <a:pPr>
                        <a:lnSpc>
                          <a:spcPct val="115000"/>
                        </a:lnSpc>
                        <a:spcAft>
                          <a:spcPts val="0"/>
                        </a:spcAft>
                      </a:pPr>
                      <a:r>
                        <a:rPr lang="sr-Latn-RS" sz="1100" dirty="0">
                          <a:effectLst/>
                        </a:rPr>
                        <a:t>Web / online service - for videos</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sr-Latn-RS" sz="1100">
                          <a:effectLst/>
                        </a:rPr>
                        <a:t>You Tube</a:t>
                      </a:r>
                      <a:endParaRPr lang="en-GB" sz="1100">
                        <a:effectLst/>
                      </a:endParaRPr>
                    </a:p>
                    <a:p>
                      <a:pPr>
                        <a:lnSpc>
                          <a:spcPct val="115000"/>
                        </a:lnSpc>
                        <a:spcAft>
                          <a:spcPts val="0"/>
                        </a:spcAft>
                      </a:pPr>
                      <a:r>
                        <a:rPr lang="sr-Latn-RS" sz="11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sr-Latn-RS" sz="1100" dirty="0">
                          <a:effectLst/>
                        </a:rPr>
                        <a:t>You Tube channel project</a:t>
                      </a:r>
                      <a:r>
                        <a:rPr lang="sr-Cyrl-RS" sz="1100" dirty="0">
                          <a:effectLst/>
                        </a:rPr>
                        <a:t>: </a:t>
                      </a:r>
                      <a:endParaRPr lang="en-GB" sz="1100" dirty="0">
                        <a:effectLst/>
                      </a:endParaRPr>
                    </a:p>
                    <a:p>
                      <a:pPr>
                        <a:lnSpc>
                          <a:spcPct val="115000"/>
                        </a:lnSpc>
                        <a:spcAft>
                          <a:spcPts val="0"/>
                        </a:spcAft>
                      </a:pPr>
                      <a:r>
                        <a:rPr lang="sr-Latn-RS" sz="1100" u="sng" dirty="0">
                          <a:effectLst/>
                          <a:hlinkClick r:id="rId2"/>
                        </a:rPr>
                        <a:t>http://www.youtube.com/channel/UCH5e_MPEBb-3z1EIfN385Ng?feature=watch</a:t>
                      </a:r>
                      <a:endParaRPr lang="en-GB" sz="1100" dirty="0">
                        <a:effectLst/>
                      </a:endParaRPr>
                    </a:p>
                    <a:p>
                      <a:pPr>
                        <a:lnSpc>
                          <a:spcPct val="115000"/>
                        </a:lnSpc>
                        <a:spcAft>
                          <a:spcPts val="0"/>
                        </a:spcAft>
                      </a:pPr>
                      <a:r>
                        <a:rPr lang="sr-Cyrl-RS" sz="1100" dirty="0">
                          <a:effectLst/>
                        </a:rPr>
                        <a:t> </a:t>
                      </a:r>
                      <a:endParaRPr lang="en-GB" sz="1100" dirty="0">
                        <a:effectLst/>
                      </a:endParaRPr>
                    </a:p>
                    <a:p>
                      <a:pPr>
                        <a:lnSpc>
                          <a:spcPct val="115000"/>
                        </a:lnSpc>
                        <a:spcAft>
                          <a:spcPts val="0"/>
                        </a:spcAft>
                      </a:pPr>
                      <a:r>
                        <a:rPr lang="sr-Cyrl-RS" sz="1100" dirty="0">
                          <a:effectLst/>
                        </a:rPr>
                        <a:t> </a:t>
                      </a:r>
                      <a:endParaRPr lang="en-GB" sz="1100" dirty="0">
                        <a:effectLst/>
                        <a:latin typeface="Calibri"/>
                        <a:ea typeface="Calibri"/>
                        <a:cs typeface="Times New Roman"/>
                      </a:endParaRPr>
                    </a:p>
                  </a:txBody>
                  <a:tcPr marL="68580" marR="68580" marT="0" marB="0"/>
                </a:tc>
              </a:tr>
            </a:tbl>
          </a:graphicData>
        </a:graphic>
      </p:graphicFrame>
      <p:pic>
        <p:nvPicPr>
          <p:cNvPr id="104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456892"/>
            <a:ext cx="2562225" cy="1438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886277636"/>
              </p:ext>
            </p:extLst>
          </p:nvPr>
        </p:nvGraphicFramePr>
        <p:xfrm>
          <a:off x="1009650" y="4076572"/>
          <a:ext cx="7124700" cy="2304755"/>
        </p:xfrm>
        <a:graphic>
          <a:graphicData uri="http://schemas.openxmlformats.org/drawingml/2006/table">
            <a:tbl>
              <a:tblPr firstRow="1" firstCol="1" bandRow="1">
                <a:tableStyleId>{7DF18680-E054-41AD-8BC1-D1AEF772440D}</a:tableStyleId>
              </a:tblPr>
              <a:tblGrid>
                <a:gridCol w="1189825"/>
                <a:gridCol w="1989216"/>
                <a:gridCol w="3945659"/>
              </a:tblGrid>
              <a:tr h="2304755">
                <a:tc>
                  <a:txBody>
                    <a:bodyPr/>
                    <a:lstStyle/>
                    <a:p>
                      <a:pPr>
                        <a:lnSpc>
                          <a:spcPct val="115000"/>
                        </a:lnSpc>
                        <a:spcAft>
                          <a:spcPts val="0"/>
                        </a:spcAft>
                      </a:pPr>
                      <a:r>
                        <a:rPr lang="sr-Latn-RS" sz="1100">
                          <a:effectLst/>
                        </a:rPr>
                        <a:t>All materials on the project</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SkyDrive location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sr-Latn-RS" sz="1100" dirty="0">
                          <a:effectLst/>
                        </a:rPr>
                        <a:t>Skydrive </a:t>
                      </a:r>
                      <a:r>
                        <a:rPr lang="sr-Cyrl-RS" sz="1100" dirty="0">
                          <a:effectLst/>
                        </a:rPr>
                        <a:t>„</a:t>
                      </a:r>
                      <a:r>
                        <a:rPr lang="en-US" sz="1100" dirty="0">
                          <a:effectLst/>
                        </a:rPr>
                        <a:t>Team for the 21st century</a:t>
                      </a:r>
                      <a:r>
                        <a:rPr lang="sr-Cyrl-RS" sz="1100" dirty="0">
                          <a:effectLst/>
                        </a:rPr>
                        <a:t>“: </a:t>
                      </a:r>
                      <a:endParaRPr lang="en-GB" sz="1100" dirty="0">
                        <a:effectLst/>
                      </a:endParaRPr>
                    </a:p>
                    <a:p>
                      <a:pPr>
                        <a:lnSpc>
                          <a:spcPct val="115000"/>
                        </a:lnSpc>
                        <a:spcAft>
                          <a:spcPts val="0"/>
                        </a:spcAft>
                      </a:pPr>
                      <a:r>
                        <a:rPr lang="sr-Latn-RS" sz="1100" u="sng" dirty="0">
                          <a:effectLst/>
                          <a:hlinkClick r:id="rId4"/>
                        </a:rPr>
                        <a:t>http://sdrv.ms/12ZPdIx</a:t>
                      </a:r>
                      <a:r>
                        <a:rPr lang="sr-Latn-RS" sz="1100" dirty="0">
                          <a:effectLst/>
                        </a:rPr>
                        <a:t> </a:t>
                      </a:r>
                      <a:endParaRPr lang="en-GB" sz="1100" dirty="0">
                        <a:effectLst/>
                        <a:latin typeface="Calibri"/>
                        <a:ea typeface="Calibri"/>
                        <a:cs typeface="Times New Roman"/>
                      </a:endParaRPr>
                    </a:p>
                  </a:txBody>
                  <a:tcPr marL="68580" marR="68580" marT="0" marB="0"/>
                </a:tc>
              </a:tr>
            </a:tbl>
          </a:graphicData>
        </a:graphic>
      </p:graphicFrame>
      <p:pic>
        <p:nvPicPr>
          <p:cNvPr id="104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4581128"/>
            <a:ext cx="25622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76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Resources</a:t>
            </a:r>
            <a:r>
              <a:rPr lang="sr-Latn-RS" b="1" dirty="0" smtClean="0"/>
              <a:t> – Cont.</a:t>
            </a:r>
            <a:endParaRPr lang="el-GR" b="1" dirty="0"/>
          </a:p>
        </p:txBody>
      </p:sp>
      <p:sp>
        <p:nvSpPr>
          <p:cNvPr id="5" name="Content Placeholder 2"/>
          <p:cNvSpPr txBox="1">
            <a:spLocks/>
          </p:cNvSpPr>
          <p:nvPr/>
        </p:nvSpPr>
        <p:spPr>
          <a:xfrm>
            <a:off x="251520" y="1484784"/>
            <a:ext cx="8568952" cy="194421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endParaRPr lang="en-US" dirty="0" smtClean="0"/>
          </a:p>
          <a:p>
            <a:pPr lvl="1"/>
            <a:endParaRPr lang="en-US" dirty="0" smtClean="0"/>
          </a:p>
          <a:p>
            <a:pPr marL="457200" lvl="1" indent="0">
              <a:buFont typeface="Wingdings 2" charset="2"/>
              <a:buNone/>
            </a:pPr>
            <a:endParaRPr lang="en-US" dirty="0" smtClean="0"/>
          </a:p>
          <a:p>
            <a:pPr lvl="1"/>
            <a:endParaRPr lang="en-US" dirty="0" smtClean="0"/>
          </a:p>
          <a:p>
            <a:pPr marL="457200" lvl="1" indent="0">
              <a:buFont typeface="Wingdings 2" charset="2"/>
              <a:buNone/>
            </a:pPr>
            <a:endParaRPr lang="en-US" dirty="0" smtClean="0"/>
          </a:p>
          <a:p>
            <a:endParaRPr lang="en-US" dirty="0" smtClean="0"/>
          </a:p>
          <a:p>
            <a:endParaRPr lang="el-GR" dirty="0"/>
          </a:p>
        </p:txBody>
      </p:sp>
      <p:graphicFrame>
        <p:nvGraphicFramePr>
          <p:cNvPr id="3" name="Table 2"/>
          <p:cNvGraphicFramePr>
            <a:graphicFrameLocks noGrp="1"/>
          </p:cNvGraphicFramePr>
          <p:nvPr>
            <p:extLst>
              <p:ext uri="{D42A27DB-BD31-4B8C-83A1-F6EECF244321}">
                <p14:modId xmlns:p14="http://schemas.microsoft.com/office/powerpoint/2010/main" val="1177261635"/>
              </p:ext>
            </p:extLst>
          </p:nvPr>
        </p:nvGraphicFramePr>
        <p:xfrm>
          <a:off x="973646" y="980728"/>
          <a:ext cx="7124700" cy="2232248"/>
        </p:xfrm>
        <a:graphic>
          <a:graphicData uri="http://schemas.openxmlformats.org/drawingml/2006/table">
            <a:tbl>
              <a:tblPr firstRow="1" firstCol="1" bandRow="1">
                <a:tableStyleId>{00A15C55-8517-42AA-B614-E9B94910E393}</a:tableStyleId>
              </a:tblPr>
              <a:tblGrid>
                <a:gridCol w="1189825"/>
                <a:gridCol w="1989216"/>
                <a:gridCol w="3945659"/>
              </a:tblGrid>
              <a:tr h="2232248">
                <a:tc>
                  <a:txBody>
                    <a:bodyPr/>
                    <a:lstStyle/>
                    <a:p>
                      <a:pPr>
                        <a:lnSpc>
                          <a:spcPct val="115000"/>
                        </a:lnSpc>
                        <a:spcAft>
                          <a:spcPts val="0"/>
                        </a:spcAft>
                      </a:pPr>
                      <a:r>
                        <a:rPr lang="sr-Latn-RS" sz="1100" dirty="0">
                          <a:effectLst/>
                        </a:rPr>
                        <a:t>Web / online service - for videos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sr-Latn-RS" sz="1100">
                          <a:effectLst/>
                        </a:rPr>
                        <a:t>You Tube</a:t>
                      </a:r>
                      <a:endParaRPr lang="en-GB" sz="1100">
                        <a:effectLst/>
                      </a:endParaRPr>
                    </a:p>
                    <a:p>
                      <a:pPr>
                        <a:lnSpc>
                          <a:spcPct val="115000"/>
                        </a:lnSpc>
                        <a:spcAft>
                          <a:spcPts val="0"/>
                        </a:spcAft>
                      </a:pPr>
                      <a:r>
                        <a:rPr lang="sr-Latn-RS" sz="11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sr-Latn-RS" sz="1100" dirty="0">
                          <a:effectLst/>
                        </a:rPr>
                        <a:t>You Tube channel project for teacher</a:t>
                      </a:r>
                      <a:r>
                        <a:rPr lang="sr-Cyrl-RS" sz="1100" dirty="0">
                          <a:effectLst/>
                        </a:rPr>
                        <a:t>: </a:t>
                      </a:r>
                      <a:endParaRPr lang="en-GB" sz="1100" dirty="0">
                        <a:effectLst/>
                      </a:endParaRPr>
                    </a:p>
                    <a:p>
                      <a:pPr>
                        <a:lnSpc>
                          <a:spcPct val="115000"/>
                        </a:lnSpc>
                        <a:spcAft>
                          <a:spcPts val="0"/>
                        </a:spcAft>
                      </a:pPr>
                      <a:r>
                        <a:rPr lang="sr-Cyrl-RS" sz="1100" u="sng" dirty="0">
                          <a:effectLst/>
                          <a:hlinkClick r:id="rId2"/>
                        </a:rPr>
                        <a:t>http://www.youtube.com/user/KatarinaVeljkovic76?feature=mhee</a:t>
                      </a:r>
                      <a:endParaRPr lang="en-GB" sz="1100" dirty="0">
                        <a:effectLst/>
                      </a:endParaRPr>
                    </a:p>
                    <a:p>
                      <a:pPr>
                        <a:lnSpc>
                          <a:spcPct val="115000"/>
                        </a:lnSpc>
                        <a:spcAft>
                          <a:spcPts val="0"/>
                        </a:spcAft>
                      </a:pPr>
                      <a:r>
                        <a:rPr lang="sr-Cyrl-RS" sz="1100" dirty="0">
                          <a:effectLst/>
                        </a:rPr>
                        <a:t> </a:t>
                      </a:r>
                      <a:endParaRPr lang="en-GB" sz="1100" dirty="0">
                        <a:effectLst/>
                        <a:latin typeface="Calibri"/>
                        <a:ea typeface="Calibri"/>
                        <a:cs typeface="Times New Roman"/>
                      </a:endParaRPr>
                    </a:p>
                  </a:txBody>
                  <a:tcPr marL="68580" marR="68580" marT="0" marB="0"/>
                </a:tc>
              </a:tr>
            </a:tbl>
          </a:graphicData>
        </a:graphic>
      </p:graphicFrame>
      <p:pic>
        <p:nvPicPr>
          <p:cNvPr id="2049"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628800"/>
            <a:ext cx="2562225" cy="1438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327262230"/>
              </p:ext>
            </p:extLst>
          </p:nvPr>
        </p:nvGraphicFramePr>
        <p:xfrm>
          <a:off x="971600" y="3284984"/>
          <a:ext cx="7124700" cy="1878146"/>
        </p:xfrm>
        <a:graphic>
          <a:graphicData uri="http://schemas.openxmlformats.org/drawingml/2006/table">
            <a:tbl>
              <a:tblPr firstRow="1" firstCol="1" bandRow="1">
                <a:tableStyleId>{7DF18680-E054-41AD-8BC1-D1AEF772440D}</a:tableStyleId>
              </a:tblPr>
              <a:tblGrid>
                <a:gridCol w="1189825"/>
                <a:gridCol w="1989216"/>
                <a:gridCol w="3945659"/>
              </a:tblGrid>
              <a:tr h="1878146">
                <a:tc>
                  <a:txBody>
                    <a:bodyPr/>
                    <a:lstStyle/>
                    <a:p>
                      <a:pPr>
                        <a:lnSpc>
                          <a:spcPct val="115000"/>
                        </a:lnSpc>
                        <a:spcAft>
                          <a:spcPts val="0"/>
                        </a:spcAft>
                      </a:pPr>
                      <a:r>
                        <a:rPr lang="sr-Latn-RS" sz="1100" dirty="0">
                          <a:effectLst/>
                        </a:rPr>
                        <a:t>Web - Online Services - Introduction of participants in the project</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Voice Thread</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sr-Latn-RS" sz="1100" u="sng" dirty="0">
                          <a:effectLst/>
                          <a:hlinkClick r:id="rId4"/>
                        </a:rPr>
                        <a:t>https://voicethread.com/book.swf?b=3882205</a:t>
                      </a:r>
                      <a:endParaRPr lang="en-GB" sz="1100" dirty="0">
                        <a:effectLst/>
                      </a:endParaRPr>
                    </a:p>
                    <a:p>
                      <a:pPr>
                        <a:lnSpc>
                          <a:spcPct val="115000"/>
                        </a:lnSpc>
                        <a:spcAft>
                          <a:spcPts val="0"/>
                        </a:spcAft>
                      </a:pPr>
                      <a:r>
                        <a:rPr lang="sr-Cyrl-RS" sz="1100" dirty="0">
                          <a:effectLst/>
                        </a:rPr>
                        <a:t> </a:t>
                      </a:r>
                      <a:endParaRPr lang="en-GB" sz="1100" dirty="0">
                        <a:effectLst/>
                        <a:latin typeface="Calibri"/>
                        <a:ea typeface="Calibri"/>
                        <a:cs typeface="Times New Roman"/>
                      </a:endParaRPr>
                    </a:p>
                  </a:txBody>
                  <a:tcPr marL="68580" marR="68580" marT="0" marB="0"/>
                </a:tc>
              </a:tr>
            </a:tbl>
          </a:graphicData>
        </a:graphic>
      </p:graphicFrame>
      <p:pic>
        <p:nvPicPr>
          <p:cNvPr id="2050"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8259" y="3645024"/>
            <a:ext cx="25622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403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Resources</a:t>
            </a:r>
            <a:r>
              <a:rPr lang="sr-Latn-RS" b="1" dirty="0" smtClean="0"/>
              <a:t> – Cont.</a:t>
            </a:r>
            <a:endParaRPr lang="el-GR" b="1" dirty="0"/>
          </a:p>
        </p:txBody>
      </p:sp>
      <p:sp>
        <p:nvSpPr>
          <p:cNvPr id="5" name="Content Placeholder 2"/>
          <p:cNvSpPr txBox="1">
            <a:spLocks/>
          </p:cNvSpPr>
          <p:nvPr/>
        </p:nvSpPr>
        <p:spPr>
          <a:xfrm>
            <a:off x="251520" y="1484784"/>
            <a:ext cx="8568952" cy="194421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endParaRPr lang="en-US" dirty="0" smtClean="0"/>
          </a:p>
          <a:p>
            <a:pPr lvl="1"/>
            <a:endParaRPr lang="en-US" dirty="0" smtClean="0"/>
          </a:p>
          <a:p>
            <a:pPr marL="457200" lvl="1" indent="0">
              <a:buFont typeface="Wingdings 2" charset="2"/>
              <a:buNone/>
            </a:pPr>
            <a:endParaRPr lang="en-US" dirty="0" smtClean="0"/>
          </a:p>
          <a:p>
            <a:pPr lvl="1"/>
            <a:endParaRPr lang="en-US" dirty="0" smtClean="0"/>
          </a:p>
          <a:p>
            <a:pPr marL="457200" lvl="1" indent="0">
              <a:buFont typeface="Wingdings 2" charset="2"/>
              <a:buNone/>
            </a:pPr>
            <a:endParaRPr lang="en-US" dirty="0" smtClean="0"/>
          </a:p>
          <a:p>
            <a:endParaRPr lang="en-US" dirty="0" smtClean="0"/>
          </a:p>
          <a:p>
            <a:endParaRPr lang="el-GR" dirty="0"/>
          </a:p>
        </p:txBody>
      </p:sp>
      <p:graphicFrame>
        <p:nvGraphicFramePr>
          <p:cNvPr id="8" name="Table 7"/>
          <p:cNvGraphicFramePr>
            <a:graphicFrameLocks noGrp="1"/>
          </p:cNvGraphicFramePr>
          <p:nvPr>
            <p:extLst>
              <p:ext uri="{D42A27DB-BD31-4B8C-83A1-F6EECF244321}">
                <p14:modId xmlns:p14="http://schemas.microsoft.com/office/powerpoint/2010/main" val="1547894235"/>
              </p:ext>
            </p:extLst>
          </p:nvPr>
        </p:nvGraphicFramePr>
        <p:xfrm>
          <a:off x="899592" y="1268760"/>
          <a:ext cx="7704857" cy="4052888"/>
        </p:xfrm>
        <a:graphic>
          <a:graphicData uri="http://schemas.openxmlformats.org/drawingml/2006/table">
            <a:tbl>
              <a:tblPr firstRow="1" firstCol="1" bandRow="1">
                <a:tableStyleId>{7DF18680-E054-41AD-8BC1-D1AEF772440D}</a:tableStyleId>
              </a:tblPr>
              <a:tblGrid>
                <a:gridCol w="1286712"/>
                <a:gridCol w="2151196"/>
                <a:gridCol w="4266949"/>
              </a:tblGrid>
              <a:tr h="723730">
                <a:tc>
                  <a:txBody>
                    <a:bodyPr/>
                    <a:lstStyle/>
                    <a:p>
                      <a:pPr>
                        <a:lnSpc>
                          <a:spcPct val="115000"/>
                        </a:lnSpc>
                        <a:spcAft>
                          <a:spcPts val="0"/>
                        </a:spcAft>
                      </a:pPr>
                      <a:r>
                        <a:rPr lang="sr-Latn-RS" sz="800" b="0" dirty="0">
                          <a:effectLst/>
                        </a:rPr>
                        <a:t>Web - Online Services - Location for creating the object</a:t>
                      </a:r>
                      <a:endParaRPr lang="en-GB" sz="800" b="0" dirty="0">
                        <a:effectLst/>
                        <a:latin typeface="Calibri"/>
                        <a:ea typeface="Calibri"/>
                        <a:cs typeface="Times New Roman"/>
                      </a:endParaRPr>
                    </a:p>
                  </a:txBody>
                  <a:tcPr marL="51491" marR="51491" marT="0" marB="0"/>
                </a:tc>
                <a:tc>
                  <a:txBody>
                    <a:bodyPr/>
                    <a:lstStyle/>
                    <a:p>
                      <a:pPr>
                        <a:lnSpc>
                          <a:spcPct val="115000"/>
                        </a:lnSpc>
                        <a:spcAft>
                          <a:spcPts val="0"/>
                        </a:spcAft>
                      </a:pPr>
                      <a:r>
                        <a:rPr lang="sr-Latn-RS" sz="800" b="0" dirty="0">
                          <a:effectLst/>
                        </a:rPr>
                        <a:t>SandBox</a:t>
                      </a:r>
                      <a:endParaRPr lang="en-GB" sz="800" b="0" dirty="0">
                        <a:effectLst/>
                        <a:latin typeface="Calibri"/>
                        <a:ea typeface="Calibri"/>
                        <a:cs typeface="Times New Roman"/>
                      </a:endParaRPr>
                    </a:p>
                  </a:txBody>
                  <a:tcPr marL="51491" marR="51491" marT="0" marB="0"/>
                </a:tc>
                <a:tc>
                  <a:txBody>
                    <a:bodyPr/>
                    <a:lstStyle/>
                    <a:p>
                      <a:pPr>
                        <a:lnSpc>
                          <a:spcPct val="115000"/>
                        </a:lnSpc>
                        <a:spcAft>
                          <a:spcPts val="0"/>
                        </a:spcAft>
                      </a:pPr>
                      <a:r>
                        <a:rPr lang="sr-Cyrl-RS" sz="800" b="0" u="sng">
                          <a:effectLst/>
                          <a:hlinkClick r:id="rId3"/>
                        </a:rPr>
                        <a:t>http://maps.secondlife.com/secondlife/Kings%20Bishop/38/227/23</a:t>
                      </a:r>
                      <a:endParaRPr lang="en-GB" sz="800" b="0">
                        <a:effectLst/>
                      </a:endParaRPr>
                    </a:p>
                    <a:p>
                      <a:pPr>
                        <a:lnSpc>
                          <a:spcPct val="115000"/>
                        </a:lnSpc>
                        <a:spcAft>
                          <a:spcPts val="0"/>
                        </a:spcAft>
                      </a:pPr>
                      <a:r>
                        <a:rPr lang="sr-Cyrl-RS" sz="800" b="0">
                          <a:effectLst/>
                        </a:rPr>
                        <a:t> </a:t>
                      </a:r>
                      <a:endParaRPr lang="en-GB" sz="800" b="0">
                        <a:effectLst/>
                        <a:latin typeface="Calibri"/>
                        <a:ea typeface="Calibri"/>
                        <a:cs typeface="Times New Roman"/>
                      </a:endParaRPr>
                    </a:p>
                  </a:txBody>
                  <a:tcPr marL="51491" marR="51491" marT="0" marB="0"/>
                </a:tc>
              </a:tr>
              <a:tr h="723730">
                <a:tc>
                  <a:txBody>
                    <a:bodyPr/>
                    <a:lstStyle/>
                    <a:p>
                      <a:pPr>
                        <a:lnSpc>
                          <a:spcPct val="115000"/>
                        </a:lnSpc>
                        <a:spcAft>
                          <a:spcPts val="0"/>
                        </a:spcAft>
                      </a:pPr>
                      <a:r>
                        <a:rPr lang="sr-Latn-RS" sz="800" b="0" dirty="0">
                          <a:effectLst/>
                        </a:rPr>
                        <a:t>Web - Online Services - Location for creating the object</a:t>
                      </a:r>
                      <a:endParaRPr lang="en-GB" sz="800" b="0" dirty="0">
                        <a:effectLst/>
                        <a:latin typeface="Calibri"/>
                        <a:ea typeface="Calibri"/>
                        <a:cs typeface="Times New Roman"/>
                      </a:endParaRPr>
                    </a:p>
                  </a:txBody>
                  <a:tcPr marL="51491" marR="51491" marT="0" marB="0"/>
                </a:tc>
                <a:tc>
                  <a:txBody>
                    <a:bodyPr/>
                    <a:lstStyle/>
                    <a:p>
                      <a:pPr>
                        <a:lnSpc>
                          <a:spcPct val="115000"/>
                        </a:lnSpc>
                        <a:spcAft>
                          <a:spcPts val="0"/>
                        </a:spcAft>
                      </a:pPr>
                      <a:r>
                        <a:rPr lang="sr-Latn-RS" sz="800" b="0">
                          <a:effectLst/>
                        </a:rPr>
                        <a:t>SandBox</a:t>
                      </a:r>
                      <a:endParaRPr lang="en-GB" sz="800" b="0">
                        <a:effectLst/>
                        <a:latin typeface="Calibri"/>
                        <a:ea typeface="Calibri"/>
                        <a:cs typeface="Times New Roman"/>
                      </a:endParaRPr>
                    </a:p>
                  </a:txBody>
                  <a:tcPr marL="51491" marR="51491" marT="0" marB="0"/>
                </a:tc>
                <a:tc>
                  <a:txBody>
                    <a:bodyPr/>
                    <a:lstStyle/>
                    <a:p>
                      <a:pPr>
                        <a:lnSpc>
                          <a:spcPct val="115000"/>
                        </a:lnSpc>
                        <a:spcAft>
                          <a:spcPts val="0"/>
                        </a:spcAft>
                      </a:pPr>
                      <a:r>
                        <a:rPr lang="sr-Cyrl-RS" sz="800" b="0" u="sng">
                          <a:effectLst/>
                          <a:hlinkClick r:id="rId4"/>
                        </a:rPr>
                        <a:t>http://maps.secondlife.com/secondlife/Venufalat/69/164/1001</a:t>
                      </a:r>
                      <a:endParaRPr lang="en-GB" sz="800" b="0">
                        <a:effectLst/>
                      </a:endParaRPr>
                    </a:p>
                    <a:p>
                      <a:pPr>
                        <a:lnSpc>
                          <a:spcPct val="115000"/>
                        </a:lnSpc>
                        <a:spcAft>
                          <a:spcPts val="0"/>
                        </a:spcAft>
                      </a:pPr>
                      <a:r>
                        <a:rPr lang="sr-Latn-RS" sz="800" b="0">
                          <a:effectLst/>
                        </a:rPr>
                        <a:t> </a:t>
                      </a:r>
                      <a:endParaRPr lang="en-GB" sz="800" b="0">
                        <a:effectLst/>
                        <a:latin typeface="Calibri"/>
                        <a:ea typeface="Calibri"/>
                        <a:cs typeface="Times New Roman"/>
                      </a:endParaRPr>
                    </a:p>
                  </a:txBody>
                  <a:tcPr marL="51491" marR="51491" marT="0" marB="0"/>
                </a:tc>
              </a:tr>
              <a:tr h="578984">
                <a:tc>
                  <a:txBody>
                    <a:bodyPr/>
                    <a:lstStyle/>
                    <a:p>
                      <a:pPr>
                        <a:lnSpc>
                          <a:spcPct val="115000"/>
                        </a:lnSpc>
                        <a:spcAft>
                          <a:spcPts val="0"/>
                        </a:spcAft>
                      </a:pPr>
                      <a:r>
                        <a:rPr lang="sr-Latn-RS" sz="800" b="0">
                          <a:effectLst/>
                        </a:rPr>
                        <a:t>Web - Online Services - Location for recording stories</a:t>
                      </a:r>
                      <a:endParaRPr lang="en-GB" sz="800" b="0">
                        <a:effectLst/>
                        <a:latin typeface="Calibri"/>
                        <a:ea typeface="Calibri"/>
                        <a:cs typeface="Times New Roman"/>
                      </a:endParaRPr>
                    </a:p>
                  </a:txBody>
                  <a:tcPr marL="51491" marR="51491" marT="0" marB="0"/>
                </a:tc>
                <a:tc>
                  <a:txBody>
                    <a:bodyPr/>
                    <a:lstStyle/>
                    <a:p>
                      <a:pPr>
                        <a:lnSpc>
                          <a:spcPct val="115000"/>
                        </a:lnSpc>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sr-Latn-RS" sz="800" b="0">
                          <a:effectLst/>
                        </a:rPr>
                        <a:t>North pole</a:t>
                      </a:r>
                      <a:endParaRPr lang="en-GB" sz="800" b="0">
                        <a:effectLst/>
                        <a:latin typeface="Calibri"/>
                        <a:ea typeface="Calibri"/>
                        <a:cs typeface="Times New Roman"/>
                      </a:endParaRPr>
                    </a:p>
                  </a:txBody>
                  <a:tcPr marL="51491" marR="51491" marT="0" marB="0"/>
                </a:tc>
                <a:tc>
                  <a:txBody>
                    <a:bodyPr/>
                    <a:lstStyle/>
                    <a:p>
                      <a:pPr>
                        <a:lnSpc>
                          <a:spcPct val="115000"/>
                        </a:lnSpc>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sr-Latn-RS" sz="800" b="0" u="sng">
                          <a:effectLst/>
                          <a:hlinkClick r:id="rId5"/>
                        </a:rPr>
                        <a:t>http://maps.secondlife.com/secondlife/Porvoo/217/133/128</a:t>
                      </a:r>
                      <a:endParaRPr lang="en-GB" sz="800" b="0">
                        <a:effectLst/>
                      </a:endParaRPr>
                    </a:p>
                    <a:p>
                      <a:pPr>
                        <a:lnSpc>
                          <a:spcPct val="115000"/>
                        </a:lnSpc>
                        <a:spcAft>
                          <a:spcPts val="0"/>
                        </a:spcAft>
                      </a:pPr>
                      <a:r>
                        <a:rPr lang="sr-Latn-RS" sz="800" b="0">
                          <a:effectLst/>
                        </a:rPr>
                        <a:t> </a:t>
                      </a:r>
                      <a:endParaRPr lang="en-GB" sz="800" b="0">
                        <a:effectLst/>
                        <a:latin typeface="Calibri"/>
                        <a:ea typeface="Calibri"/>
                        <a:cs typeface="Times New Roman"/>
                      </a:endParaRPr>
                    </a:p>
                  </a:txBody>
                  <a:tcPr marL="51491" marR="51491" marT="0" marB="0"/>
                </a:tc>
              </a:tr>
              <a:tr h="1302714">
                <a:tc>
                  <a:txBody>
                    <a:bodyPr/>
                    <a:lstStyle/>
                    <a:p>
                      <a:pPr>
                        <a:lnSpc>
                          <a:spcPct val="115000"/>
                        </a:lnSpc>
                        <a:spcAft>
                          <a:spcPts val="0"/>
                        </a:spcAft>
                      </a:pPr>
                      <a:r>
                        <a:rPr lang="sr-Latn-RS" sz="800" b="0" dirty="0">
                          <a:effectLst/>
                        </a:rPr>
                        <a:t>Web - Online Services - Location for recording the instructions for the workshop "How to Survive in the Wilderness"</a:t>
                      </a:r>
                      <a:endParaRPr lang="en-GB" sz="800" b="0" dirty="0">
                        <a:effectLst/>
                        <a:latin typeface="Calibri"/>
                        <a:ea typeface="Calibri"/>
                        <a:cs typeface="Times New Roman"/>
                      </a:endParaRPr>
                    </a:p>
                  </a:txBody>
                  <a:tcPr marL="51491" marR="51491" marT="0" marB="0"/>
                </a:tc>
                <a:tc>
                  <a:txBody>
                    <a:bodyPr/>
                    <a:lstStyle/>
                    <a:p>
                      <a:pPr>
                        <a:lnSpc>
                          <a:spcPct val="115000"/>
                        </a:lnSpc>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sr-Latn-RS" sz="800" b="0">
                          <a:effectLst/>
                        </a:rPr>
                        <a:t>EduNation</a:t>
                      </a:r>
                      <a:endParaRPr lang="en-GB" sz="800" b="0">
                        <a:effectLst/>
                      </a:endParaRPr>
                    </a:p>
                    <a:p>
                      <a:pPr>
                        <a:lnSpc>
                          <a:spcPct val="115000"/>
                        </a:lnSpc>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sr-Latn-RS" sz="800" b="0">
                          <a:effectLst/>
                        </a:rPr>
                        <a:t> </a:t>
                      </a:r>
                      <a:endParaRPr lang="en-GB" sz="800" b="0">
                        <a:effectLst/>
                        <a:latin typeface="Calibri"/>
                        <a:ea typeface="Calibri"/>
                        <a:cs typeface="Times New Roman"/>
                      </a:endParaRPr>
                    </a:p>
                  </a:txBody>
                  <a:tcPr marL="51491" marR="51491" marT="0" marB="0"/>
                </a:tc>
                <a:tc>
                  <a:txBody>
                    <a:bodyPr/>
                    <a:lstStyle/>
                    <a:p>
                      <a:pPr>
                        <a:lnSpc>
                          <a:spcPct val="115000"/>
                        </a:lnSpc>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sr-Latn-RS" sz="800" b="0" u="sng">
                          <a:effectLst/>
                          <a:hlinkClick r:id="rId6"/>
                        </a:rPr>
                        <a:t>http://maps.secondlife.com/secondlife/EduNation/128/128/22</a:t>
                      </a:r>
                      <a:endParaRPr lang="en-GB" sz="800" b="0">
                        <a:effectLst/>
                        <a:latin typeface="Calibri"/>
                        <a:ea typeface="Calibri"/>
                        <a:cs typeface="Times New Roman"/>
                      </a:endParaRPr>
                    </a:p>
                  </a:txBody>
                  <a:tcPr marL="51491" marR="51491" marT="0" marB="0"/>
                </a:tc>
              </a:tr>
              <a:tr h="723730">
                <a:tc>
                  <a:txBody>
                    <a:bodyPr/>
                    <a:lstStyle/>
                    <a:p>
                      <a:pPr>
                        <a:lnSpc>
                          <a:spcPct val="115000"/>
                        </a:lnSpc>
                        <a:spcAft>
                          <a:spcPts val="0"/>
                        </a:spcAft>
                      </a:pPr>
                      <a:r>
                        <a:rPr lang="sr-Latn-RS" sz="800" b="0">
                          <a:effectLst/>
                        </a:rPr>
                        <a:t>Web - online services - Location for download Sloodle Set</a:t>
                      </a:r>
                      <a:endParaRPr lang="en-GB" sz="800" b="0">
                        <a:effectLst/>
                        <a:latin typeface="Calibri"/>
                        <a:ea typeface="Calibri"/>
                        <a:cs typeface="Times New Roman"/>
                      </a:endParaRPr>
                    </a:p>
                  </a:txBody>
                  <a:tcPr marL="51491" marR="51491" marT="0" marB="0"/>
                </a:tc>
                <a:tc>
                  <a:txBody>
                    <a:bodyPr/>
                    <a:lstStyle/>
                    <a:p>
                      <a:pPr>
                        <a:lnSpc>
                          <a:spcPct val="115000"/>
                        </a:lnSpc>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800" b="0">
                          <a:effectLst/>
                        </a:rPr>
                        <a:t>English Village</a:t>
                      </a:r>
                      <a:endParaRPr lang="en-GB" sz="800" b="0">
                        <a:effectLst/>
                        <a:latin typeface="Calibri"/>
                        <a:ea typeface="Calibri"/>
                        <a:cs typeface="Times New Roman"/>
                      </a:endParaRPr>
                    </a:p>
                  </a:txBody>
                  <a:tcPr marL="51491" marR="51491" marT="0" marB="0"/>
                </a:tc>
                <a:tc>
                  <a:txBody>
                    <a:bodyPr/>
                    <a:lstStyle/>
                    <a:p>
                      <a:pPr>
                        <a:lnSpc>
                          <a:spcPct val="115000"/>
                        </a:lnSpc>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sr-Latn-RS" sz="800" b="0" u="sng" dirty="0">
                          <a:effectLst/>
                          <a:hlinkClick r:id="rId7"/>
                        </a:rPr>
                        <a:t>http://maps.secondlife.com/secondlife/English%20Village/134/106/21</a:t>
                      </a:r>
                      <a:endParaRPr lang="en-GB" sz="800" b="0" dirty="0">
                        <a:effectLst/>
                      </a:endParaRPr>
                    </a:p>
                    <a:p>
                      <a:pPr>
                        <a:lnSpc>
                          <a:spcPct val="115000"/>
                        </a:lnSpc>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sr-Cyrl-RS" sz="800" b="0" dirty="0">
                          <a:effectLst/>
                        </a:rPr>
                        <a:t> </a:t>
                      </a:r>
                      <a:endParaRPr lang="en-GB" sz="800" b="0" dirty="0">
                        <a:effectLst/>
                        <a:latin typeface="Calibri"/>
                        <a:ea typeface="Calibri"/>
                        <a:cs typeface="Times New Roman"/>
                      </a:endParaRPr>
                    </a:p>
                  </a:txBody>
                  <a:tcPr marL="51491" marR="51491" marT="0" marB="0"/>
                </a:tc>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14126500"/>
              </p:ext>
            </p:extLst>
          </p:nvPr>
        </p:nvGraphicFramePr>
        <p:xfrm>
          <a:off x="7128446" y="5445224"/>
          <a:ext cx="1674401" cy="1412776"/>
        </p:xfrm>
        <a:graphic>
          <a:graphicData uri="http://schemas.openxmlformats.org/presentationml/2006/ole">
            <mc:AlternateContent xmlns:mc="http://schemas.openxmlformats.org/markup-compatibility/2006">
              <mc:Choice xmlns:v="urn:schemas-microsoft-com:vml" Requires="v">
                <p:oleObj spid="_x0000_s3080" name="Document" showAsIcon="1" r:id="rId8" imgW="914400" imgH="771480" progId="Word.Document.12">
                  <p:embed/>
                </p:oleObj>
              </mc:Choice>
              <mc:Fallback>
                <p:oleObj name="Document" showAsIcon="1" r:id="rId8" imgW="914400" imgH="771480" progId="Word.Document.12">
                  <p:embed/>
                  <p:pic>
                    <p:nvPicPr>
                      <p:cNvPr id="0" name=""/>
                      <p:cNvPicPr/>
                      <p:nvPr/>
                    </p:nvPicPr>
                    <p:blipFill>
                      <a:blip r:embed="rId9"/>
                      <a:stretch>
                        <a:fillRect/>
                      </a:stretch>
                    </p:blipFill>
                    <p:spPr>
                      <a:xfrm>
                        <a:off x="7128446" y="5445224"/>
                        <a:ext cx="1674401" cy="1412776"/>
                      </a:xfrm>
                      <a:prstGeom prst="rect">
                        <a:avLst/>
                      </a:prstGeom>
                    </p:spPr>
                  </p:pic>
                </p:oleObj>
              </mc:Fallback>
            </mc:AlternateContent>
          </a:graphicData>
        </a:graphic>
      </p:graphicFrame>
    </p:spTree>
    <p:extLst>
      <p:ext uri="{BB962C8B-B14F-4D97-AF65-F5344CB8AC3E}">
        <p14:creationId xmlns:p14="http://schemas.microsoft.com/office/powerpoint/2010/main" val="3951882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125113" cy="924475"/>
          </a:xfrm>
        </p:spPr>
        <p:txBody>
          <a:bodyPr/>
          <a:lstStyle/>
          <a:p>
            <a:r>
              <a:rPr lang="en-US" b="1" dirty="0" smtClean="0"/>
              <a:t>Basic info on the scenario:</a:t>
            </a:r>
            <a:endParaRPr lang="el-GR" b="1" dirty="0"/>
          </a:p>
        </p:txBody>
      </p:sp>
      <p:sp>
        <p:nvSpPr>
          <p:cNvPr id="3" name="Content Placeholder 2"/>
          <p:cNvSpPr>
            <a:spLocks noGrp="1"/>
          </p:cNvSpPr>
          <p:nvPr>
            <p:ph idx="1"/>
          </p:nvPr>
        </p:nvSpPr>
        <p:spPr>
          <a:xfrm>
            <a:off x="467544" y="1340769"/>
            <a:ext cx="8208912" cy="4518030"/>
          </a:xfrm>
        </p:spPr>
        <p:txBody>
          <a:bodyPr>
            <a:noAutofit/>
          </a:bodyPr>
          <a:lstStyle/>
          <a:p>
            <a:r>
              <a:rPr lang="en-US" dirty="0"/>
              <a:t>Name of </a:t>
            </a:r>
            <a:r>
              <a:rPr lang="en-US" dirty="0" smtClean="0"/>
              <a:t>participant: Katarina </a:t>
            </a:r>
            <a:r>
              <a:rPr lang="en-US" dirty="0" err="1" smtClean="0"/>
              <a:t>Veljkovi</a:t>
            </a:r>
            <a:r>
              <a:rPr lang="sr-Latn-RS" dirty="0" smtClean="0"/>
              <a:t>ć</a:t>
            </a:r>
            <a:endParaRPr lang="en-US" dirty="0"/>
          </a:p>
          <a:p>
            <a:r>
              <a:rPr lang="en-US" dirty="0" smtClean="0"/>
              <a:t>School: </a:t>
            </a:r>
            <a:r>
              <a:rPr lang="en-US" dirty="0" err="1" smtClean="0"/>
              <a:t>Polytehnical</a:t>
            </a:r>
            <a:r>
              <a:rPr lang="en-US" dirty="0" smtClean="0"/>
              <a:t> school</a:t>
            </a:r>
            <a:endParaRPr lang="en-US" dirty="0"/>
          </a:p>
          <a:p>
            <a:r>
              <a:rPr lang="en-US" dirty="0"/>
              <a:t>Country: </a:t>
            </a:r>
            <a:r>
              <a:rPr lang="en-GB" dirty="0" smtClean="0"/>
              <a:t>Serbia</a:t>
            </a:r>
            <a:endParaRPr lang="el-GR" dirty="0"/>
          </a:p>
          <a:p>
            <a:endParaRPr lang="en-US" dirty="0" smtClean="0"/>
          </a:p>
          <a:p>
            <a:r>
              <a:rPr lang="en-US" dirty="0" smtClean="0"/>
              <a:t>Title of scenario: </a:t>
            </a:r>
            <a:r>
              <a:rPr lang="en-GB" dirty="0"/>
              <a:t>Find a job - application for the job</a:t>
            </a:r>
            <a:r>
              <a:rPr lang="en-US" dirty="0" smtClean="0"/>
              <a:t>.</a:t>
            </a:r>
            <a:endParaRPr lang="en-US" dirty="0" smtClean="0"/>
          </a:p>
          <a:p>
            <a:endParaRPr lang="en-US" dirty="0" smtClean="0"/>
          </a:p>
          <a:p>
            <a:pPr algn="just"/>
            <a:r>
              <a:rPr lang="en-US" dirty="0" smtClean="0"/>
              <a:t>Short description/ main idea: </a:t>
            </a:r>
            <a:r>
              <a:rPr lang="sr-Latn-RS" dirty="0" smtClean="0"/>
              <a:t>The aims of this project was to overcome the gap between school and life beyond school walls</a:t>
            </a:r>
            <a:r>
              <a:rPr lang="en-GB" dirty="0" smtClean="0"/>
              <a:t>. We </a:t>
            </a:r>
            <a:r>
              <a:rPr lang="sr-Latn-RS" dirty="0" smtClean="0"/>
              <a:t>wanted that our </a:t>
            </a:r>
            <a:r>
              <a:rPr lang="sr-Latn-RS" dirty="0"/>
              <a:t>students experience some real life situations such as a job application, and develop and test the necessary life and career skills. </a:t>
            </a:r>
            <a:endParaRPr lang="en-GB" dirty="0"/>
          </a:p>
          <a:p>
            <a:endParaRPr lang="en-US" dirty="0" smtClean="0"/>
          </a:p>
          <a:p>
            <a:pPr marL="0" indent="0">
              <a:buNone/>
            </a:pPr>
            <a:endParaRPr lang="el-GR" dirty="0"/>
          </a:p>
        </p:txBody>
      </p:sp>
    </p:spTree>
    <p:extLst>
      <p:ext uri="{BB962C8B-B14F-4D97-AF65-F5344CB8AC3E}">
        <p14:creationId xmlns:p14="http://schemas.microsoft.com/office/powerpoint/2010/main" val="2955523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Educational objectives and pupils’ competences targeted: </a:t>
            </a:r>
            <a:endParaRPr lang="el-GR" b="1" dirty="0"/>
          </a:p>
        </p:txBody>
      </p:sp>
      <p:sp>
        <p:nvSpPr>
          <p:cNvPr id="5" name="Content Placeholder 2"/>
          <p:cNvSpPr>
            <a:spLocks noGrp="1"/>
          </p:cNvSpPr>
          <p:nvPr>
            <p:ph idx="1"/>
          </p:nvPr>
        </p:nvSpPr>
        <p:spPr>
          <a:xfrm>
            <a:off x="1115616" y="2348880"/>
            <a:ext cx="7125112" cy="3888432"/>
          </a:xfrm>
        </p:spPr>
        <p:txBody>
          <a:bodyPr>
            <a:normAutofit lnSpcReduction="10000"/>
          </a:bodyPr>
          <a:lstStyle/>
          <a:p>
            <a:pPr lvl="0"/>
            <a:r>
              <a:rPr lang="sr-Latn-RS" dirty="0"/>
              <a:t>Training for independent decision-making and responsibility for their own work presenting themselves and their achievements,</a:t>
            </a:r>
            <a:endParaRPr lang="en-GB" dirty="0"/>
          </a:p>
          <a:p>
            <a:pPr lvl="0"/>
            <a:r>
              <a:rPr lang="sr-Latn-RS" dirty="0"/>
              <a:t>Encouraging creativity and innovative thinking,</a:t>
            </a:r>
            <a:endParaRPr lang="en-GB" dirty="0"/>
          </a:p>
          <a:p>
            <a:pPr lvl="0"/>
            <a:r>
              <a:rPr lang="sr-Latn-RS" dirty="0"/>
              <a:t>Developing digital literacy (with special emphasis on media literacy</a:t>
            </a:r>
            <a:r>
              <a:rPr lang="sr-Latn-RS" dirty="0" smtClean="0"/>
              <a:t>)</a:t>
            </a:r>
            <a:r>
              <a:rPr lang="en-GB" dirty="0" smtClean="0"/>
              <a:t>,</a:t>
            </a:r>
            <a:endParaRPr lang="en-GB" dirty="0"/>
          </a:p>
          <a:p>
            <a:pPr lvl="0"/>
            <a:r>
              <a:rPr lang="sr-Latn-RS" dirty="0"/>
              <a:t>Training for the development of applications and media products that will benefit others,</a:t>
            </a:r>
            <a:endParaRPr lang="en-GB" dirty="0"/>
          </a:p>
          <a:p>
            <a:pPr lvl="0"/>
            <a:r>
              <a:rPr lang="sr-Latn-RS" dirty="0"/>
              <a:t>Develop life and career skills,</a:t>
            </a:r>
            <a:endParaRPr lang="en-GB" dirty="0"/>
          </a:p>
          <a:p>
            <a:pPr lvl="0"/>
            <a:r>
              <a:rPr lang="sr-Latn-RS" dirty="0"/>
              <a:t>Develop the ability to solve problem situations,</a:t>
            </a:r>
            <a:endParaRPr lang="en-GB" dirty="0"/>
          </a:p>
          <a:p>
            <a:r>
              <a:rPr lang="sr-Latn-RS" dirty="0"/>
              <a:t>Training for work in a </a:t>
            </a:r>
            <a:r>
              <a:rPr lang="sr-Latn-RS" dirty="0" smtClean="0"/>
              <a:t>team</a:t>
            </a:r>
            <a:r>
              <a:rPr lang="en-GB" dirty="0" smtClean="0"/>
              <a:t>,</a:t>
            </a:r>
            <a:endParaRPr lang="en-US" dirty="0"/>
          </a:p>
          <a:p>
            <a:endParaRPr lang="en-US" dirty="0" smtClean="0"/>
          </a:p>
          <a:p>
            <a:endParaRPr lang="el-GR" dirty="0"/>
          </a:p>
        </p:txBody>
      </p:sp>
    </p:spTree>
    <p:extLst>
      <p:ext uri="{BB962C8B-B14F-4D97-AF65-F5344CB8AC3E}">
        <p14:creationId xmlns:p14="http://schemas.microsoft.com/office/powerpoint/2010/main" val="1210798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Pupils’ ages: </a:t>
            </a:r>
            <a:endParaRPr lang="el-GR" b="1" dirty="0"/>
          </a:p>
        </p:txBody>
      </p:sp>
      <p:sp>
        <p:nvSpPr>
          <p:cNvPr id="5" name="Content Placeholder 2"/>
          <p:cNvSpPr txBox="1">
            <a:spLocks/>
          </p:cNvSpPr>
          <p:nvPr/>
        </p:nvSpPr>
        <p:spPr>
          <a:xfrm>
            <a:off x="1115616" y="1916832"/>
            <a:ext cx="7125112" cy="338437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sr-Latn-RS" sz="1900" dirty="0"/>
              <a:t>The project </a:t>
            </a:r>
            <a:r>
              <a:rPr lang="sr-Latn-RS" sz="1900" dirty="0" smtClean="0"/>
              <a:t>involve</a:t>
            </a:r>
            <a:r>
              <a:rPr lang="en-GB" sz="1900" dirty="0" smtClean="0"/>
              <a:t>s</a:t>
            </a:r>
            <a:r>
              <a:rPr lang="sr-Latn-RS" sz="1900" dirty="0" smtClean="0"/>
              <a:t> </a:t>
            </a:r>
            <a:r>
              <a:rPr lang="sr-Latn-RS" sz="1900" dirty="0"/>
              <a:t>the 1st and 4nd grade students from two different vocational schools placed in</a:t>
            </a:r>
            <a:r>
              <a:rPr lang="sr-Latn-RS" sz="1900" b="1" cap="all" dirty="0"/>
              <a:t> </a:t>
            </a:r>
            <a:r>
              <a:rPr lang="sr-Latn-RS" sz="1900" dirty="0"/>
              <a:t>two geographically distant cities, but with common way of thinking, interests, and the profession for which they have been </a:t>
            </a:r>
            <a:r>
              <a:rPr lang="sr-Latn-RS" sz="1900" dirty="0" smtClean="0"/>
              <a:t>studying</a:t>
            </a:r>
            <a:r>
              <a:rPr lang="en-GB" sz="1900" dirty="0" smtClean="0"/>
              <a:t>.</a:t>
            </a:r>
            <a:endParaRPr lang="sr-Latn-RS" sz="1900" dirty="0" smtClean="0"/>
          </a:p>
          <a:p>
            <a:r>
              <a:rPr lang="sr-Latn-RS" dirty="0"/>
              <a:t>15 to 18 years</a:t>
            </a:r>
            <a:endParaRPr lang="en-US" dirty="0" smtClean="0"/>
          </a:p>
          <a:p>
            <a:endParaRPr lang="el-GR" dirty="0"/>
          </a:p>
        </p:txBody>
      </p:sp>
    </p:spTree>
    <p:extLst>
      <p:ext uri="{BB962C8B-B14F-4D97-AF65-F5344CB8AC3E}">
        <p14:creationId xmlns:p14="http://schemas.microsoft.com/office/powerpoint/2010/main" val="285648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Curriculum areas/ domains involved: </a:t>
            </a:r>
            <a:endParaRPr lang="el-GR" b="1" dirty="0"/>
          </a:p>
        </p:txBody>
      </p:sp>
      <p:sp>
        <p:nvSpPr>
          <p:cNvPr id="5" name="Content Placeholder 2"/>
          <p:cNvSpPr>
            <a:spLocks noGrp="1"/>
          </p:cNvSpPr>
          <p:nvPr>
            <p:ph idx="1"/>
          </p:nvPr>
        </p:nvSpPr>
        <p:spPr>
          <a:xfrm>
            <a:off x="1115616" y="2276872"/>
            <a:ext cx="7125112" cy="3240360"/>
          </a:xfrm>
        </p:spPr>
        <p:txBody>
          <a:bodyPr>
            <a:normAutofit/>
          </a:bodyPr>
          <a:lstStyle/>
          <a:p>
            <a:r>
              <a:rPr lang="en-US" dirty="0" smtClean="0"/>
              <a:t>Civic </a:t>
            </a:r>
            <a:r>
              <a:rPr lang="en-US" dirty="0"/>
              <a:t>Education </a:t>
            </a:r>
          </a:p>
          <a:p>
            <a:r>
              <a:rPr lang="sr-Latn-RS" dirty="0" smtClean="0"/>
              <a:t>Computer Sciences</a:t>
            </a:r>
            <a:r>
              <a:rPr lang="en-US" dirty="0" smtClean="0"/>
              <a:t> </a:t>
            </a:r>
            <a:endParaRPr lang="en-US" dirty="0"/>
          </a:p>
          <a:p>
            <a:r>
              <a:rPr lang="sr-Latn-RS" dirty="0" smtClean="0"/>
              <a:t>M</a:t>
            </a:r>
            <a:r>
              <a:rPr lang="en-US" dirty="0" smtClean="0"/>
              <a:t>other tongue</a:t>
            </a:r>
            <a:endParaRPr lang="sr-Latn-RS" dirty="0" smtClean="0"/>
          </a:p>
          <a:p>
            <a:r>
              <a:rPr lang="sr-Latn-RS" dirty="0" smtClean="0"/>
              <a:t>C</a:t>
            </a:r>
            <a:r>
              <a:rPr lang="en-US" dirty="0" smtClean="0"/>
              <a:t>lass </a:t>
            </a:r>
            <a:r>
              <a:rPr lang="en-US" dirty="0"/>
              <a:t>of homeroom teacher</a:t>
            </a:r>
          </a:p>
          <a:p>
            <a:endParaRPr lang="en-US" dirty="0" smtClean="0"/>
          </a:p>
          <a:p>
            <a:endParaRPr lang="el-GR" dirty="0"/>
          </a:p>
        </p:txBody>
      </p:sp>
    </p:spTree>
    <p:extLst>
      <p:ext uri="{BB962C8B-B14F-4D97-AF65-F5344CB8AC3E}">
        <p14:creationId xmlns:p14="http://schemas.microsoft.com/office/powerpoint/2010/main" val="3432215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Which school needs does your scenario address?  </a:t>
            </a:r>
            <a:endParaRPr lang="el-GR" b="1" dirty="0"/>
          </a:p>
        </p:txBody>
      </p:sp>
      <p:sp>
        <p:nvSpPr>
          <p:cNvPr id="3" name="Content Placeholder 2"/>
          <p:cNvSpPr>
            <a:spLocks noGrp="1"/>
          </p:cNvSpPr>
          <p:nvPr>
            <p:ph idx="1"/>
          </p:nvPr>
        </p:nvSpPr>
        <p:spPr>
          <a:xfrm>
            <a:off x="1115616" y="2492896"/>
            <a:ext cx="7125112" cy="3528392"/>
          </a:xfrm>
        </p:spPr>
        <p:txBody>
          <a:bodyPr>
            <a:normAutofit lnSpcReduction="10000"/>
          </a:bodyPr>
          <a:lstStyle/>
          <a:p>
            <a:r>
              <a:rPr lang="en-US" dirty="0"/>
              <a:t>Most students </a:t>
            </a:r>
            <a:r>
              <a:rPr lang="en-US" dirty="0" smtClean="0"/>
              <a:t>think </a:t>
            </a:r>
            <a:r>
              <a:rPr lang="en-US" dirty="0"/>
              <a:t>that school is boring, and that learning is difficult. They often learn only what they have to, obtaining knowledge by reading from the </a:t>
            </a:r>
            <a:r>
              <a:rPr lang="en-US" dirty="0" smtClean="0"/>
              <a:t>textbooks </a:t>
            </a:r>
            <a:r>
              <a:rPr lang="en-US" dirty="0"/>
              <a:t>and listening to teachers’ lectures, as the only resources. </a:t>
            </a:r>
            <a:r>
              <a:rPr lang="en-US" dirty="0" smtClean="0"/>
              <a:t>In </a:t>
            </a:r>
            <a:r>
              <a:rPr lang="en-US" dirty="0"/>
              <a:t>order to prepare students for what they can expect after high school, that is, for most of them, finding a job, we choose the topic of career guidance. </a:t>
            </a:r>
            <a:endParaRPr lang="sr-Latn-RS" dirty="0" smtClean="0"/>
          </a:p>
          <a:p>
            <a:r>
              <a:rPr lang="en-US" dirty="0" smtClean="0"/>
              <a:t>In </a:t>
            </a:r>
            <a:r>
              <a:rPr lang="en-US" dirty="0"/>
              <a:t>order to reduce the reproduction of what has student learned and to encourage students involvement, we ventured into a project that has involved a variety of activities on the Internet, within Second Life, Moodle and web conferencing.</a:t>
            </a:r>
            <a:endParaRPr lang="en-GB" dirty="0"/>
          </a:p>
          <a:p>
            <a:endParaRPr lang="en-US" dirty="0"/>
          </a:p>
          <a:p>
            <a:endParaRPr lang="en-US" dirty="0" smtClean="0"/>
          </a:p>
          <a:p>
            <a:endParaRPr lang="el-GR" dirty="0"/>
          </a:p>
        </p:txBody>
      </p:sp>
    </p:spTree>
    <p:extLst>
      <p:ext uri="{BB962C8B-B14F-4D97-AF65-F5344CB8AC3E}">
        <p14:creationId xmlns:p14="http://schemas.microsoft.com/office/powerpoint/2010/main" val="2904911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Parental engagement </a:t>
            </a:r>
            <a:endParaRPr lang="el-GR" b="1" dirty="0"/>
          </a:p>
        </p:txBody>
      </p:sp>
      <p:sp>
        <p:nvSpPr>
          <p:cNvPr id="3" name="Content Placeholder 2"/>
          <p:cNvSpPr>
            <a:spLocks noGrp="1"/>
          </p:cNvSpPr>
          <p:nvPr>
            <p:ph idx="1"/>
          </p:nvPr>
        </p:nvSpPr>
        <p:spPr>
          <a:xfrm>
            <a:off x="251520" y="1484784"/>
            <a:ext cx="8568952" cy="4968552"/>
          </a:xfrm>
        </p:spPr>
        <p:txBody>
          <a:bodyPr>
            <a:normAutofit lnSpcReduction="10000"/>
          </a:bodyPr>
          <a:lstStyle/>
          <a:p>
            <a:r>
              <a:rPr lang="en-US" dirty="0" smtClean="0"/>
              <a:t>Please describe</a:t>
            </a:r>
          </a:p>
          <a:p>
            <a:pPr lvl="1">
              <a:buFont typeface="Courier New" panose="02070309020205020404" pitchFamily="49" charset="0"/>
              <a:buChar char="o"/>
            </a:pPr>
            <a:r>
              <a:rPr lang="en-US" dirty="0" smtClean="0"/>
              <a:t>How are pupils’ parents engaged in the process or/ and implementation of the educational scenario? What is their role? </a:t>
            </a:r>
            <a:endParaRPr lang="sr-Latn-RS" dirty="0" smtClean="0"/>
          </a:p>
          <a:p>
            <a:pPr lvl="2">
              <a:buFont typeface="Courier New" panose="02070309020205020404" pitchFamily="49" charset="0"/>
              <a:buChar char="o"/>
            </a:pPr>
            <a:r>
              <a:rPr lang="en-GB" sz="1800" dirty="0"/>
              <a:t>During the planning and realization of this project parents were not involved. In order to improve project, it is possible to involve parents in the following </a:t>
            </a:r>
            <a:r>
              <a:rPr lang="en-GB" sz="1800" dirty="0" smtClean="0"/>
              <a:t>way</a:t>
            </a:r>
            <a:r>
              <a:rPr lang="en-US" sz="1800" dirty="0" smtClean="0"/>
              <a:t>:</a:t>
            </a:r>
            <a:endParaRPr lang="en-US" sz="1800" dirty="0"/>
          </a:p>
          <a:p>
            <a:pPr lvl="3"/>
            <a:r>
              <a:rPr lang="x-none" smtClean="0"/>
              <a:t>Parents</a:t>
            </a:r>
            <a:r>
              <a:rPr lang="en-US" dirty="0" smtClean="0"/>
              <a:t> </a:t>
            </a:r>
            <a:r>
              <a:rPr lang="en-US" dirty="0"/>
              <a:t>will be able to visit </a:t>
            </a:r>
            <a:r>
              <a:rPr lang="sr-Latn-RS" dirty="0" smtClean="0"/>
              <a:t>online </a:t>
            </a:r>
            <a:r>
              <a:rPr lang="en-US" dirty="0" smtClean="0"/>
              <a:t>classes </a:t>
            </a:r>
            <a:r>
              <a:rPr lang="sr-Latn-RS" dirty="0" smtClean="0"/>
              <a:t>and to </a:t>
            </a:r>
            <a:r>
              <a:rPr lang="en-US" dirty="0" smtClean="0"/>
              <a:t>choose </a:t>
            </a:r>
            <a:r>
              <a:rPr lang="en-US" dirty="0"/>
              <a:t>a topic of </a:t>
            </a:r>
            <a:r>
              <a:rPr lang="x-none"/>
              <a:t>the </a:t>
            </a:r>
            <a:r>
              <a:rPr lang="sr-Latn-RS" dirty="0" smtClean="0"/>
              <a:t>subject in class of homeroom teacher</a:t>
            </a:r>
            <a:r>
              <a:rPr lang="en-US" dirty="0" smtClean="0"/>
              <a:t>.</a:t>
            </a:r>
            <a:r>
              <a:rPr lang="x-none" smtClean="0"/>
              <a:t> </a:t>
            </a:r>
            <a:endParaRPr lang="sr-Latn-RS" dirty="0" smtClean="0"/>
          </a:p>
          <a:p>
            <a:pPr lvl="3"/>
            <a:r>
              <a:rPr lang="x-none"/>
              <a:t>Parents</a:t>
            </a:r>
            <a:r>
              <a:rPr lang="en-US" dirty="0"/>
              <a:t> will be able to </a:t>
            </a:r>
            <a:r>
              <a:rPr lang="en-GB" dirty="0" smtClean="0"/>
              <a:t>make </a:t>
            </a:r>
            <a:r>
              <a:rPr lang="en-GB" dirty="0"/>
              <a:t>suggestions regarding how to apply for a </a:t>
            </a:r>
            <a:r>
              <a:rPr lang="en-GB" dirty="0" smtClean="0"/>
              <a:t>job</a:t>
            </a:r>
            <a:r>
              <a:rPr lang="sr-Latn-RS" dirty="0" smtClean="0"/>
              <a:t> and how to write good CV</a:t>
            </a:r>
            <a:r>
              <a:rPr lang="en-GB" dirty="0" smtClean="0"/>
              <a:t>. </a:t>
            </a:r>
            <a:endParaRPr lang="sr-Latn-RS" dirty="0" smtClean="0"/>
          </a:p>
          <a:p>
            <a:pPr lvl="3"/>
            <a:r>
              <a:rPr lang="sr-Latn-RS" dirty="0" smtClean="0"/>
              <a:t>Parents will be able to </a:t>
            </a:r>
            <a:r>
              <a:rPr lang="en-GB" dirty="0" smtClean="0"/>
              <a:t>join </a:t>
            </a:r>
            <a:r>
              <a:rPr lang="en-GB" dirty="0"/>
              <a:t>the discussions during the writing of scenarios </a:t>
            </a:r>
            <a:r>
              <a:rPr lang="sr-Latn-RS" dirty="0" smtClean="0"/>
              <a:t>on </a:t>
            </a:r>
            <a:r>
              <a:rPr lang="sr-Latn-RS" dirty="0"/>
              <a:t>to job interview</a:t>
            </a:r>
            <a:r>
              <a:rPr lang="sr-Latn-RS" dirty="0" smtClean="0"/>
              <a:t>.</a:t>
            </a:r>
          </a:p>
          <a:p>
            <a:pPr lvl="3"/>
            <a:r>
              <a:rPr lang="sr-Latn-RS" dirty="0"/>
              <a:t>Parents will </a:t>
            </a:r>
            <a:r>
              <a:rPr lang="en-GB" dirty="0" smtClean="0"/>
              <a:t>be </a:t>
            </a:r>
            <a:r>
              <a:rPr lang="en-GB" dirty="0"/>
              <a:t>able to join the discussions </a:t>
            </a:r>
            <a:r>
              <a:rPr lang="sr-Latn-RS" dirty="0" smtClean="0"/>
              <a:t>between teacher and students.</a:t>
            </a:r>
            <a:endParaRPr lang="en-US" dirty="0" smtClean="0"/>
          </a:p>
          <a:p>
            <a:pPr lvl="1">
              <a:buFont typeface="Courier New" panose="02070309020205020404" pitchFamily="49" charset="0"/>
              <a:buChar char="o"/>
            </a:pPr>
            <a:r>
              <a:rPr lang="en-US" dirty="0" smtClean="0"/>
              <a:t>Which school needs does their engagement in this scenario intend to serve?</a:t>
            </a:r>
            <a:endParaRPr lang="sr-Latn-RS" dirty="0" smtClean="0"/>
          </a:p>
          <a:p>
            <a:pPr lvl="2">
              <a:buFont typeface="Courier New" panose="02070309020205020404" pitchFamily="49" charset="0"/>
              <a:buChar char="o"/>
            </a:pPr>
            <a:r>
              <a:rPr lang="en-GB" dirty="0"/>
              <a:t>to make parents to understand that the role of computers are increasing on all levels in the students life</a:t>
            </a:r>
            <a:r>
              <a:rPr lang="en-GB" dirty="0" smtClean="0"/>
              <a:t>.</a:t>
            </a:r>
            <a:endParaRPr lang="sr-Latn-RS" dirty="0" smtClean="0"/>
          </a:p>
          <a:p>
            <a:pPr lvl="2">
              <a:buFont typeface="Courier New" panose="02070309020205020404" pitchFamily="49" charset="0"/>
              <a:buChar char="o"/>
            </a:pPr>
            <a:r>
              <a:rPr lang="en-US" dirty="0" smtClean="0"/>
              <a:t>to </a:t>
            </a:r>
            <a:r>
              <a:rPr lang="sr-Latn-RS" dirty="0" smtClean="0"/>
              <a:t>introduce and </a:t>
            </a:r>
            <a:r>
              <a:rPr lang="en-US" dirty="0" smtClean="0"/>
              <a:t>inform </a:t>
            </a:r>
            <a:r>
              <a:rPr lang="en-US" dirty="0"/>
              <a:t>parents about </a:t>
            </a:r>
            <a:r>
              <a:rPr lang="en-US" dirty="0" smtClean="0"/>
              <a:t>eLearning</a:t>
            </a:r>
            <a:r>
              <a:rPr lang="sr-Latn-RS" dirty="0" smtClean="0"/>
              <a:t> platform</a:t>
            </a:r>
            <a:endParaRPr lang="en-US" dirty="0"/>
          </a:p>
          <a:p>
            <a:pPr lvl="1"/>
            <a:endParaRPr lang="en-US" dirty="0"/>
          </a:p>
          <a:p>
            <a:pPr marL="457200" lvl="1" indent="0">
              <a:buNone/>
            </a:pPr>
            <a:endParaRPr lang="en-US" dirty="0"/>
          </a:p>
          <a:p>
            <a:endParaRPr lang="en-US" dirty="0" smtClean="0"/>
          </a:p>
          <a:p>
            <a:endParaRPr lang="el-GR" dirty="0"/>
          </a:p>
        </p:txBody>
      </p:sp>
    </p:spTree>
    <p:extLst>
      <p:ext uri="{BB962C8B-B14F-4D97-AF65-F5344CB8AC3E}">
        <p14:creationId xmlns:p14="http://schemas.microsoft.com/office/powerpoint/2010/main" val="351387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Parental engagement </a:t>
            </a:r>
            <a:endParaRPr lang="el-GR" b="1" dirty="0"/>
          </a:p>
        </p:txBody>
      </p:sp>
      <p:sp>
        <p:nvSpPr>
          <p:cNvPr id="3" name="Content Placeholder 2"/>
          <p:cNvSpPr>
            <a:spLocks noGrp="1"/>
          </p:cNvSpPr>
          <p:nvPr>
            <p:ph idx="1"/>
          </p:nvPr>
        </p:nvSpPr>
        <p:spPr>
          <a:xfrm>
            <a:off x="251520" y="1484784"/>
            <a:ext cx="8568952" cy="4968552"/>
          </a:xfrm>
        </p:spPr>
        <p:txBody>
          <a:bodyPr>
            <a:normAutofit/>
          </a:bodyPr>
          <a:lstStyle/>
          <a:p>
            <a:r>
              <a:rPr lang="en-US" dirty="0" smtClean="0"/>
              <a:t>What are the expected benefits from parents’ engagement in this scenario? </a:t>
            </a:r>
            <a:endParaRPr lang="sr-Latn-RS" dirty="0" smtClean="0"/>
          </a:p>
          <a:p>
            <a:pPr lvl="1"/>
            <a:r>
              <a:rPr lang="sr-Latn-RS" dirty="0" smtClean="0"/>
              <a:t>T</a:t>
            </a:r>
            <a:r>
              <a:rPr lang="en-US" dirty="0" smtClean="0"/>
              <a:t>he </a:t>
            </a:r>
            <a:r>
              <a:rPr lang="en-US" dirty="0"/>
              <a:t>better understanding </a:t>
            </a:r>
            <a:r>
              <a:rPr lang="en-GB" dirty="0"/>
              <a:t>the needs of their children</a:t>
            </a:r>
            <a:r>
              <a:rPr lang="sr-Latn-RS" dirty="0" smtClean="0"/>
              <a:t>.</a:t>
            </a:r>
            <a:endParaRPr lang="en-US" dirty="0"/>
          </a:p>
          <a:p>
            <a:pPr lvl="1"/>
            <a:r>
              <a:rPr lang="en-GB" dirty="0"/>
              <a:t>To collaborate with teachers and school administration in creating </a:t>
            </a:r>
            <a:r>
              <a:rPr lang="en-GB" dirty="0" smtClean="0"/>
              <a:t>curriculum</a:t>
            </a:r>
            <a:r>
              <a:rPr lang="sr-Latn-RS" dirty="0" smtClean="0"/>
              <a:t>.</a:t>
            </a:r>
          </a:p>
          <a:p>
            <a:pPr lvl="1"/>
            <a:r>
              <a:rPr lang="sr-Latn-RS" dirty="0"/>
              <a:t>Looking for jobs</a:t>
            </a:r>
            <a:endParaRPr lang="en-US" dirty="0"/>
          </a:p>
          <a:p>
            <a:pPr marL="457200" lvl="1" indent="0">
              <a:buNone/>
            </a:pPr>
            <a:endParaRPr lang="en-US" dirty="0"/>
          </a:p>
          <a:p>
            <a:endParaRPr lang="en-US" dirty="0" smtClean="0"/>
          </a:p>
          <a:p>
            <a:endParaRPr lang="el-GR" dirty="0"/>
          </a:p>
        </p:txBody>
      </p:sp>
    </p:spTree>
    <p:extLst>
      <p:ext uri="{BB962C8B-B14F-4D97-AF65-F5344CB8AC3E}">
        <p14:creationId xmlns:p14="http://schemas.microsoft.com/office/powerpoint/2010/main" val="1235073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Phase 1: Preparation  </a:t>
            </a:r>
            <a:endParaRPr lang="el-GR" b="1" dirty="0"/>
          </a:p>
        </p:txBody>
      </p:sp>
      <p:sp>
        <p:nvSpPr>
          <p:cNvPr id="3" name="Content Placeholder 2"/>
          <p:cNvSpPr>
            <a:spLocks noGrp="1"/>
          </p:cNvSpPr>
          <p:nvPr>
            <p:ph idx="1"/>
          </p:nvPr>
        </p:nvSpPr>
        <p:spPr>
          <a:xfrm>
            <a:off x="251520" y="1484784"/>
            <a:ext cx="8568952" cy="4104456"/>
          </a:xfrm>
        </p:spPr>
        <p:txBody>
          <a:bodyPr>
            <a:normAutofit/>
          </a:bodyPr>
          <a:lstStyle/>
          <a:p>
            <a:r>
              <a:rPr lang="en-US" dirty="0" smtClean="0"/>
              <a:t>Please describe the preparation that the teacher needs to do before implementing the scenario. Define steps and activities, if applicable.</a:t>
            </a:r>
          </a:p>
          <a:p>
            <a:pPr lvl="1"/>
            <a:endParaRPr lang="en-US" dirty="0" smtClean="0"/>
          </a:p>
          <a:p>
            <a:pPr lvl="1"/>
            <a:r>
              <a:rPr lang="sr-Latn-RS" sz="1800" dirty="0" smtClean="0"/>
              <a:t>Create and o</a:t>
            </a:r>
            <a:r>
              <a:rPr lang="en-GB" sz="1800" dirty="0" smtClean="0"/>
              <a:t>pen </a:t>
            </a:r>
            <a:r>
              <a:rPr lang="en-GB" sz="1800" dirty="0"/>
              <a:t>premium accounts in Second Life. </a:t>
            </a:r>
          </a:p>
          <a:p>
            <a:pPr lvl="1"/>
            <a:r>
              <a:rPr lang="sr-Latn-RS" sz="1800" dirty="0" smtClean="0"/>
              <a:t>Moderation of </a:t>
            </a:r>
            <a:r>
              <a:rPr lang="en-GB" sz="1800" dirty="0" smtClean="0"/>
              <a:t>location </a:t>
            </a:r>
            <a:r>
              <a:rPr lang="en-GB" sz="1800" dirty="0"/>
              <a:t>in Second Life </a:t>
            </a:r>
            <a:r>
              <a:rPr lang="sr-Latn-RS" sz="1800" dirty="0" smtClean="0"/>
              <a:t>–Koliba</a:t>
            </a:r>
            <a:endParaRPr lang="en-GB" sz="1800" dirty="0"/>
          </a:p>
          <a:p>
            <a:pPr lvl="1"/>
            <a:r>
              <a:rPr lang="en-GB" sz="1800" dirty="0" smtClean="0"/>
              <a:t>Installation </a:t>
            </a:r>
            <a:r>
              <a:rPr lang="sr-Latn-RS" sz="1800" dirty="0" smtClean="0"/>
              <a:t>of </a:t>
            </a:r>
            <a:r>
              <a:rPr lang="en-GB" sz="1800" dirty="0" err="1" smtClean="0"/>
              <a:t>Sloodle</a:t>
            </a:r>
            <a:r>
              <a:rPr lang="en-GB" sz="1800" dirty="0" smtClean="0"/>
              <a:t> </a:t>
            </a:r>
            <a:r>
              <a:rPr lang="en-GB" sz="1800" dirty="0"/>
              <a:t>- module for connecting electronic learning </a:t>
            </a:r>
            <a:r>
              <a:rPr lang="en-GB" sz="1800" dirty="0" smtClean="0"/>
              <a:t>platform</a:t>
            </a:r>
            <a:r>
              <a:rPr lang="sr-Latn-RS" sz="1800" dirty="0" smtClean="0"/>
              <a:t>s</a:t>
            </a:r>
            <a:r>
              <a:rPr lang="en-GB" sz="1800" dirty="0" smtClean="0"/>
              <a:t> </a:t>
            </a:r>
            <a:r>
              <a:rPr lang="en-GB" sz="1800" dirty="0"/>
              <a:t>Moodle and Second Life </a:t>
            </a:r>
            <a:r>
              <a:rPr lang="sr-Latn-RS" sz="1800" dirty="0" smtClean="0"/>
              <a:t>– virtual world</a:t>
            </a:r>
            <a:endParaRPr lang="en-GB" sz="1800" dirty="0"/>
          </a:p>
          <a:p>
            <a:pPr lvl="1"/>
            <a:r>
              <a:rPr lang="sr-Latn-RS" sz="1800" dirty="0" smtClean="0"/>
              <a:t>C</a:t>
            </a:r>
            <a:r>
              <a:rPr lang="en-GB" sz="1800" dirty="0" err="1" smtClean="0"/>
              <a:t>reat</a:t>
            </a:r>
            <a:r>
              <a:rPr lang="sr-Latn-RS" sz="1800" dirty="0" smtClean="0"/>
              <a:t>e</a:t>
            </a:r>
            <a:r>
              <a:rPr lang="en-GB" sz="1800" dirty="0" smtClean="0"/>
              <a:t> </a:t>
            </a:r>
            <a:r>
              <a:rPr lang="sr-Latn-RS" sz="1800" dirty="0" smtClean="0"/>
              <a:t>the</a:t>
            </a:r>
            <a:r>
              <a:rPr lang="en-GB" sz="1800" dirty="0" smtClean="0"/>
              <a:t> </a:t>
            </a:r>
            <a:r>
              <a:rPr lang="en-GB" sz="1800" dirty="0"/>
              <a:t>teaching materials, </a:t>
            </a:r>
            <a:r>
              <a:rPr lang="en-GB" sz="1800" dirty="0" smtClean="0"/>
              <a:t>instructions,</a:t>
            </a:r>
            <a:r>
              <a:rPr lang="sr-Latn-RS" sz="1800" dirty="0" smtClean="0"/>
              <a:t> </a:t>
            </a:r>
            <a:r>
              <a:rPr lang="en-GB" sz="1800" dirty="0" err="1" smtClean="0"/>
              <a:t>Sludl</a:t>
            </a:r>
            <a:r>
              <a:rPr lang="en-GB" sz="1800" dirty="0" smtClean="0"/>
              <a:t> facilities.</a:t>
            </a:r>
            <a:endParaRPr lang="en-US" sz="1800" dirty="0"/>
          </a:p>
          <a:p>
            <a:pPr lvl="1"/>
            <a:endParaRPr lang="en-US" dirty="0"/>
          </a:p>
          <a:p>
            <a:pPr marL="457200" lvl="1" indent="0">
              <a:buNone/>
            </a:pPr>
            <a:endParaRPr lang="en-US" dirty="0"/>
          </a:p>
          <a:p>
            <a:endParaRPr lang="en-US" dirty="0" smtClean="0"/>
          </a:p>
          <a:p>
            <a:endParaRPr lang="el-GR" dirty="0"/>
          </a:p>
        </p:txBody>
      </p:sp>
    </p:spTree>
    <p:extLst>
      <p:ext uri="{BB962C8B-B14F-4D97-AF65-F5344CB8AC3E}">
        <p14:creationId xmlns:p14="http://schemas.microsoft.com/office/powerpoint/2010/main" val="104022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438</TotalTime>
  <Words>1166</Words>
  <Application>Microsoft Office PowerPoint</Application>
  <PresentationFormat>On-screen Show (4:3)</PresentationFormat>
  <Paragraphs>139</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Summer</vt:lpstr>
      <vt:lpstr>Document</vt:lpstr>
      <vt:lpstr>Open Discovery Space Summer School 2014 Marathon, Greece, July 13-18 </vt:lpstr>
      <vt:lpstr>Basic info on the scenario:</vt:lpstr>
      <vt:lpstr>Educational objectives and pupils’ competences targeted: </vt:lpstr>
      <vt:lpstr> Pupils’ ages: </vt:lpstr>
      <vt:lpstr>Curriculum areas/ domains involved: </vt:lpstr>
      <vt:lpstr>Which school needs does your scenario address?  </vt:lpstr>
      <vt:lpstr>Parental engagement </vt:lpstr>
      <vt:lpstr>Parental engagement </vt:lpstr>
      <vt:lpstr>Phase 1: Preparation  </vt:lpstr>
      <vt:lpstr>Phase 2: Implementation   </vt:lpstr>
      <vt:lpstr>Phase 2: Assessment   </vt:lpstr>
      <vt:lpstr>Resources</vt:lpstr>
      <vt:lpstr>Resources – Cont.</vt:lpstr>
      <vt:lpstr>Resources –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Discovery Space Summer Academy 2014</dc:title>
  <dc:creator>Chelioti Eleni</dc:creator>
  <cp:lastModifiedBy>pc2012</cp:lastModifiedBy>
  <cp:revision>26</cp:revision>
  <dcterms:created xsi:type="dcterms:W3CDTF">2014-06-12T09:44:21Z</dcterms:created>
  <dcterms:modified xsi:type="dcterms:W3CDTF">2014-07-04T17:41:08Z</dcterms:modified>
</cp:coreProperties>
</file>