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F9B18-C178-454A-B2C4-5180EBDA6A70}" type="datetimeFigureOut">
              <a:rPr lang="el-GR" smtClean="0"/>
              <a:pPr/>
              <a:t>4/7/2014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7838221-Uses-of-Mathematics-in-daily-life.ppt" TargetMode="External"/><Relationship Id="rId2" Type="http://schemas.openxmlformats.org/officeDocument/2006/relationships/hyperlink" Target="http://weusemath.byu.ed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taff.vu.edu.au/mcaonline/units/percent/pereve.html" TargetMode="External"/><Relationship Id="rId4" Type="http://schemas.openxmlformats.org/officeDocument/2006/relationships/hyperlink" Target="http://portal.opendiscoveryspace.eu/sites/default/files/school_wow_part1.pdf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elioti\AppData\Local\Microsoft\Windows\Temporary Internet Files\Content.Outlook\N0GO5AO6\COSMOS_BA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1" y="260648"/>
            <a:ext cx="8686800" cy="3024336"/>
          </a:xfrm>
        </p:spPr>
        <p:txBody>
          <a:bodyPr/>
          <a:lstStyle/>
          <a:p>
            <a:pPr algn="ctr"/>
            <a:r>
              <a:rPr lang="en-US" dirty="0" smtClean="0"/>
              <a:t>Open Discovery Space Summer School 2014</a:t>
            </a:r>
            <a:br>
              <a:rPr lang="en-US" dirty="0" smtClean="0"/>
            </a:br>
            <a:r>
              <a:rPr lang="en-US" sz="2000" dirty="0" smtClean="0"/>
              <a:t>Marathon, Greece, July 13-18 </a:t>
            </a:r>
            <a:endParaRPr lang="el-GR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2507" y="3573016"/>
            <a:ext cx="5760640" cy="82809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Educational Scenario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525" y="39288"/>
            <a:ext cx="2206947" cy="581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748" y="4817426"/>
            <a:ext cx="1940056" cy="1371604"/>
          </a:xfrm>
          <a:prstGeom prst="rect">
            <a:avLst/>
          </a:prstGeom>
        </p:spPr>
      </p:pic>
      <p:pic>
        <p:nvPicPr>
          <p:cNvPr id="1027" name="Picture 3" descr="C:\Users\chelioti\AppData\Local\Microsoft\Windows\Temporary Internet Files\Content.Outlook\N0GO5AO6\TRANSIt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74260"/>
            <a:ext cx="961689" cy="935001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elioti\AppData\Local\Microsoft\Windows\Temporary Internet Files\Content.Outlook\N0GO5AO6\UDL_LOGO_TE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352" y="4866063"/>
            <a:ext cx="1290382" cy="94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13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Implementation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2002" y="2348880"/>
            <a:ext cx="856895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Please describe the preparation that the teacher needs to do before implementing the scenario. Define steps and activities, if applicable.</a:t>
            </a:r>
          </a:p>
          <a:p>
            <a:pPr marL="457200" lvl="1" indent="0">
              <a:buFont typeface="Wingdings 2" charset="2"/>
              <a:buNone/>
            </a:pPr>
            <a:r>
              <a:rPr lang="en-US" sz="1800" dirty="0">
                <a:solidFill>
                  <a:srgbClr val="002060"/>
                </a:solidFill>
              </a:rPr>
              <a:t>1. Analyze the application of mathematics in economics, industry, art, architecture. </a:t>
            </a:r>
          </a:p>
          <a:p>
            <a:pPr marL="457200" lvl="1" indent="0">
              <a:buFont typeface="Wingdings 2" charset="2"/>
              <a:buNone/>
            </a:pPr>
            <a:r>
              <a:rPr lang="en-US" sz="1800" dirty="0">
                <a:solidFill>
                  <a:srgbClr val="002060"/>
                </a:solidFill>
              </a:rPr>
              <a:t>2. Determine the parents whose </a:t>
            </a:r>
            <a:r>
              <a:rPr lang="en-US" sz="1800" dirty="0" smtClean="0">
                <a:solidFill>
                  <a:srgbClr val="002060"/>
                </a:solidFill>
              </a:rPr>
              <a:t>profession is </a:t>
            </a:r>
            <a:r>
              <a:rPr lang="en-US" sz="1800" dirty="0">
                <a:solidFill>
                  <a:srgbClr val="002060"/>
                </a:solidFill>
              </a:rPr>
              <a:t>in relation to mathematics. </a:t>
            </a:r>
          </a:p>
          <a:p>
            <a:pPr marL="457200" lvl="1" indent="0">
              <a:buFont typeface="Wingdings 2" charset="2"/>
              <a:buNone/>
            </a:pPr>
            <a:r>
              <a:rPr lang="en-US" sz="1800" dirty="0">
                <a:solidFill>
                  <a:srgbClr val="002060"/>
                </a:solidFill>
              </a:rPr>
              <a:t>3. Make contact and appointment with the parents. </a:t>
            </a:r>
          </a:p>
          <a:p>
            <a:pPr marL="457200" lvl="1" indent="0">
              <a:buFont typeface="Wingdings 2" charset="2"/>
              <a:buNone/>
            </a:pPr>
            <a:r>
              <a:rPr lang="en-US" sz="1800" dirty="0">
                <a:solidFill>
                  <a:srgbClr val="002060"/>
                </a:solidFill>
              </a:rPr>
              <a:t>4. Make a plan of lesson in which the parents will take part.</a:t>
            </a:r>
          </a:p>
          <a:p>
            <a:pPr lvl="1"/>
            <a:endParaRPr lang="en-US" sz="1800" dirty="0" smtClean="0"/>
          </a:p>
          <a:p>
            <a:pPr marL="457200" lvl="1" indent="0">
              <a:buFont typeface="Wingdings 2" charset="2"/>
              <a:buNone/>
            </a:pPr>
            <a:endParaRPr lang="en-US" sz="1800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25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Assessment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2454" y="2780928"/>
            <a:ext cx="856895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Please describe how you intend to assess the outcomes of the scenario. Define steps and activities, if applicable.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sz="1800" dirty="0">
                <a:solidFill>
                  <a:srgbClr val="002060"/>
                </a:solidFill>
              </a:rPr>
              <a:t>1. Choose two classes - one experimental and the other control.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2060"/>
                </a:solidFill>
              </a:rPr>
              <a:t>2. Hold a class with a parent in the experimental section, but without parents in a control class.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2060"/>
                </a:solidFill>
              </a:rPr>
              <a:t>3. Develop a survey for students. In the survey highlight the importance and benefits of </a:t>
            </a:r>
            <a:r>
              <a:rPr lang="en-US" sz="1800" dirty="0" smtClean="0">
                <a:solidFill>
                  <a:srgbClr val="002060"/>
                </a:solidFill>
              </a:rPr>
              <a:t>the learned </a:t>
            </a:r>
            <a:r>
              <a:rPr lang="en-US" sz="1800" dirty="0">
                <a:solidFill>
                  <a:srgbClr val="002060"/>
                </a:solidFill>
              </a:rPr>
              <a:t>lesson.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2060"/>
                </a:solidFill>
              </a:rPr>
              <a:t>4. Conduct a survey in both departments.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2060"/>
                </a:solidFill>
              </a:rPr>
              <a:t>5. Compare the results of the survey.</a:t>
            </a:r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sz="1600" dirty="0" smtClean="0"/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7625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Resources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3" y="1268760"/>
            <a:ext cx="9036496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500" dirty="0" smtClean="0"/>
              <a:t>Please identify </a:t>
            </a:r>
            <a:r>
              <a:rPr lang="en-US" sz="4500" b="1" dirty="0" smtClean="0"/>
              <a:t>at least 5 resources </a:t>
            </a:r>
            <a:r>
              <a:rPr lang="en-US" sz="4500" dirty="0" smtClean="0"/>
              <a:t>(links, files </a:t>
            </a:r>
            <a:r>
              <a:rPr lang="en-US" sz="4500" dirty="0" err="1" smtClean="0"/>
              <a:t>etc</a:t>
            </a:r>
            <a:r>
              <a:rPr lang="en-US" sz="4500" dirty="0" smtClean="0"/>
              <a:t>) that will be used in the scenario. You are advised to look for relevant resources on the ODS portal. You can also add external resources. </a:t>
            </a:r>
          </a:p>
          <a:p>
            <a:pPr marL="457200" lvl="1" indent="0">
              <a:buNone/>
            </a:pPr>
            <a:endParaRPr lang="en-US" sz="4500" dirty="0" smtClean="0">
              <a:solidFill>
                <a:srgbClr val="002060"/>
              </a:solidFill>
            </a:endParaRPr>
          </a:p>
          <a:p>
            <a:pPr marL="1371600" lvl="1" indent="-914400">
              <a:buAutoNum type="arabicPeriod"/>
            </a:pPr>
            <a:r>
              <a:rPr lang="en-US" sz="4500" dirty="0" smtClean="0">
                <a:solidFill>
                  <a:srgbClr val="002060"/>
                </a:solidFill>
                <a:hlinkClick r:id="rId2"/>
              </a:rPr>
              <a:t>http</a:t>
            </a:r>
            <a:r>
              <a:rPr lang="en-US" sz="4500" dirty="0">
                <a:solidFill>
                  <a:srgbClr val="002060"/>
                </a:solidFill>
                <a:hlinkClick r:id="rId2"/>
              </a:rPr>
              <a:t>://weusemath.byu.edu</a:t>
            </a:r>
            <a:r>
              <a:rPr lang="en-US" sz="4500" dirty="0" smtClean="0">
                <a:solidFill>
                  <a:srgbClr val="002060"/>
                </a:solidFill>
                <a:hlinkClick r:id="rId2"/>
              </a:rPr>
              <a:t>/</a:t>
            </a:r>
            <a:endParaRPr lang="en-US" sz="4500" dirty="0" smtClean="0">
              <a:solidFill>
                <a:srgbClr val="002060"/>
              </a:solidFill>
            </a:endParaRPr>
          </a:p>
          <a:p>
            <a:pPr marL="1371600" lvl="1" indent="-914400">
              <a:buAutoNum type="arabicPeriod"/>
            </a:pPr>
            <a:endParaRPr lang="en-US" sz="4500" dirty="0" smtClean="0">
              <a:solidFill>
                <a:srgbClr val="002060"/>
              </a:solidFill>
            </a:endParaRPr>
          </a:p>
          <a:p>
            <a:pPr marL="1371600" lvl="1" indent="-914400">
              <a:buFont typeface="+mj-lt"/>
              <a:buAutoNum type="arabicPeriod"/>
            </a:pPr>
            <a:r>
              <a:rPr lang="en-US" sz="4500" dirty="0" smtClean="0">
                <a:solidFill>
                  <a:srgbClr val="002060"/>
                </a:solidFill>
                <a:hlinkClick r:id="rId3" action="ppaction://hlinkpres?slideindex=1&amp;slidetitle="/>
              </a:rPr>
              <a:t>7838221-Uses-of-Mathematics-in-daily-life.ppt</a:t>
            </a:r>
            <a:endParaRPr lang="en-US" sz="4500" dirty="0">
              <a:solidFill>
                <a:srgbClr val="002060"/>
              </a:solidFill>
            </a:endParaRPr>
          </a:p>
          <a:p>
            <a:pPr marL="1371600" lvl="1" indent="-914400">
              <a:buFont typeface="+mj-lt"/>
              <a:buAutoNum type="arabicPeriod"/>
            </a:pPr>
            <a:endParaRPr lang="en-US" sz="4500" dirty="0" smtClean="0">
              <a:solidFill>
                <a:srgbClr val="002060"/>
              </a:solidFill>
            </a:endParaRPr>
          </a:p>
          <a:p>
            <a:pPr marL="1371600" lvl="1" indent="-914400">
              <a:buFont typeface="+mj-lt"/>
              <a:buAutoNum type="arabicPeriod"/>
            </a:pPr>
            <a:r>
              <a:rPr lang="en-US" sz="4500" dirty="0" smtClean="0">
                <a:solidFill>
                  <a:srgbClr val="002060"/>
                </a:solidFill>
                <a:hlinkClick r:id="rId4"/>
              </a:rPr>
              <a:t>http</a:t>
            </a:r>
            <a:r>
              <a:rPr lang="en-US" sz="4500" dirty="0">
                <a:solidFill>
                  <a:srgbClr val="002060"/>
                </a:solidFill>
                <a:hlinkClick r:id="rId4"/>
              </a:rPr>
              <a:t>://</a:t>
            </a:r>
            <a:r>
              <a:rPr lang="en-US" sz="4500" dirty="0" smtClean="0">
                <a:solidFill>
                  <a:srgbClr val="002060"/>
                </a:solidFill>
                <a:hlinkClick r:id="rId4"/>
              </a:rPr>
              <a:t>portal.opendiscoveryspace.eu/sites/default/files/school_wow_part1.pdf</a:t>
            </a:r>
            <a:endParaRPr lang="en-US" sz="45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500" dirty="0">
                <a:solidFill>
                  <a:srgbClr val="002060"/>
                </a:solidFill>
              </a:rPr>
              <a:t>	</a:t>
            </a:r>
            <a:r>
              <a:rPr lang="en-US" sz="4500" dirty="0" smtClean="0">
                <a:solidFill>
                  <a:srgbClr val="002060"/>
                </a:solidFill>
              </a:rPr>
              <a:t>4.  </a:t>
            </a:r>
            <a:r>
              <a:rPr lang="en-US" sz="4500" dirty="0" smtClean="0">
                <a:solidFill>
                  <a:srgbClr val="002060"/>
                </a:solidFill>
                <a:hlinkClick r:id="rId5"/>
              </a:rPr>
              <a:t>http</a:t>
            </a:r>
            <a:r>
              <a:rPr lang="en-US" sz="4500" dirty="0">
                <a:solidFill>
                  <a:srgbClr val="002060"/>
                </a:solidFill>
                <a:hlinkClick r:id="rId5"/>
              </a:rPr>
              <a:t>://</a:t>
            </a:r>
            <a:r>
              <a:rPr lang="en-US" sz="4500" dirty="0" smtClean="0">
                <a:solidFill>
                  <a:srgbClr val="002060"/>
                </a:solidFill>
                <a:hlinkClick r:id="rId5"/>
              </a:rPr>
              <a:t>www.staff.vu.edu.au/mcaonline/units/percent/pereve.html</a:t>
            </a:r>
            <a:endParaRPr lang="en-US" sz="45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500" dirty="0" smtClean="0">
                <a:solidFill>
                  <a:srgbClr val="002060"/>
                </a:solidFill>
              </a:rPr>
              <a:t>	5</a:t>
            </a:r>
            <a:r>
              <a:rPr lang="en-US" sz="4500" dirty="0">
                <a:solidFill>
                  <a:srgbClr val="002060"/>
                </a:solidFill>
              </a:rPr>
              <a:t>. http://portal.opendiscoveryspace.eu/sites/default/files/second_survey_school_and_wow.pdf</a:t>
            </a:r>
            <a:endParaRPr lang="en-US" sz="4500" dirty="0" smtClean="0">
              <a:solidFill>
                <a:srgbClr val="00206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9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you wish, please, add any other specifications or guidelines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13360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This scenario can be applied to various </a:t>
            </a:r>
            <a:r>
              <a:rPr lang="en-US" b="1" dirty="0" smtClean="0">
                <a:solidFill>
                  <a:srgbClr val="002060"/>
                </a:solidFill>
              </a:rPr>
              <a:t>lessons of </a:t>
            </a:r>
            <a:r>
              <a:rPr lang="en-US" b="1" dirty="0">
                <a:solidFill>
                  <a:srgbClr val="002060"/>
                </a:solidFill>
              </a:rPr>
              <a:t>mathematics,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in </a:t>
            </a:r>
            <a:r>
              <a:rPr lang="en-US" b="1" dirty="0">
                <a:solidFill>
                  <a:srgbClr val="002060"/>
                </a:solidFill>
              </a:rPr>
              <a:t>different grades. </a:t>
            </a:r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It </a:t>
            </a:r>
            <a:r>
              <a:rPr lang="en-US" b="1" dirty="0">
                <a:solidFill>
                  <a:srgbClr val="002060"/>
                </a:solidFill>
              </a:rPr>
              <a:t>can </a:t>
            </a:r>
            <a:r>
              <a:rPr lang="en-US" b="1" dirty="0" smtClean="0">
                <a:solidFill>
                  <a:srgbClr val="002060"/>
                </a:solidFill>
              </a:rPr>
              <a:t>be also used </a:t>
            </a:r>
            <a:r>
              <a:rPr lang="en-US" b="1" dirty="0">
                <a:solidFill>
                  <a:srgbClr val="002060"/>
                </a:solidFill>
              </a:rPr>
              <a:t>for </a:t>
            </a:r>
            <a:r>
              <a:rPr lang="en-US" b="1" dirty="0" smtClean="0">
                <a:solidFill>
                  <a:srgbClr val="002060"/>
                </a:solidFill>
              </a:rPr>
              <a:t>the other </a:t>
            </a:r>
            <a:r>
              <a:rPr lang="en-US" b="1" dirty="0">
                <a:solidFill>
                  <a:srgbClr val="002060"/>
                </a:solidFill>
              </a:rPr>
              <a:t>subjects.</a:t>
            </a:r>
            <a:endParaRPr lang="sr-Latn-R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85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Basic info on the scenario: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208912" cy="5256584"/>
          </a:xfrm>
        </p:spPr>
        <p:txBody>
          <a:bodyPr>
            <a:noAutofit/>
          </a:bodyPr>
          <a:lstStyle/>
          <a:p>
            <a:r>
              <a:rPr lang="en-US" dirty="0"/>
              <a:t>Name of </a:t>
            </a:r>
            <a:r>
              <a:rPr lang="en-US" dirty="0" smtClean="0"/>
              <a:t>participant: </a:t>
            </a:r>
            <a:r>
              <a:rPr lang="en-US" dirty="0" err="1" smtClean="0">
                <a:solidFill>
                  <a:srgbClr val="002060"/>
                </a:solidFill>
              </a:rPr>
              <a:t>Jasna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Markovic</a:t>
            </a:r>
            <a:r>
              <a:rPr lang="en-US" dirty="0" smtClean="0"/>
              <a:t>  </a:t>
            </a:r>
            <a:endParaRPr lang="en-US" dirty="0"/>
          </a:p>
          <a:p>
            <a:r>
              <a:rPr lang="en-US" dirty="0" smtClean="0"/>
              <a:t>School:  </a:t>
            </a:r>
            <a:r>
              <a:rPr lang="en-US" dirty="0" smtClean="0">
                <a:solidFill>
                  <a:srgbClr val="002060"/>
                </a:solidFill>
              </a:rPr>
              <a:t>Grammar </a:t>
            </a:r>
            <a:r>
              <a:rPr lang="en-US" dirty="0">
                <a:solidFill>
                  <a:srgbClr val="002060"/>
                </a:solidFill>
              </a:rPr>
              <a:t>School </a:t>
            </a:r>
            <a:r>
              <a:rPr lang="en-US" dirty="0" err="1">
                <a:solidFill>
                  <a:srgbClr val="002060"/>
                </a:solidFill>
              </a:rPr>
              <a:t>Lazarevac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/>
              <a:t>Country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002060"/>
                </a:solidFill>
              </a:rPr>
              <a:t>Serbia</a:t>
            </a:r>
          </a:p>
          <a:p>
            <a:r>
              <a:rPr lang="en-US" dirty="0" smtClean="0"/>
              <a:t>Title of scenario: </a:t>
            </a:r>
            <a:r>
              <a:rPr lang="en-US" b="1" dirty="0" smtClean="0">
                <a:solidFill>
                  <a:srgbClr val="002060"/>
                </a:solidFill>
              </a:rPr>
              <a:t>Where is a math in the jobs of our parents ?</a:t>
            </a:r>
          </a:p>
          <a:p>
            <a:endParaRPr lang="en-US" dirty="0" smtClean="0"/>
          </a:p>
          <a:p>
            <a:r>
              <a:rPr lang="en-US" dirty="0" smtClean="0"/>
              <a:t>Short description/ main idea: </a:t>
            </a:r>
            <a:r>
              <a:rPr lang="en-US" dirty="0" smtClean="0">
                <a:solidFill>
                  <a:srgbClr val="002060"/>
                </a:solidFill>
              </a:rPr>
              <a:t>During the education, students ask themselves so many times : ‘’Why do I have to learn this?’’     Only </a:t>
            </a:r>
            <a:r>
              <a:rPr lang="en-US" dirty="0">
                <a:solidFill>
                  <a:srgbClr val="002060"/>
                </a:solidFill>
              </a:rPr>
              <a:t>parents and teachers together can convince them that the things </a:t>
            </a:r>
            <a:r>
              <a:rPr lang="en-US" dirty="0" smtClean="0">
                <a:solidFill>
                  <a:srgbClr val="002060"/>
                </a:solidFill>
              </a:rPr>
              <a:t>they’re learning now, tomorrow </a:t>
            </a:r>
            <a:r>
              <a:rPr lang="en-US" dirty="0">
                <a:solidFill>
                  <a:srgbClr val="002060"/>
                </a:solidFill>
              </a:rPr>
              <a:t>they will </a:t>
            </a:r>
            <a:r>
              <a:rPr lang="en-US" dirty="0" smtClean="0">
                <a:solidFill>
                  <a:srgbClr val="002060"/>
                </a:solidFill>
              </a:rPr>
              <a:t>use </a:t>
            </a:r>
            <a:r>
              <a:rPr lang="en-US" dirty="0">
                <a:solidFill>
                  <a:srgbClr val="002060"/>
                </a:solidFill>
              </a:rPr>
              <a:t>at work or in everyday </a:t>
            </a:r>
            <a:r>
              <a:rPr lang="en-US" dirty="0" smtClean="0">
                <a:solidFill>
                  <a:srgbClr val="002060"/>
                </a:solidFill>
              </a:rPr>
              <a:t>life.                                                                  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 The </a:t>
            </a:r>
            <a:r>
              <a:rPr lang="en-US" dirty="0">
                <a:solidFill>
                  <a:srgbClr val="002060"/>
                </a:solidFill>
              </a:rPr>
              <a:t>main idea is to invite </a:t>
            </a:r>
            <a:r>
              <a:rPr lang="en-US" dirty="0" smtClean="0">
                <a:solidFill>
                  <a:srgbClr val="002060"/>
                </a:solidFill>
              </a:rPr>
              <a:t>parents </a:t>
            </a:r>
            <a:r>
              <a:rPr lang="en-US" dirty="0">
                <a:solidFill>
                  <a:srgbClr val="002060"/>
                </a:solidFill>
              </a:rPr>
              <a:t>who use math in their job to explain </a:t>
            </a:r>
            <a:r>
              <a:rPr lang="en-US" dirty="0" smtClean="0">
                <a:solidFill>
                  <a:srgbClr val="002060"/>
                </a:solidFill>
              </a:rPr>
              <a:t>how math helps them </a:t>
            </a:r>
            <a:r>
              <a:rPr lang="en-US" dirty="0">
                <a:solidFill>
                  <a:srgbClr val="002060"/>
                </a:solidFill>
              </a:rPr>
              <a:t>in solving specific problems</a:t>
            </a:r>
            <a:r>
              <a:rPr lang="en-US" dirty="0" smtClean="0">
                <a:solidFill>
                  <a:srgbClr val="002060"/>
                </a:solidFill>
              </a:rPr>
              <a:t>. For example – a parent who is an economist </a:t>
            </a:r>
            <a:r>
              <a:rPr lang="en-US" dirty="0">
                <a:solidFill>
                  <a:srgbClr val="002060"/>
                </a:solidFill>
              </a:rPr>
              <a:t>can explain the significance </a:t>
            </a:r>
            <a:r>
              <a:rPr lang="en-US" dirty="0" smtClean="0">
                <a:solidFill>
                  <a:srgbClr val="002060"/>
                </a:solidFill>
              </a:rPr>
              <a:t>of a </a:t>
            </a:r>
            <a:r>
              <a:rPr lang="en-US" dirty="0">
                <a:solidFill>
                  <a:srgbClr val="002060"/>
                </a:solidFill>
              </a:rPr>
              <a:t>percentage account, or </a:t>
            </a:r>
            <a:r>
              <a:rPr lang="en-US" dirty="0" smtClean="0">
                <a:solidFill>
                  <a:srgbClr val="002060"/>
                </a:solidFill>
              </a:rPr>
              <a:t>an engineer </a:t>
            </a:r>
            <a:r>
              <a:rPr lang="en-US" dirty="0">
                <a:solidFill>
                  <a:srgbClr val="002060"/>
                </a:solidFill>
              </a:rPr>
              <a:t>can talk about the application of trigonometric functions in the </a:t>
            </a:r>
            <a:r>
              <a:rPr lang="en-US" dirty="0" smtClean="0">
                <a:solidFill>
                  <a:srgbClr val="002060"/>
                </a:solidFill>
              </a:rPr>
              <a:t>calculation act.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5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125113" cy="924475"/>
          </a:xfrm>
        </p:spPr>
        <p:txBody>
          <a:bodyPr/>
          <a:lstStyle/>
          <a:p>
            <a:r>
              <a:rPr lang="en-US" b="1" dirty="0" smtClean="0"/>
              <a:t>Educational objectives and pupils’ competences targeted: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3501008"/>
            <a:ext cx="8424936" cy="19096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</a:rPr>
              <a:t>Students will understand </a:t>
            </a:r>
            <a:r>
              <a:rPr lang="en-US" sz="1600" b="1" dirty="0" smtClean="0">
                <a:solidFill>
                  <a:srgbClr val="002060"/>
                </a:solidFill>
              </a:rPr>
              <a:t>better 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</a:rPr>
              <a:t>	</a:t>
            </a:r>
          </a:p>
          <a:p>
            <a:r>
              <a:rPr lang="en-US" sz="1600" b="1" dirty="0" smtClean="0">
                <a:solidFill>
                  <a:srgbClr val="002060"/>
                </a:solidFill>
              </a:rPr>
              <a:t>The importance of the percentage and interest </a:t>
            </a:r>
            <a:r>
              <a:rPr lang="en-US" sz="1600" b="1" dirty="0">
                <a:solidFill>
                  <a:srgbClr val="002060"/>
                </a:solidFill>
              </a:rPr>
              <a:t>calculation, trigonometric functions, probability and </a:t>
            </a:r>
            <a:r>
              <a:rPr lang="en-US" sz="1600" b="1" dirty="0" smtClean="0">
                <a:solidFill>
                  <a:srgbClr val="002060"/>
                </a:solidFill>
              </a:rPr>
              <a:t>statistics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endParaRPr lang="en-US" sz="1600" b="1" dirty="0">
              <a:solidFill>
                <a:srgbClr val="002060"/>
              </a:solidFill>
            </a:endParaRPr>
          </a:p>
          <a:p>
            <a:r>
              <a:rPr lang="en-US" sz="1600" b="1" dirty="0">
                <a:solidFill>
                  <a:srgbClr val="002060"/>
                </a:solidFill>
              </a:rPr>
              <a:t>application of mathematics in </a:t>
            </a:r>
            <a:r>
              <a:rPr lang="en-US" sz="1600" b="1" dirty="0" smtClean="0">
                <a:solidFill>
                  <a:srgbClr val="002060"/>
                </a:solidFill>
              </a:rPr>
              <a:t>: economics,  industry, architecture, …</a:t>
            </a:r>
          </a:p>
          <a:p>
            <a:pPr marL="0" indent="0">
              <a:buNone/>
            </a:pPr>
            <a:endParaRPr lang="en-US" sz="1600" b="1" dirty="0" smtClean="0">
              <a:solidFill>
                <a:srgbClr val="002060"/>
              </a:solidFill>
            </a:endParaRPr>
          </a:p>
          <a:p>
            <a:r>
              <a:rPr lang="en-US" sz="1600" b="1" dirty="0">
                <a:solidFill>
                  <a:srgbClr val="002060"/>
                </a:solidFill>
              </a:rPr>
              <a:t>relationship between mathematics and real </a:t>
            </a:r>
            <a:r>
              <a:rPr lang="en-US" sz="1600" b="1" dirty="0" smtClean="0">
                <a:solidFill>
                  <a:srgbClr val="002060"/>
                </a:solidFill>
              </a:rPr>
              <a:t>life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the essence of a business and the professions</a:t>
            </a:r>
          </a:p>
          <a:p>
            <a:endParaRPr lang="en-US" sz="1600" b="1" dirty="0">
              <a:solidFill>
                <a:srgbClr val="002060"/>
              </a:solidFill>
            </a:endParaRPr>
          </a:p>
          <a:p>
            <a:endParaRPr lang="en-US" sz="1600" b="1" dirty="0">
              <a:solidFill>
                <a:srgbClr val="002060"/>
              </a:solidFill>
            </a:endParaRPr>
          </a:p>
          <a:p>
            <a:endParaRPr lang="en-US" sz="1600" b="1" dirty="0" smtClean="0">
              <a:solidFill>
                <a:srgbClr val="002060"/>
              </a:solidFill>
            </a:endParaRPr>
          </a:p>
          <a:p>
            <a:endParaRPr lang="el-GR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25113" cy="924475"/>
          </a:xfrm>
        </p:spPr>
        <p:txBody>
          <a:bodyPr/>
          <a:lstStyle/>
          <a:p>
            <a:r>
              <a:rPr lang="en-US" b="1" dirty="0" smtClean="0"/>
              <a:t> Pupils’ ages: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15616" y="2276872"/>
            <a:ext cx="7125112" cy="901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High </a:t>
            </a:r>
            <a:r>
              <a:rPr lang="en-US" sz="2000" b="1" dirty="0">
                <a:solidFill>
                  <a:srgbClr val="002060"/>
                </a:solidFill>
              </a:rPr>
              <a:t>school students aged 15-19 years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endParaRPr lang="en-US" sz="2000" b="1" dirty="0" smtClean="0">
              <a:solidFill>
                <a:srgbClr val="002060"/>
              </a:solidFill>
            </a:endParaRPr>
          </a:p>
          <a:p>
            <a:endParaRPr lang="el-G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Curriculum areas/ domains involved: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43608" y="2204864"/>
            <a:ext cx="7125112" cy="309634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linking schools and the world of work </a:t>
            </a:r>
          </a:p>
          <a:p>
            <a:r>
              <a:rPr lang="en-US" b="1" dirty="0">
                <a:solidFill>
                  <a:srgbClr val="002060"/>
                </a:solidFill>
              </a:rPr>
              <a:t>development of cooperation between the school and parents </a:t>
            </a:r>
          </a:p>
          <a:p>
            <a:r>
              <a:rPr lang="en-US" b="1" dirty="0">
                <a:solidFill>
                  <a:srgbClr val="002060"/>
                </a:solidFill>
              </a:rPr>
              <a:t>connection with the school curriculum and practices </a:t>
            </a:r>
          </a:p>
          <a:p>
            <a:r>
              <a:rPr lang="en-US" b="1" dirty="0">
                <a:solidFill>
                  <a:srgbClr val="002060"/>
                </a:solidFill>
              </a:rPr>
              <a:t>application of lessons learned</a:t>
            </a: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l-G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21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Which school needs does your scenario address?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3429000"/>
            <a:ext cx="7125112" cy="1405615"/>
          </a:xfrm>
        </p:spPr>
        <p:txBody>
          <a:bodyPr>
            <a:no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This scenario deals with linking the school curriculum with realistic situations. 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r>
              <a:rPr lang="en-US" sz="1400" b="1" dirty="0" smtClean="0">
                <a:solidFill>
                  <a:srgbClr val="002060"/>
                </a:solidFill>
              </a:rPr>
              <a:t>It </a:t>
            </a:r>
            <a:r>
              <a:rPr lang="en-US" sz="1400" b="1" dirty="0">
                <a:solidFill>
                  <a:srgbClr val="002060"/>
                </a:solidFill>
              </a:rPr>
              <a:t>provides a clear </a:t>
            </a:r>
            <a:r>
              <a:rPr lang="en-US" sz="1400" b="1" dirty="0" smtClean="0">
                <a:solidFill>
                  <a:srgbClr val="002060"/>
                </a:solidFill>
              </a:rPr>
              <a:t>picture to students why they have to learn something in  school.</a:t>
            </a:r>
          </a:p>
          <a:p>
            <a:r>
              <a:rPr lang="en-US" sz="1400" b="1" dirty="0" smtClean="0">
                <a:solidFill>
                  <a:srgbClr val="002060"/>
                </a:solidFill>
              </a:rPr>
              <a:t>It helps </a:t>
            </a:r>
            <a:r>
              <a:rPr lang="en-US" sz="1400" b="1" dirty="0">
                <a:solidFill>
                  <a:srgbClr val="002060"/>
                </a:solidFill>
              </a:rPr>
              <a:t>students to understand the essence of </a:t>
            </a:r>
            <a:r>
              <a:rPr lang="en-US" sz="1400" b="1" dirty="0" smtClean="0">
                <a:solidFill>
                  <a:srgbClr val="002060"/>
                </a:solidFill>
              </a:rPr>
              <a:t>a parent’s profession . Thus they will easier choose </a:t>
            </a:r>
            <a:r>
              <a:rPr lang="en-US" sz="1400" b="1" dirty="0">
                <a:solidFill>
                  <a:srgbClr val="002060"/>
                </a:solidFill>
              </a:rPr>
              <a:t>a profession for </a:t>
            </a:r>
            <a:r>
              <a:rPr lang="en-US" sz="1400" b="1" dirty="0" smtClean="0">
                <a:solidFill>
                  <a:srgbClr val="002060"/>
                </a:solidFill>
              </a:rPr>
              <a:t>themselves tomorrow.</a:t>
            </a:r>
          </a:p>
          <a:p>
            <a:r>
              <a:rPr lang="en-US" sz="1400" b="1" dirty="0">
                <a:solidFill>
                  <a:srgbClr val="002060"/>
                </a:solidFill>
              </a:rPr>
              <a:t>This scenario provides an opportunity for parents to participate directly in the education of their children.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endParaRPr lang="en-US" sz="1400" b="1" dirty="0">
              <a:solidFill>
                <a:srgbClr val="002060"/>
              </a:solidFill>
            </a:endParaRPr>
          </a:p>
          <a:p>
            <a:endParaRPr lang="en-US" sz="1400" b="1" dirty="0" smtClean="0">
              <a:solidFill>
                <a:srgbClr val="002060"/>
              </a:solidFill>
            </a:endParaRPr>
          </a:p>
          <a:p>
            <a:endParaRPr lang="el-G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1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1600" dirty="0" smtClean="0"/>
          </a:p>
          <a:p>
            <a:pPr lvl="1"/>
            <a:r>
              <a:rPr lang="en-US" sz="1800" dirty="0" smtClean="0"/>
              <a:t>How are pupils’ parents engaged in the process or/ and implementation of the educational scenario? What is their role? </a:t>
            </a:r>
          </a:p>
          <a:p>
            <a:pPr marL="457200" lvl="1" indent="0"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Parents </a:t>
            </a:r>
            <a:r>
              <a:rPr lang="en-US" sz="1800" dirty="0">
                <a:solidFill>
                  <a:srgbClr val="002060"/>
                </a:solidFill>
              </a:rPr>
              <a:t>should select examples of the application of mathematics in their work.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2060"/>
                </a:solidFill>
              </a:rPr>
              <a:t>These examples should be related to the </a:t>
            </a:r>
            <a:r>
              <a:rPr lang="en-US" sz="1800" dirty="0" smtClean="0">
                <a:solidFill>
                  <a:srgbClr val="002060"/>
                </a:solidFill>
              </a:rPr>
              <a:t>lessons that </a:t>
            </a:r>
            <a:r>
              <a:rPr lang="en-US" sz="1800" dirty="0">
                <a:solidFill>
                  <a:srgbClr val="002060"/>
                </a:solidFill>
              </a:rPr>
              <a:t>students learn.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2060"/>
                </a:solidFill>
              </a:rPr>
              <a:t>Parents need to attend a math class and give a lecture about the importance of math in their profession.</a:t>
            </a:r>
            <a:endParaRPr lang="en-US" sz="1800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Which school needs does their engagement in this scenario intend to serve?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2060"/>
                </a:solidFill>
              </a:rPr>
              <a:t>Parents of high school students rarely get involved in school life. A school without the support of parents can hardly fulfill all </a:t>
            </a:r>
            <a:r>
              <a:rPr lang="en-US" sz="1800" dirty="0" smtClean="0">
                <a:solidFill>
                  <a:srgbClr val="002060"/>
                </a:solidFill>
              </a:rPr>
              <a:t>of the  </a:t>
            </a:r>
            <a:r>
              <a:rPr lang="en-US" sz="1800" dirty="0">
                <a:solidFill>
                  <a:srgbClr val="002060"/>
                </a:solidFill>
              </a:rPr>
              <a:t>educational goals.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sz="1600" dirty="0" smtClean="0"/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513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568952" cy="4968552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What are the expected benefits from parents’ engagement in this scenario? 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Parents </a:t>
            </a:r>
            <a:r>
              <a:rPr lang="en-US" b="1" dirty="0">
                <a:solidFill>
                  <a:srgbClr val="002060"/>
                </a:solidFill>
              </a:rPr>
              <a:t>will find that they can actively participate in </a:t>
            </a:r>
            <a:r>
              <a:rPr lang="en-US" b="1" dirty="0" smtClean="0">
                <a:solidFill>
                  <a:srgbClr val="002060"/>
                </a:solidFill>
              </a:rPr>
              <a:t>children's </a:t>
            </a:r>
            <a:r>
              <a:rPr lang="en-US" b="1" dirty="0">
                <a:solidFill>
                  <a:srgbClr val="002060"/>
                </a:solidFill>
              </a:rPr>
              <a:t>education. 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Students </a:t>
            </a:r>
            <a:r>
              <a:rPr lang="en-US" b="1" dirty="0">
                <a:solidFill>
                  <a:srgbClr val="002060"/>
                </a:solidFill>
              </a:rPr>
              <a:t>will see their parents in a new role. 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Parents </a:t>
            </a:r>
            <a:r>
              <a:rPr lang="en-US" b="1" dirty="0">
                <a:solidFill>
                  <a:srgbClr val="002060"/>
                </a:solidFill>
              </a:rPr>
              <a:t>will specifically point out to students why </a:t>
            </a:r>
            <a:r>
              <a:rPr lang="en-US" b="1" dirty="0" smtClean="0">
                <a:solidFill>
                  <a:srgbClr val="002060"/>
                </a:solidFill>
              </a:rPr>
              <a:t>mathematics and education in general are so important.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50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1: Preparation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212976"/>
            <a:ext cx="8568952" cy="1944216"/>
          </a:xfrm>
        </p:spPr>
        <p:txBody>
          <a:bodyPr>
            <a:noAutofit/>
          </a:bodyPr>
          <a:lstStyle/>
          <a:p>
            <a:r>
              <a:rPr lang="en-US" dirty="0" smtClean="0"/>
              <a:t>Please describe the preparation that the teacher needs to do before implementing the scenario. Define steps and activities, if applicable.</a:t>
            </a:r>
          </a:p>
          <a:p>
            <a:pPr marL="457200" lvl="1" indent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1. Establishing </a:t>
            </a:r>
            <a:r>
              <a:rPr lang="en-US" sz="1800" b="1" dirty="0">
                <a:solidFill>
                  <a:srgbClr val="002060"/>
                </a:solidFill>
              </a:rPr>
              <a:t>contact with parents whose profession involves knowledge of mathematics. </a:t>
            </a:r>
          </a:p>
          <a:p>
            <a:pPr marL="457200" lvl="1" indent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2. Selecting </a:t>
            </a:r>
            <a:r>
              <a:rPr lang="en-US" sz="1800" b="1" dirty="0">
                <a:solidFill>
                  <a:srgbClr val="002060"/>
                </a:solidFill>
              </a:rPr>
              <a:t>an example of application of mathematics in business. </a:t>
            </a:r>
          </a:p>
          <a:p>
            <a:pPr marL="457200" lvl="1" indent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3</a:t>
            </a:r>
            <a:r>
              <a:rPr lang="en-US" sz="1800" b="1" dirty="0">
                <a:solidFill>
                  <a:srgbClr val="002060"/>
                </a:solidFill>
              </a:rPr>
              <a:t>. Agreement on time - </a:t>
            </a:r>
            <a:r>
              <a:rPr lang="en-US" sz="1800" b="1" dirty="0" smtClean="0">
                <a:solidFill>
                  <a:srgbClr val="002060"/>
                </a:solidFill>
              </a:rPr>
              <a:t>classes </a:t>
            </a:r>
            <a:r>
              <a:rPr lang="en-US" sz="1800" b="1" dirty="0">
                <a:solidFill>
                  <a:srgbClr val="002060"/>
                </a:solidFill>
              </a:rPr>
              <a:t>in which the involved parents </a:t>
            </a:r>
            <a:r>
              <a:rPr lang="en-US" sz="1800" b="1" dirty="0" smtClean="0">
                <a:solidFill>
                  <a:srgbClr val="002060"/>
                </a:solidFill>
              </a:rPr>
              <a:t>attend. </a:t>
            </a:r>
            <a:endParaRPr lang="en-US" sz="1800" b="1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4. Possible </a:t>
            </a:r>
            <a:r>
              <a:rPr lang="en-US" sz="1800" b="1" dirty="0">
                <a:solidFill>
                  <a:srgbClr val="002060"/>
                </a:solidFill>
              </a:rPr>
              <a:t>help in </a:t>
            </a:r>
            <a:r>
              <a:rPr lang="en-US" sz="1800" b="1" dirty="0" smtClean="0">
                <a:solidFill>
                  <a:srgbClr val="002060"/>
                </a:solidFill>
              </a:rPr>
              <a:t>teaching parents</a:t>
            </a:r>
            <a:r>
              <a:rPr lang="en-US" sz="1800" b="1" dirty="0">
                <a:solidFill>
                  <a:srgbClr val="002060"/>
                </a:solidFill>
              </a:rPr>
              <a:t>.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US" sz="1800" dirty="0" smtClean="0"/>
          </a:p>
          <a:p>
            <a:pPr lvl="1"/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0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11283</TotalTime>
  <Words>789</Words>
  <Application>Microsoft Office PowerPoint</Application>
  <PresentationFormat>On-screen Show (4:3)</PresentationFormat>
  <Paragraphs>92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Summer</vt:lpstr>
      <vt:lpstr>Open Discovery Space Summer School 2014 Marathon, Greece, July 13-18 </vt:lpstr>
      <vt:lpstr>Basic info on the scenario:</vt:lpstr>
      <vt:lpstr>Educational objectives and pupils’ competences targeted: </vt:lpstr>
      <vt:lpstr> Pupils’ ages: </vt:lpstr>
      <vt:lpstr>Curriculum areas/ domains involved: </vt:lpstr>
      <vt:lpstr>Which school needs does your scenario address?  </vt:lpstr>
      <vt:lpstr>Parental engagement </vt:lpstr>
      <vt:lpstr>Parental engagement </vt:lpstr>
      <vt:lpstr>Phase 1: Preparation  </vt:lpstr>
      <vt:lpstr>Phase 2: Implementation   </vt:lpstr>
      <vt:lpstr>Phase 2: Assessment   </vt:lpstr>
      <vt:lpstr>Resources</vt:lpstr>
      <vt:lpstr>If you wish, please, add any other specifications or guidelines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Discovery Space Summer Academy 2014</dc:title>
  <dc:creator>Chelioti Eleni</dc:creator>
  <cp:lastModifiedBy>User</cp:lastModifiedBy>
  <cp:revision>36</cp:revision>
  <dcterms:created xsi:type="dcterms:W3CDTF">2014-06-12T09:44:21Z</dcterms:created>
  <dcterms:modified xsi:type="dcterms:W3CDTF">2014-07-04T08:51:50Z</dcterms:modified>
</cp:coreProperties>
</file>